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74" r:id="rId1"/>
  </p:sldMasterIdLst>
  <p:notesMasterIdLst>
    <p:notesMasterId r:id="rId59"/>
  </p:notesMasterIdLst>
  <p:sldIdLst>
    <p:sldId id="256" r:id="rId2"/>
    <p:sldId id="259" r:id="rId3"/>
    <p:sldId id="276" r:id="rId4"/>
    <p:sldId id="277" r:id="rId5"/>
    <p:sldId id="261" r:id="rId6"/>
    <p:sldId id="270" r:id="rId7"/>
    <p:sldId id="279" r:id="rId8"/>
    <p:sldId id="257" r:id="rId9"/>
    <p:sldId id="281" r:id="rId10"/>
    <p:sldId id="268" r:id="rId11"/>
    <p:sldId id="263" r:id="rId12"/>
    <p:sldId id="269" r:id="rId13"/>
    <p:sldId id="282" r:id="rId14"/>
    <p:sldId id="305" r:id="rId15"/>
    <p:sldId id="284" r:id="rId16"/>
    <p:sldId id="285" r:id="rId17"/>
    <p:sldId id="286" r:id="rId18"/>
    <p:sldId id="275" r:id="rId19"/>
    <p:sldId id="288" r:id="rId20"/>
    <p:sldId id="298" r:id="rId21"/>
    <p:sldId id="289" r:id="rId22"/>
    <p:sldId id="290" r:id="rId23"/>
    <p:sldId id="278" r:id="rId24"/>
    <p:sldId id="294" r:id="rId25"/>
    <p:sldId id="303" r:id="rId26"/>
    <p:sldId id="304" r:id="rId27"/>
    <p:sldId id="306" r:id="rId28"/>
    <p:sldId id="321" r:id="rId29"/>
    <p:sldId id="322" r:id="rId30"/>
    <p:sldId id="307" r:id="rId31"/>
    <p:sldId id="258" r:id="rId32"/>
    <p:sldId id="326" r:id="rId33"/>
    <p:sldId id="329" r:id="rId34"/>
    <p:sldId id="395" r:id="rId35"/>
    <p:sldId id="397" r:id="rId36"/>
    <p:sldId id="273" r:id="rId37"/>
    <p:sldId id="399" r:id="rId38"/>
    <p:sldId id="403" r:id="rId39"/>
    <p:sldId id="400" r:id="rId40"/>
    <p:sldId id="331" r:id="rId41"/>
    <p:sldId id="333" r:id="rId42"/>
    <p:sldId id="347" r:id="rId43"/>
    <p:sldId id="348" r:id="rId44"/>
    <p:sldId id="264" r:id="rId45"/>
    <p:sldId id="336" r:id="rId46"/>
    <p:sldId id="337" r:id="rId47"/>
    <p:sldId id="338" r:id="rId48"/>
    <p:sldId id="339" r:id="rId49"/>
    <p:sldId id="349" r:id="rId50"/>
    <p:sldId id="342" r:id="rId51"/>
    <p:sldId id="280" r:id="rId52"/>
    <p:sldId id="345" r:id="rId53"/>
    <p:sldId id="297" r:id="rId54"/>
    <p:sldId id="312" r:id="rId55"/>
    <p:sldId id="313" r:id="rId56"/>
    <p:sldId id="401" r:id="rId57"/>
    <p:sldId id="402" r:id="rId5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54"/>
    <p:restoredTop sz="80000"/>
  </p:normalViewPr>
  <p:slideViewPr>
    <p:cSldViewPr snapToGrid="0" snapToObjects="1">
      <p:cViewPr varScale="1">
        <p:scale>
          <a:sx n="75" d="100"/>
          <a:sy n="75" d="100"/>
        </p:scale>
        <p:origin x="1160" y="184"/>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747D440-0060-6946-9F37-BA6AFA6EDE1E}" type="doc">
      <dgm:prSet loTypeId="urn:microsoft.com/office/officeart/2005/8/layout/cycle7" loCatId="" qsTypeId="urn:microsoft.com/office/officeart/2005/8/quickstyle/simple1" qsCatId="simple" csTypeId="urn:microsoft.com/office/officeart/2005/8/colors/accent1_2" csCatId="accent1" phldr="1"/>
      <dgm:spPr/>
      <dgm:t>
        <a:bodyPr/>
        <a:lstStyle/>
        <a:p>
          <a:endParaRPr lang="en-US"/>
        </a:p>
      </dgm:t>
    </dgm:pt>
    <dgm:pt modelId="{2077AB64-D390-284E-A823-4997C2746F1A}">
      <dgm:prSet phldrT="[Text]"/>
      <dgm:spPr/>
      <dgm:t>
        <a:bodyPr/>
        <a:lstStyle/>
        <a:p>
          <a:r>
            <a:rPr lang="en-US" dirty="0"/>
            <a:t>art</a:t>
          </a:r>
        </a:p>
      </dgm:t>
    </dgm:pt>
    <dgm:pt modelId="{073FAA7B-8B4C-214A-970C-80A32E61B389}" type="parTrans" cxnId="{92A8E4F9-43CE-8B47-9E25-E0167C80B653}">
      <dgm:prSet/>
      <dgm:spPr/>
      <dgm:t>
        <a:bodyPr/>
        <a:lstStyle/>
        <a:p>
          <a:endParaRPr lang="en-US"/>
        </a:p>
      </dgm:t>
    </dgm:pt>
    <dgm:pt modelId="{B5E76F68-C4AE-8C48-B5C7-AE8AFAE9CD16}" type="sibTrans" cxnId="{92A8E4F9-43CE-8B47-9E25-E0167C80B653}">
      <dgm:prSet/>
      <dgm:spPr/>
      <dgm:t>
        <a:bodyPr/>
        <a:lstStyle/>
        <a:p>
          <a:endParaRPr lang="en-US"/>
        </a:p>
      </dgm:t>
    </dgm:pt>
    <dgm:pt modelId="{A7A82948-9EEF-BC44-B4EA-5C2EF1900AD3}">
      <dgm:prSet phldrT="[Text]"/>
      <dgm:spPr/>
      <dgm:t>
        <a:bodyPr/>
        <a:lstStyle/>
        <a:p>
          <a:r>
            <a:rPr lang="en-US" dirty="0"/>
            <a:t>design</a:t>
          </a:r>
        </a:p>
      </dgm:t>
    </dgm:pt>
    <dgm:pt modelId="{05B80DBD-0C0D-1E4B-9D5E-AA96888E331D}" type="parTrans" cxnId="{012DBED8-0C55-F943-8C43-74064F19DD1C}">
      <dgm:prSet/>
      <dgm:spPr/>
      <dgm:t>
        <a:bodyPr/>
        <a:lstStyle/>
        <a:p>
          <a:endParaRPr lang="en-US"/>
        </a:p>
      </dgm:t>
    </dgm:pt>
    <dgm:pt modelId="{966CEC8D-5AE4-4E4F-897A-E9C632AEB238}" type="sibTrans" cxnId="{012DBED8-0C55-F943-8C43-74064F19DD1C}">
      <dgm:prSet/>
      <dgm:spPr/>
      <dgm:t>
        <a:bodyPr/>
        <a:lstStyle/>
        <a:p>
          <a:endParaRPr lang="en-US"/>
        </a:p>
      </dgm:t>
    </dgm:pt>
    <dgm:pt modelId="{7F2106C3-E225-3343-A5C1-0EBB57FE8B91}">
      <dgm:prSet phldrT="[Text]"/>
      <dgm:spPr/>
      <dgm:t>
        <a:bodyPr/>
        <a:lstStyle/>
        <a:p>
          <a:r>
            <a:rPr lang="en-US" dirty="0"/>
            <a:t>craft</a:t>
          </a:r>
        </a:p>
      </dgm:t>
    </dgm:pt>
    <dgm:pt modelId="{6116D99F-3BA4-C543-B126-4D92116B67E3}" type="parTrans" cxnId="{3EAEA558-4C80-8843-A314-5DBE0562C106}">
      <dgm:prSet/>
      <dgm:spPr/>
      <dgm:t>
        <a:bodyPr/>
        <a:lstStyle/>
        <a:p>
          <a:endParaRPr lang="en-US"/>
        </a:p>
      </dgm:t>
    </dgm:pt>
    <dgm:pt modelId="{B554B169-E987-5F42-9117-3C186A64A281}" type="sibTrans" cxnId="{3EAEA558-4C80-8843-A314-5DBE0562C106}">
      <dgm:prSet/>
      <dgm:spPr/>
      <dgm:t>
        <a:bodyPr/>
        <a:lstStyle/>
        <a:p>
          <a:endParaRPr lang="en-US"/>
        </a:p>
      </dgm:t>
    </dgm:pt>
    <dgm:pt modelId="{D04E5F63-DAF3-074C-BD6D-2EE6827FB442}" type="pres">
      <dgm:prSet presAssocID="{8747D440-0060-6946-9F37-BA6AFA6EDE1E}" presName="Name0" presStyleCnt="0">
        <dgm:presLayoutVars>
          <dgm:dir/>
          <dgm:resizeHandles val="exact"/>
        </dgm:presLayoutVars>
      </dgm:prSet>
      <dgm:spPr/>
    </dgm:pt>
    <dgm:pt modelId="{8E004666-4BB4-1A48-9214-383EB43E799E}" type="pres">
      <dgm:prSet presAssocID="{2077AB64-D390-284E-A823-4997C2746F1A}" presName="node" presStyleLbl="node1" presStyleIdx="0" presStyleCnt="3">
        <dgm:presLayoutVars>
          <dgm:bulletEnabled val="1"/>
        </dgm:presLayoutVars>
      </dgm:prSet>
      <dgm:spPr/>
    </dgm:pt>
    <dgm:pt modelId="{EC98038A-BC70-F740-ACA8-9560B02EEE52}" type="pres">
      <dgm:prSet presAssocID="{B5E76F68-C4AE-8C48-B5C7-AE8AFAE9CD16}" presName="sibTrans" presStyleLbl="sibTrans2D1" presStyleIdx="0" presStyleCnt="3"/>
      <dgm:spPr/>
    </dgm:pt>
    <dgm:pt modelId="{176892A3-4489-274D-8F66-55EBA8901855}" type="pres">
      <dgm:prSet presAssocID="{B5E76F68-C4AE-8C48-B5C7-AE8AFAE9CD16}" presName="connectorText" presStyleLbl="sibTrans2D1" presStyleIdx="0" presStyleCnt="3"/>
      <dgm:spPr/>
    </dgm:pt>
    <dgm:pt modelId="{DCAA8A56-10BF-3144-90FD-83E268411AD9}" type="pres">
      <dgm:prSet presAssocID="{A7A82948-9EEF-BC44-B4EA-5C2EF1900AD3}" presName="node" presStyleLbl="node1" presStyleIdx="1" presStyleCnt="3">
        <dgm:presLayoutVars>
          <dgm:bulletEnabled val="1"/>
        </dgm:presLayoutVars>
      </dgm:prSet>
      <dgm:spPr/>
    </dgm:pt>
    <dgm:pt modelId="{A4CFF8E7-7B76-A74D-B567-2A79F07FC515}" type="pres">
      <dgm:prSet presAssocID="{966CEC8D-5AE4-4E4F-897A-E9C632AEB238}" presName="sibTrans" presStyleLbl="sibTrans2D1" presStyleIdx="1" presStyleCnt="3"/>
      <dgm:spPr/>
    </dgm:pt>
    <dgm:pt modelId="{C4151C59-054B-2549-9C89-4243CB2D8E11}" type="pres">
      <dgm:prSet presAssocID="{966CEC8D-5AE4-4E4F-897A-E9C632AEB238}" presName="connectorText" presStyleLbl="sibTrans2D1" presStyleIdx="1" presStyleCnt="3"/>
      <dgm:spPr/>
    </dgm:pt>
    <dgm:pt modelId="{43E9331B-8C11-EF4F-8D64-BD375DD967C3}" type="pres">
      <dgm:prSet presAssocID="{7F2106C3-E225-3343-A5C1-0EBB57FE8B91}" presName="node" presStyleLbl="node1" presStyleIdx="2" presStyleCnt="3">
        <dgm:presLayoutVars>
          <dgm:bulletEnabled val="1"/>
        </dgm:presLayoutVars>
      </dgm:prSet>
      <dgm:spPr/>
    </dgm:pt>
    <dgm:pt modelId="{9DBCCACE-A41F-0F49-8C01-D361ABC8B7BD}" type="pres">
      <dgm:prSet presAssocID="{B554B169-E987-5F42-9117-3C186A64A281}" presName="sibTrans" presStyleLbl="sibTrans2D1" presStyleIdx="2" presStyleCnt="3"/>
      <dgm:spPr/>
    </dgm:pt>
    <dgm:pt modelId="{9FA03823-5B2D-9944-B5EA-364B8F6CDCBA}" type="pres">
      <dgm:prSet presAssocID="{B554B169-E987-5F42-9117-3C186A64A281}" presName="connectorText" presStyleLbl="sibTrans2D1" presStyleIdx="2" presStyleCnt="3"/>
      <dgm:spPr/>
    </dgm:pt>
  </dgm:ptLst>
  <dgm:cxnLst>
    <dgm:cxn modelId="{468C1B3B-1FE5-4442-829D-5D7B3A17936A}" type="presOf" srcId="{2077AB64-D390-284E-A823-4997C2746F1A}" destId="{8E004666-4BB4-1A48-9214-383EB43E799E}" srcOrd="0" destOrd="0" presId="urn:microsoft.com/office/officeart/2005/8/layout/cycle7"/>
    <dgm:cxn modelId="{53994F3B-3755-1848-9D21-319A7162E1FD}" type="presOf" srcId="{B5E76F68-C4AE-8C48-B5C7-AE8AFAE9CD16}" destId="{176892A3-4489-274D-8F66-55EBA8901855}" srcOrd="1" destOrd="0" presId="urn:microsoft.com/office/officeart/2005/8/layout/cycle7"/>
    <dgm:cxn modelId="{01115848-1291-E54B-80B9-CDD6C3707F64}" type="presOf" srcId="{B554B169-E987-5F42-9117-3C186A64A281}" destId="{9DBCCACE-A41F-0F49-8C01-D361ABC8B7BD}" srcOrd="0" destOrd="0" presId="urn:microsoft.com/office/officeart/2005/8/layout/cycle7"/>
    <dgm:cxn modelId="{3EAEA558-4C80-8843-A314-5DBE0562C106}" srcId="{8747D440-0060-6946-9F37-BA6AFA6EDE1E}" destId="{7F2106C3-E225-3343-A5C1-0EBB57FE8B91}" srcOrd="2" destOrd="0" parTransId="{6116D99F-3BA4-C543-B126-4D92116B67E3}" sibTransId="{B554B169-E987-5F42-9117-3C186A64A281}"/>
    <dgm:cxn modelId="{E64A5D5A-D163-2544-A984-1B4F19B3E064}" type="presOf" srcId="{7F2106C3-E225-3343-A5C1-0EBB57FE8B91}" destId="{43E9331B-8C11-EF4F-8D64-BD375DD967C3}" srcOrd="0" destOrd="0" presId="urn:microsoft.com/office/officeart/2005/8/layout/cycle7"/>
    <dgm:cxn modelId="{9CE1FA68-0A83-534B-8987-A1BF67CE6B6E}" type="presOf" srcId="{966CEC8D-5AE4-4E4F-897A-E9C632AEB238}" destId="{A4CFF8E7-7B76-A74D-B567-2A79F07FC515}" srcOrd="0" destOrd="0" presId="urn:microsoft.com/office/officeart/2005/8/layout/cycle7"/>
    <dgm:cxn modelId="{D07E4F7F-17F1-4D42-A7E2-A5BB0A533722}" type="presOf" srcId="{A7A82948-9EEF-BC44-B4EA-5C2EF1900AD3}" destId="{DCAA8A56-10BF-3144-90FD-83E268411AD9}" srcOrd="0" destOrd="0" presId="urn:microsoft.com/office/officeart/2005/8/layout/cycle7"/>
    <dgm:cxn modelId="{5E4F8D9F-ACF0-1D44-9477-9BA80DA3A3AE}" type="presOf" srcId="{B5E76F68-C4AE-8C48-B5C7-AE8AFAE9CD16}" destId="{EC98038A-BC70-F740-ACA8-9560B02EEE52}" srcOrd="0" destOrd="0" presId="urn:microsoft.com/office/officeart/2005/8/layout/cycle7"/>
    <dgm:cxn modelId="{A1B2B0A0-4479-5A44-A20C-F643001089E0}" type="presOf" srcId="{966CEC8D-5AE4-4E4F-897A-E9C632AEB238}" destId="{C4151C59-054B-2549-9C89-4243CB2D8E11}" srcOrd="1" destOrd="0" presId="urn:microsoft.com/office/officeart/2005/8/layout/cycle7"/>
    <dgm:cxn modelId="{A4A425A7-00D2-B643-B23D-46791115137C}" type="presOf" srcId="{B554B169-E987-5F42-9117-3C186A64A281}" destId="{9FA03823-5B2D-9944-B5EA-364B8F6CDCBA}" srcOrd="1" destOrd="0" presId="urn:microsoft.com/office/officeart/2005/8/layout/cycle7"/>
    <dgm:cxn modelId="{012DBED8-0C55-F943-8C43-74064F19DD1C}" srcId="{8747D440-0060-6946-9F37-BA6AFA6EDE1E}" destId="{A7A82948-9EEF-BC44-B4EA-5C2EF1900AD3}" srcOrd="1" destOrd="0" parTransId="{05B80DBD-0C0D-1E4B-9D5E-AA96888E331D}" sibTransId="{966CEC8D-5AE4-4E4F-897A-E9C632AEB238}"/>
    <dgm:cxn modelId="{E7F39AEF-7996-DF4F-8436-0A277C56910B}" type="presOf" srcId="{8747D440-0060-6946-9F37-BA6AFA6EDE1E}" destId="{D04E5F63-DAF3-074C-BD6D-2EE6827FB442}" srcOrd="0" destOrd="0" presId="urn:microsoft.com/office/officeart/2005/8/layout/cycle7"/>
    <dgm:cxn modelId="{92A8E4F9-43CE-8B47-9E25-E0167C80B653}" srcId="{8747D440-0060-6946-9F37-BA6AFA6EDE1E}" destId="{2077AB64-D390-284E-A823-4997C2746F1A}" srcOrd="0" destOrd="0" parTransId="{073FAA7B-8B4C-214A-970C-80A32E61B389}" sibTransId="{B5E76F68-C4AE-8C48-B5C7-AE8AFAE9CD16}"/>
    <dgm:cxn modelId="{9AB4B35B-61DE-2646-A157-47F37283D2D4}" type="presParOf" srcId="{D04E5F63-DAF3-074C-BD6D-2EE6827FB442}" destId="{8E004666-4BB4-1A48-9214-383EB43E799E}" srcOrd="0" destOrd="0" presId="urn:microsoft.com/office/officeart/2005/8/layout/cycle7"/>
    <dgm:cxn modelId="{4204F364-5723-0E46-B8DD-DD28A8DAE5F2}" type="presParOf" srcId="{D04E5F63-DAF3-074C-BD6D-2EE6827FB442}" destId="{EC98038A-BC70-F740-ACA8-9560B02EEE52}" srcOrd="1" destOrd="0" presId="urn:microsoft.com/office/officeart/2005/8/layout/cycle7"/>
    <dgm:cxn modelId="{65405658-30FE-E342-912B-3B7E35A5B5AD}" type="presParOf" srcId="{EC98038A-BC70-F740-ACA8-9560B02EEE52}" destId="{176892A3-4489-274D-8F66-55EBA8901855}" srcOrd="0" destOrd="0" presId="urn:microsoft.com/office/officeart/2005/8/layout/cycle7"/>
    <dgm:cxn modelId="{4FC8DFC0-9B53-AF4F-B7EB-379217AD156C}" type="presParOf" srcId="{D04E5F63-DAF3-074C-BD6D-2EE6827FB442}" destId="{DCAA8A56-10BF-3144-90FD-83E268411AD9}" srcOrd="2" destOrd="0" presId="urn:microsoft.com/office/officeart/2005/8/layout/cycle7"/>
    <dgm:cxn modelId="{AEFD2A08-33B6-2441-84F8-3B147F391BC2}" type="presParOf" srcId="{D04E5F63-DAF3-074C-BD6D-2EE6827FB442}" destId="{A4CFF8E7-7B76-A74D-B567-2A79F07FC515}" srcOrd="3" destOrd="0" presId="urn:microsoft.com/office/officeart/2005/8/layout/cycle7"/>
    <dgm:cxn modelId="{684A7182-D97C-004A-A45A-B3BCA25B2C98}" type="presParOf" srcId="{A4CFF8E7-7B76-A74D-B567-2A79F07FC515}" destId="{C4151C59-054B-2549-9C89-4243CB2D8E11}" srcOrd="0" destOrd="0" presId="urn:microsoft.com/office/officeart/2005/8/layout/cycle7"/>
    <dgm:cxn modelId="{5AE0CA82-B0B4-6C44-91EA-69D8C8CAED20}" type="presParOf" srcId="{D04E5F63-DAF3-074C-BD6D-2EE6827FB442}" destId="{43E9331B-8C11-EF4F-8D64-BD375DD967C3}" srcOrd="4" destOrd="0" presId="urn:microsoft.com/office/officeart/2005/8/layout/cycle7"/>
    <dgm:cxn modelId="{E64BECCE-2AC7-4742-874E-E1EE51DBD530}" type="presParOf" srcId="{D04E5F63-DAF3-074C-BD6D-2EE6827FB442}" destId="{9DBCCACE-A41F-0F49-8C01-D361ABC8B7BD}" srcOrd="5" destOrd="0" presId="urn:microsoft.com/office/officeart/2005/8/layout/cycle7"/>
    <dgm:cxn modelId="{5486AEBA-D02A-B945-8212-3E02BBD9D498}" type="presParOf" srcId="{9DBCCACE-A41F-0F49-8C01-D361ABC8B7BD}" destId="{9FA03823-5B2D-9944-B5EA-364B8F6CDCBA}" srcOrd="0" destOrd="0" presId="urn:microsoft.com/office/officeart/2005/8/layout/cycle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CC2E4E1-604E-6647-BB76-8F84C04C9E9D}" type="doc">
      <dgm:prSet loTypeId="urn:microsoft.com/office/officeart/2005/8/layout/venn1" loCatId="relationship" qsTypeId="urn:microsoft.com/office/officeart/2005/8/quickstyle/simple1" qsCatId="simple" csTypeId="urn:microsoft.com/office/officeart/2005/8/colors/accent1_2" csCatId="accent1" phldr="1"/>
      <dgm:spPr/>
    </dgm:pt>
    <dgm:pt modelId="{7467DEF9-CAC2-B549-B3BC-7B4DF6BE105F}">
      <dgm:prSet phldrT="[Text]"/>
      <dgm:spPr>
        <a:solidFill>
          <a:srgbClr val="FF0000">
            <a:alpha val="50000"/>
          </a:srgbClr>
        </a:solidFill>
      </dgm:spPr>
      <dgm:t>
        <a:bodyPr/>
        <a:lstStyle/>
        <a:p>
          <a:r>
            <a:rPr lang="en-US" dirty="0"/>
            <a:t>art</a:t>
          </a:r>
        </a:p>
      </dgm:t>
    </dgm:pt>
    <dgm:pt modelId="{7A8E55E5-2213-8944-92BA-CD086B19725E}" type="parTrans" cxnId="{DC35DD99-346A-1F45-B5DB-C4904BFFD6BF}">
      <dgm:prSet/>
      <dgm:spPr/>
      <dgm:t>
        <a:bodyPr/>
        <a:lstStyle/>
        <a:p>
          <a:endParaRPr lang="en-US"/>
        </a:p>
      </dgm:t>
    </dgm:pt>
    <dgm:pt modelId="{BC90A272-37AE-3F4F-AC99-39863FF3AAF2}" type="sibTrans" cxnId="{DC35DD99-346A-1F45-B5DB-C4904BFFD6BF}">
      <dgm:prSet/>
      <dgm:spPr/>
      <dgm:t>
        <a:bodyPr/>
        <a:lstStyle/>
        <a:p>
          <a:endParaRPr lang="en-US"/>
        </a:p>
      </dgm:t>
    </dgm:pt>
    <dgm:pt modelId="{89FC3ADF-9CE3-8840-A1F8-B87B6FECA0A2}">
      <dgm:prSet phldrT="[Text]"/>
      <dgm:spPr>
        <a:solidFill>
          <a:srgbClr val="00B0F0">
            <a:alpha val="50000"/>
          </a:srgbClr>
        </a:solidFill>
      </dgm:spPr>
      <dgm:t>
        <a:bodyPr/>
        <a:lstStyle/>
        <a:p>
          <a:pPr algn="l"/>
          <a:r>
            <a:rPr lang="en-US" dirty="0"/>
            <a:t>design</a:t>
          </a:r>
        </a:p>
      </dgm:t>
    </dgm:pt>
    <dgm:pt modelId="{C80B5950-4D46-B54B-8674-A777398C35E9}" type="parTrans" cxnId="{A69D5CEA-7D2A-FA4E-BA69-A7CF354127E1}">
      <dgm:prSet/>
      <dgm:spPr/>
      <dgm:t>
        <a:bodyPr/>
        <a:lstStyle/>
        <a:p>
          <a:endParaRPr lang="en-US"/>
        </a:p>
      </dgm:t>
    </dgm:pt>
    <dgm:pt modelId="{6DFBF9B3-58E8-074E-BF78-978FC8B17154}" type="sibTrans" cxnId="{A69D5CEA-7D2A-FA4E-BA69-A7CF354127E1}">
      <dgm:prSet/>
      <dgm:spPr/>
      <dgm:t>
        <a:bodyPr/>
        <a:lstStyle/>
        <a:p>
          <a:endParaRPr lang="en-US"/>
        </a:p>
      </dgm:t>
    </dgm:pt>
    <dgm:pt modelId="{78D82705-5C05-FC44-BEB3-52FAE98226CC}">
      <dgm:prSet phldrT="[Text]"/>
      <dgm:spPr>
        <a:solidFill>
          <a:srgbClr val="FFFF00">
            <a:alpha val="50000"/>
          </a:srgbClr>
        </a:solidFill>
      </dgm:spPr>
      <dgm:t>
        <a:bodyPr/>
        <a:lstStyle/>
        <a:p>
          <a:pPr algn="r"/>
          <a:r>
            <a:rPr lang="en-US" dirty="0"/>
            <a:t>craft</a:t>
          </a:r>
        </a:p>
      </dgm:t>
    </dgm:pt>
    <dgm:pt modelId="{1DD468B1-76E6-3A4E-A41B-201AC99B6A84}" type="parTrans" cxnId="{A98833FD-83A2-B441-B25A-068F4B1F955A}">
      <dgm:prSet/>
      <dgm:spPr/>
      <dgm:t>
        <a:bodyPr/>
        <a:lstStyle/>
        <a:p>
          <a:endParaRPr lang="en-US"/>
        </a:p>
      </dgm:t>
    </dgm:pt>
    <dgm:pt modelId="{A8589F1D-0606-CC4E-B94C-E6FE5408E165}" type="sibTrans" cxnId="{A98833FD-83A2-B441-B25A-068F4B1F955A}">
      <dgm:prSet/>
      <dgm:spPr/>
      <dgm:t>
        <a:bodyPr/>
        <a:lstStyle/>
        <a:p>
          <a:endParaRPr lang="en-US"/>
        </a:p>
      </dgm:t>
    </dgm:pt>
    <dgm:pt modelId="{D173C05C-5182-834A-8F18-DD960680AF74}" type="pres">
      <dgm:prSet presAssocID="{6CC2E4E1-604E-6647-BB76-8F84C04C9E9D}" presName="compositeShape" presStyleCnt="0">
        <dgm:presLayoutVars>
          <dgm:chMax val="7"/>
          <dgm:dir/>
          <dgm:resizeHandles val="exact"/>
        </dgm:presLayoutVars>
      </dgm:prSet>
      <dgm:spPr/>
    </dgm:pt>
    <dgm:pt modelId="{46E62253-832E-DA41-A69B-6316B4E58C95}" type="pres">
      <dgm:prSet presAssocID="{7467DEF9-CAC2-B549-B3BC-7B4DF6BE105F}" presName="circ1" presStyleLbl="vennNode1" presStyleIdx="0" presStyleCnt="3"/>
      <dgm:spPr/>
    </dgm:pt>
    <dgm:pt modelId="{C64E4D74-8F77-7945-BE11-F6A2E63318D0}" type="pres">
      <dgm:prSet presAssocID="{7467DEF9-CAC2-B549-B3BC-7B4DF6BE105F}" presName="circ1Tx" presStyleLbl="revTx" presStyleIdx="0" presStyleCnt="0">
        <dgm:presLayoutVars>
          <dgm:chMax val="0"/>
          <dgm:chPref val="0"/>
          <dgm:bulletEnabled val="1"/>
        </dgm:presLayoutVars>
      </dgm:prSet>
      <dgm:spPr/>
    </dgm:pt>
    <dgm:pt modelId="{D0B4F9C5-0C0F-E44D-9F60-1E9DF5CF282C}" type="pres">
      <dgm:prSet presAssocID="{89FC3ADF-9CE3-8840-A1F8-B87B6FECA0A2}" presName="circ2" presStyleLbl="vennNode1" presStyleIdx="1" presStyleCnt="3"/>
      <dgm:spPr/>
    </dgm:pt>
    <dgm:pt modelId="{BC6A1474-0C1C-454B-AA37-1C4A3048B884}" type="pres">
      <dgm:prSet presAssocID="{89FC3ADF-9CE3-8840-A1F8-B87B6FECA0A2}" presName="circ2Tx" presStyleLbl="revTx" presStyleIdx="0" presStyleCnt="0">
        <dgm:presLayoutVars>
          <dgm:chMax val="0"/>
          <dgm:chPref val="0"/>
          <dgm:bulletEnabled val="1"/>
        </dgm:presLayoutVars>
      </dgm:prSet>
      <dgm:spPr/>
    </dgm:pt>
    <dgm:pt modelId="{6875A071-BCFA-224C-86EA-E3EDFF3DF1D2}" type="pres">
      <dgm:prSet presAssocID="{78D82705-5C05-FC44-BEB3-52FAE98226CC}" presName="circ3" presStyleLbl="vennNode1" presStyleIdx="2" presStyleCnt="3"/>
      <dgm:spPr/>
    </dgm:pt>
    <dgm:pt modelId="{94AF3526-21F3-774B-9ECB-D5B88AAB2AF7}" type="pres">
      <dgm:prSet presAssocID="{78D82705-5C05-FC44-BEB3-52FAE98226CC}" presName="circ3Tx" presStyleLbl="revTx" presStyleIdx="0" presStyleCnt="0">
        <dgm:presLayoutVars>
          <dgm:chMax val="0"/>
          <dgm:chPref val="0"/>
          <dgm:bulletEnabled val="1"/>
        </dgm:presLayoutVars>
      </dgm:prSet>
      <dgm:spPr/>
    </dgm:pt>
  </dgm:ptLst>
  <dgm:cxnLst>
    <dgm:cxn modelId="{CECF6D1F-87C3-4E44-804F-600C16054682}" type="presOf" srcId="{7467DEF9-CAC2-B549-B3BC-7B4DF6BE105F}" destId="{C64E4D74-8F77-7945-BE11-F6A2E63318D0}" srcOrd="1" destOrd="0" presId="urn:microsoft.com/office/officeart/2005/8/layout/venn1"/>
    <dgm:cxn modelId="{7B4E9F37-2EEA-674F-9D16-AE18855C0FEE}" type="presOf" srcId="{89FC3ADF-9CE3-8840-A1F8-B87B6FECA0A2}" destId="{BC6A1474-0C1C-454B-AA37-1C4A3048B884}" srcOrd="1" destOrd="0" presId="urn:microsoft.com/office/officeart/2005/8/layout/venn1"/>
    <dgm:cxn modelId="{8B619241-2B3C-044D-8F05-F3507EFDEB09}" type="presOf" srcId="{89FC3ADF-9CE3-8840-A1F8-B87B6FECA0A2}" destId="{D0B4F9C5-0C0F-E44D-9F60-1E9DF5CF282C}" srcOrd="0" destOrd="0" presId="urn:microsoft.com/office/officeart/2005/8/layout/venn1"/>
    <dgm:cxn modelId="{E5752A4B-30ED-884B-B72C-14D04E80BEC7}" type="presOf" srcId="{7467DEF9-CAC2-B549-B3BC-7B4DF6BE105F}" destId="{46E62253-832E-DA41-A69B-6316B4E58C95}" srcOrd="0" destOrd="0" presId="urn:microsoft.com/office/officeart/2005/8/layout/venn1"/>
    <dgm:cxn modelId="{F59DF670-9117-9048-893A-19BF330158CF}" type="presOf" srcId="{78D82705-5C05-FC44-BEB3-52FAE98226CC}" destId="{6875A071-BCFA-224C-86EA-E3EDFF3DF1D2}" srcOrd="0" destOrd="0" presId="urn:microsoft.com/office/officeart/2005/8/layout/venn1"/>
    <dgm:cxn modelId="{DC35DD99-346A-1F45-B5DB-C4904BFFD6BF}" srcId="{6CC2E4E1-604E-6647-BB76-8F84C04C9E9D}" destId="{7467DEF9-CAC2-B549-B3BC-7B4DF6BE105F}" srcOrd="0" destOrd="0" parTransId="{7A8E55E5-2213-8944-92BA-CD086B19725E}" sibTransId="{BC90A272-37AE-3F4F-AC99-39863FF3AAF2}"/>
    <dgm:cxn modelId="{3B926EBA-B200-FE40-BF43-A936EDFE5ECD}" type="presOf" srcId="{78D82705-5C05-FC44-BEB3-52FAE98226CC}" destId="{94AF3526-21F3-774B-9ECB-D5B88AAB2AF7}" srcOrd="1" destOrd="0" presId="urn:microsoft.com/office/officeart/2005/8/layout/venn1"/>
    <dgm:cxn modelId="{F98117C3-8A4B-8B4E-A136-8BB21D52B8FC}" type="presOf" srcId="{6CC2E4E1-604E-6647-BB76-8F84C04C9E9D}" destId="{D173C05C-5182-834A-8F18-DD960680AF74}" srcOrd="0" destOrd="0" presId="urn:microsoft.com/office/officeart/2005/8/layout/venn1"/>
    <dgm:cxn modelId="{A69D5CEA-7D2A-FA4E-BA69-A7CF354127E1}" srcId="{6CC2E4E1-604E-6647-BB76-8F84C04C9E9D}" destId="{89FC3ADF-9CE3-8840-A1F8-B87B6FECA0A2}" srcOrd="1" destOrd="0" parTransId="{C80B5950-4D46-B54B-8674-A777398C35E9}" sibTransId="{6DFBF9B3-58E8-074E-BF78-978FC8B17154}"/>
    <dgm:cxn modelId="{A98833FD-83A2-B441-B25A-068F4B1F955A}" srcId="{6CC2E4E1-604E-6647-BB76-8F84C04C9E9D}" destId="{78D82705-5C05-FC44-BEB3-52FAE98226CC}" srcOrd="2" destOrd="0" parTransId="{1DD468B1-76E6-3A4E-A41B-201AC99B6A84}" sibTransId="{A8589F1D-0606-CC4E-B94C-E6FE5408E165}"/>
    <dgm:cxn modelId="{155B2B6A-09A9-B348-A536-644C39214227}" type="presParOf" srcId="{D173C05C-5182-834A-8F18-DD960680AF74}" destId="{46E62253-832E-DA41-A69B-6316B4E58C95}" srcOrd="0" destOrd="0" presId="urn:microsoft.com/office/officeart/2005/8/layout/venn1"/>
    <dgm:cxn modelId="{0A38BA86-020A-0A4E-9AF7-691CF1479B28}" type="presParOf" srcId="{D173C05C-5182-834A-8F18-DD960680AF74}" destId="{C64E4D74-8F77-7945-BE11-F6A2E63318D0}" srcOrd="1" destOrd="0" presId="urn:microsoft.com/office/officeart/2005/8/layout/venn1"/>
    <dgm:cxn modelId="{73D7EF52-DD84-2B43-8A4F-F22CC3D65926}" type="presParOf" srcId="{D173C05C-5182-834A-8F18-DD960680AF74}" destId="{D0B4F9C5-0C0F-E44D-9F60-1E9DF5CF282C}" srcOrd="2" destOrd="0" presId="urn:microsoft.com/office/officeart/2005/8/layout/venn1"/>
    <dgm:cxn modelId="{5B6F271D-C115-7342-86EC-8B9A28554A52}" type="presParOf" srcId="{D173C05C-5182-834A-8F18-DD960680AF74}" destId="{BC6A1474-0C1C-454B-AA37-1C4A3048B884}" srcOrd="3" destOrd="0" presId="urn:microsoft.com/office/officeart/2005/8/layout/venn1"/>
    <dgm:cxn modelId="{7591377D-6C93-C645-A96F-78ABDEE476DD}" type="presParOf" srcId="{D173C05C-5182-834A-8F18-DD960680AF74}" destId="{6875A071-BCFA-224C-86EA-E3EDFF3DF1D2}" srcOrd="4" destOrd="0" presId="urn:microsoft.com/office/officeart/2005/8/layout/venn1"/>
    <dgm:cxn modelId="{A6EA0724-E63D-734D-BAF4-1A6A78E083EB}" type="presParOf" srcId="{D173C05C-5182-834A-8F18-DD960680AF74}" destId="{94AF3526-21F3-774B-9ECB-D5B88AAB2AF7}"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004666-4BB4-1A48-9214-383EB43E799E}">
      <dsp:nvSpPr>
        <dsp:cNvPr id="0" name=""/>
        <dsp:cNvSpPr/>
      </dsp:nvSpPr>
      <dsp:spPr>
        <a:xfrm>
          <a:off x="1604298" y="208032"/>
          <a:ext cx="1941252" cy="97062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r>
            <a:rPr lang="en-US" sz="4300" kern="1200" dirty="0"/>
            <a:t>art</a:t>
          </a:r>
        </a:p>
      </dsp:txBody>
      <dsp:txXfrm>
        <a:off x="1632727" y="236461"/>
        <a:ext cx="1884394" cy="913768"/>
      </dsp:txXfrm>
    </dsp:sp>
    <dsp:sp modelId="{EC98038A-BC70-F740-ACA8-9560B02EEE52}">
      <dsp:nvSpPr>
        <dsp:cNvPr id="0" name=""/>
        <dsp:cNvSpPr/>
      </dsp:nvSpPr>
      <dsp:spPr>
        <a:xfrm rot="3600000">
          <a:off x="2870565" y="1911609"/>
          <a:ext cx="1011586" cy="339719"/>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2972481" y="1979553"/>
        <a:ext cx="807754" cy="203831"/>
      </dsp:txXfrm>
    </dsp:sp>
    <dsp:sp modelId="{DCAA8A56-10BF-3144-90FD-83E268411AD9}">
      <dsp:nvSpPr>
        <dsp:cNvPr id="0" name=""/>
        <dsp:cNvSpPr/>
      </dsp:nvSpPr>
      <dsp:spPr>
        <a:xfrm>
          <a:off x="3207166" y="2984280"/>
          <a:ext cx="1941252" cy="97062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r>
            <a:rPr lang="en-US" sz="4300" kern="1200" dirty="0"/>
            <a:t>design</a:t>
          </a:r>
        </a:p>
      </dsp:txBody>
      <dsp:txXfrm>
        <a:off x="3235595" y="3012709"/>
        <a:ext cx="1884394" cy="913768"/>
      </dsp:txXfrm>
    </dsp:sp>
    <dsp:sp modelId="{A4CFF8E7-7B76-A74D-B567-2A79F07FC515}">
      <dsp:nvSpPr>
        <dsp:cNvPr id="0" name=""/>
        <dsp:cNvSpPr/>
      </dsp:nvSpPr>
      <dsp:spPr>
        <a:xfrm rot="10800000">
          <a:off x="2069131" y="3299734"/>
          <a:ext cx="1011586" cy="339719"/>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rot="10800000">
        <a:off x="2171047" y="3367678"/>
        <a:ext cx="807754" cy="203831"/>
      </dsp:txXfrm>
    </dsp:sp>
    <dsp:sp modelId="{43E9331B-8C11-EF4F-8D64-BD375DD967C3}">
      <dsp:nvSpPr>
        <dsp:cNvPr id="0" name=""/>
        <dsp:cNvSpPr/>
      </dsp:nvSpPr>
      <dsp:spPr>
        <a:xfrm>
          <a:off x="1431" y="2984280"/>
          <a:ext cx="1941252" cy="97062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r>
            <a:rPr lang="en-US" sz="4300" kern="1200" dirty="0"/>
            <a:t>craft</a:t>
          </a:r>
        </a:p>
      </dsp:txBody>
      <dsp:txXfrm>
        <a:off x="29860" y="3012709"/>
        <a:ext cx="1884394" cy="913768"/>
      </dsp:txXfrm>
    </dsp:sp>
    <dsp:sp modelId="{9DBCCACE-A41F-0F49-8C01-D361ABC8B7BD}">
      <dsp:nvSpPr>
        <dsp:cNvPr id="0" name=""/>
        <dsp:cNvSpPr/>
      </dsp:nvSpPr>
      <dsp:spPr>
        <a:xfrm rot="18000000">
          <a:off x="1267697" y="1911609"/>
          <a:ext cx="1011586" cy="339719"/>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1369613" y="1979553"/>
        <a:ext cx="807754" cy="20383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E62253-832E-DA41-A69B-6316B4E58C95}">
      <dsp:nvSpPr>
        <dsp:cNvPr id="0" name=""/>
        <dsp:cNvSpPr/>
      </dsp:nvSpPr>
      <dsp:spPr>
        <a:xfrm>
          <a:off x="1051326" y="52550"/>
          <a:ext cx="2522401" cy="2522401"/>
        </a:xfrm>
        <a:prstGeom prst="ellipse">
          <a:avLst/>
        </a:prstGeom>
        <a:solidFill>
          <a:srgbClr val="FF0000">
            <a:alpha val="50000"/>
          </a:srgb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2089150">
            <a:lnSpc>
              <a:spcPct val="90000"/>
            </a:lnSpc>
            <a:spcBef>
              <a:spcPct val="0"/>
            </a:spcBef>
            <a:spcAft>
              <a:spcPct val="35000"/>
            </a:spcAft>
            <a:buNone/>
          </a:pPr>
          <a:r>
            <a:rPr lang="en-US" sz="4700" kern="1200" dirty="0"/>
            <a:t>art</a:t>
          </a:r>
        </a:p>
      </dsp:txBody>
      <dsp:txXfrm>
        <a:off x="1387646" y="493970"/>
        <a:ext cx="1849761" cy="1135080"/>
      </dsp:txXfrm>
    </dsp:sp>
    <dsp:sp modelId="{D0B4F9C5-0C0F-E44D-9F60-1E9DF5CF282C}">
      <dsp:nvSpPr>
        <dsp:cNvPr id="0" name=""/>
        <dsp:cNvSpPr/>
      </dsp:nvSpPr>
      <dsp:spPr>
        <a:xfrm>
          <a:off x="1961493" y="1629051"/>
          <a:ext cx="2522401" cy="2522401"/>
        </a:xfrm>
        <a:prstGeom prst="ellipse">
          <a:avLst/>
        </a:prstGeom>
        <a:solidFill>
          <a:srgbClr val="00B0F0">
            <a:alpha val="50000"/>
          </a:srgb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l" defTabSz="2089150">
            <a:lnSpc>
              <a:spcPct val="90000"/>
            </a:lnSpc>
            <a:spcBef>
              <a:spcPct val="0"/>
            </a:spcBef>
            <a:spcAft>
              <a:spcPct val="35000"/>
            </a:spcAft>
            <a:buNone/>
          </a:pPr>
          <a:r>
            <a:rPr lang="en-US" sz="4700" kern="1200" dirty="0"/>
            <a:t>design</a:t>
          </a:r>
        </a:p>
      </dsp:txBody>
      <dsp:txXfrm>
        <a:off x="2732927" y="2280671"/>
        <a:ext cx="1513441" cy="1387320"/>
      </dsp:txXfrm>
    </dsp:sp>
    <dsp:sp modelId="{6875A071-BCFA-224C-86EA-E3EDFF3DF1D2}">
      <dsp:nvSpPr>
        <dsp:cNvPr id="0" name=""/>
        <dsp:cNvSpPr/>
      </dsp:nvSpPr>
      <dsp:spPr>
        <a:xfrm>
          <a:off x="141159" y="1629051"/>
          <a:ext cx="2522401" cy="2522401"/>
        </a:xfrm>
        <a:prstGeom prst="ellipse">
          <a:avLst/>
        </a:prstGeom>
        <a:solidFill>
          <a:srgbClr val="FFFF00">
            <a:alpha val="50000"/>
          </a:srgb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r" defTabSz="2089150">
            <a:lnSpc>
              <a:spcPct val="90000"/>
            </a:lnSpc>
            <a:spcBef>
              <a:spcPct val="0"/>
            </a:spcBef>
            <a:spcAft>
              <a:spcPct val="35000"/>
            </a:spcAft>
            <a:buNone/>
          </a:pPr>
          <a:r>
            <a:rPr lang="en-US" sz="4700" kern="1200" dirty="0"/>
            <a:t>craft</a:t>
          </a:r>
        </a:p>
      </dsp:txBody>
      <dsp:txXfrm>
        <a:off x="378686" y="2280671"/>
        <a:ext cx="1513441" cy="1387320"/>
      </dsp:txXfrm>
    </dsp:sp>
  </dsp:spTree>
</dsp:drawing>
</file>

<file path=ppt/diagrams/layout1.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97635FC-BB82-064A-9DDE-24B614FE4B2C}" type="datetimeFigureOut">
              <a:rPr lang="en-US" smtClean="0"/>
              <a:t>4/8/21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E2E031-10ED-204E-BE62-8A71E668E4AD}" type="slidenum">
              <a:rPr lang="en-US" smtClean="0"/>
              <a:t>‹#›</a:t>
            </a:fld>
            <a:endParaRPr lang="en-US"/>
          </a:p>
        </p:txBody>
      </p:sp>
    </p:spTree>
    <p:extLst>
      <p:ext uri="{BB962C8B-B14F-4D97-AF65-F5344CB8AC3E}">
        <p14:creationId xmlns:p14="http://schemas.microsoft.com/office/powerpoint/2010/main" val="4574473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www.corning.com/worldwide/en/innovation/culture-of-innovation/legendary-scientists-littleton.html"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www.radio.cz/en/section/curraffrs/all-hail-maximus-the-worlds-largest-bottle-of-wine" TargetMode="External"/><Relationship Id="rId2" Type="http://schemas.openxmlformats.org/officeDocument/2006/relationships/slide" Target="../slides/slide51.xml"/><Relationship Id="rId1" Type="http://schemas.openxmlformats.org/officeDocument/2006/relationships/notesMaster" Target="../notesMasters/notesMaster1.xml"/><Relationship Id="rId4" Type="http://schemas.openxmlformats.org/officeDocument/2006/relationships/hyperlink" Target="https://www.youtube.com/watch?v=lL1uXgznT64" TargetMode="Externa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1E2E031-10ED-204E-BE62-8A71E668E4AD}" type="slidenum">
              <a:rPr lang="en-US" smtClean="0"/>
              <a:t>1</a:t>
            </a:fld>
            <a:endParaRPr lang="en-US"/>
          </a:p>
        </p:txBody>
      </p:sp>
    </p:spTree>
    <p:extLst>
      <p:ext uri="{BB962C8B-B14F-4D97-AF65-F5344CB8AC3E}">
        <p14:creationId xmlns:p14="http://schemas.microsoft.com/office/powerpoint/2010/main" val="38087365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The Art Nouveau continued the thoughts of crafts and the hand made related to utilitarian objects. They held that the decorative arts were at the same level or on par with the fine arts; painting and sculpture. The work of this movement reflects the combination of new ideas with traditional elements. There was also a search for uniqueness through sophistication of technique.  The end products tended move towards items of luxury.</a:t>
            </a:r>
          </a:p>
          <a:p>
            <a:endParaRPr lang="en-US" dirty="0"/>
          </a:p>
        </p:txBody>
      </p:sp>
      <p:sp>
        <p:nvSpPr>
          <p:cNvPr id="4" name="Slide Number Placeholder 3"/>
          <p:cNvSpPr>
            <a:spLocks noGrp="1"/>
          </p:cNvSpPr>
          <p:nvPr>
            <p:ph type="sldNum" sz="quarter" idx="5"/>
          </p:nvPr>
        </p:nvSpPr>
        <p:spPr/>
        <p:txBody>
          <a:bodyPr/>
          <a:lstStyle/>
          <a:p>
            <a:fld id="{41E2E031-10ED-204E-BE62-8A71E668E4AD}" type="slidenum">
              <a:rPr lang="en-US" smtClean="0"/>
              <a:t>10</a:t>
            </a:fld>
            <a:endParaRPr lang="en-US"/>
          </a:p>
        </p:txBody>
      </p:sp>
    </p:spTree>
    <p:extLst>
      <p:ext uri="{BB962C8B-B14F-4D97-AF65-F5344CB8AC3E}">
        <p14:creationId xmlns:p14="http://schemas.microsoft.com/office/powerpoint/2010/main" val="31191886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Maurice </a:t>
            </a:r>
            <a:r>
              <a:rPr lang="en-US" dirty="0" err="1"/>
              <a:t>Marinot</a:t>
            </a:r>
            <a:r>
              <a:rPr lang="en-US" dirty="0"/>
              <a:t> started as a Fauvist painter. As his interest in glass grew he designed enameled glass for the factory </a:t>
            </a:r>
            <a:r>
              <a:rPr lang="en-US" sz="1200" b="0" i="0" u="none" strike="noStrike" kern="1200" dirty="0">
                <a:solidFill>
                  <a:schemeClr val="tx1"/>
                </a:solidFill>
                <a:effectLst/>
                <a:latin typeface="+mn-lt"/>
                <a:ea typeface="+mn-ea"/>
                <a:cs typeface="+mn-cs"/>
              </a:rPr>
              <a:t>Eugène and Gabriel </a:t>
            </a:r>
            <a:r>
              <a:rPr lang="en-US" sz="1200" b="0" i="0" u="none" strike="noStrike" kern="1200" dirty="0" err="1">
                <a:solidFill>
                  <a:schemeClr val="tx1"/>
                </a:solidFill>
                <a:effectLst/>
                <a:latin typeface="+mn-lt"/>
                <a:ea typeface="+mn-ea"/>
                <a:cs typeface="+mn-cs"/>
              </a:rPr>
              <a:t>Viard</a:t>
            </a:r>
            <a:r>
              <a:rPr lang="en-US" sz="1200" b="0" i="0" u="none" strike="noStrike" kern="1200" dirty="0">
                <a:solidFill>
                  <a:schemeClr val="tx1"/>
                </a:solidFill>
                <a:effectLst/>
                <a:latin typeface="+mn-lt"/>
                <a:ea typeface="+mn-ea"/>
                <a:cs typeface="+mn-cs"/>
              </a:rPr>
              <a:t> in Bar-sur-Seine, France. He received many accolades for his innovative designs and then became more interested in the process of glassblowing leading him to not only design but blow the glass himself. He was interested in the one of a kind work and I would translate to object making. He was not designing for mass production. The counter to this would be René Lalique. </a:t>
            </a:r>
            <a:r>
              <a:rPr lang="en-US" sz="1200" b="0" i="0" u="none" strike="noStrike" kern="1200" dirty="0" err="1">
                <a:solidFill>
                  <a:schemeClr val="tx1"/>
                </a:solidFill>
                <a:effectLst/>
                <a:latin typeface="+mn-lt"/>
                <a:ea typeface="+mn-ea"/>
                <a:cs typeface="+mn-cs"/>
              </a:rPr>
              <a:t>Marinot’s</a:t>
            </a:r>
            <a:r>
              <a:rPr lang="en-US" sz="1200" b="0" i="0" u="none" strike="noStrike" kern="1200" dirty="0">
                <a:solidFill>
                  <a:schemeClr val="tx1"/>
                </a:solidFill>
                <a:effectLst/>
                <a:latin typeface="+mn-lt"/>
                <a:ea typeface="+mn-ea"/>
                <a:cs typeface="+mn-cs"/>
              </a:rPr>
              <a:t> blown glass is reminiscent of what was happening at the beginning Studio Glass movement and also The American Studio Glass Movement in the 1960s.</a:t>
            </a:r>
          </a:p>
        </p:txBody>
      </p:sp>
      <p:sp>
        <p:nvSpPr>
          <p:cNvPr id="4" name="Slide Number Placeholder 3"/>
          <p:cNvSpPr>
            <a:spLocks noGrp="1"/>
          </p:cNvSpPr>
          <p:nvPr>
            <p:ph type="sldNum" sz="quarter" idx="5"/>
          </p:nvPr>
        </p:nvSpPr>
        <p:spPr/>
        <p:txBody>
          <a:bodyPr/>
          <a:lstStyle/>
          <a:p>
            <a:fld id="{41E2E031-10ED-204E-BE62-8A71E668E4AD}" type="slidenum">
              <a:rPr lang="en-US" smtClean="0"/>
              <a:t>11</a:t>
            </a:fld>
            <a:endParaRPr lang="en-US"/>
          </a:p>
        </p:txBody>
      </p:sp>
    </p:spTree>
    <p:extLst>
      <p:ext uri="{BB962C8B-B14F-4D97-AF65-F5344CB8AC3E}">
        <p14:creationId xmlns:p14="http://schemas.microsoft.com/office/powerpoint/2010/main" val="14686504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The </a:t>
            </a:r>
            <a:r>
              <a:rPr lang="en-US" sz="1200" dirty="0" err="1"/>
              <a:t>Jugenstil</a:t>
            </a:r>
            <a:r>
              <a:rPr lang="en-US" sz="1200" dirty="0"/>
              <a:t>, translated as Young Style, produces two significant concentrations of artists’ workshops in Dresden and Munich Germany. You will notice that there are links to the previous movements. Here the artists were searching for national art that rejected stylistic imitation, ornament must be original not historical. They were interested in the new and not replicating traditional styles. Much of the work was similar to and directly influenced by the Art Nouveau. They embraced organic forms contrasted with geometry.</a:t>
            </a:r>
          </a:p>
          <a:p>
            <a:endParaRPr lang="en-US" sz="1200" dirty="0"/>
          </a:p>
          <a:p>
            <a:r>
              <a:rPr lang="en-US" sz="1200" dirty="0"/>
              <a:t>The work produced depended on close collaborations with the artist and artisan, craftsman or maker. Many of the artists were multidisciplinary and could work with  several mediums or where knowledgeable at the very least.</a:t>
            </a:r>
          </a:p>
          <a:p>
            <a:endParaRPr lang="en-US" sz="1200" dirty="0"/>
          </a:p>
          <a:p>
            <a:r>
              <a:rPr lang="en-US" sz="1200" dirty="0"/>
              <a:t>Initially inspired by William Morris, the </a:t>
            </a:r>
            <a:r>
              <a:rPr lang="en-US" sz="1200" dirty="0" err="1"/>
              <a:t>Jugenstil</a:t>
            </a:r>
            <a:r>
              <a:rPr lang="en-US" sz="1200" dirty="0"/>
              <a:t> would succumb to the necessity of the machinery used in production which was counter to the previous movement’s philosophy.  Holding the similar ideas of the Art Nouveau which was not afraid of technology. This led to the ideas of standardization in regards to quality of perfection of form. Later there was a mild return to recent German/Austrian production and traditions.  The products and influence of this movement can be seen in Swedish Design after 1930.</a:t>
            </a:r>
          </a:p>
          <a:p>
            <a:endParaRPr lang="en-US" dirty="0"/>
          </a:p>
        </p:txBody>
      </p:sp>
      <p:sp>
        <p:nvSpPr>
          <p:cNvPr id="4" name="Slide Number Placeholder 3"/>
          <p:cNvSpPr>
            <a:spLocks noGrp="1"/>
          </p:cNvSpPr>
          <p:nvPr>
            <p:ph type="sldNum" sz="quarter" idx="5"/>
          </p:nvPr>
        </p:nvSpPr>
        <p:spPr/>
        <p:txBody>
          <a:bodyPr/>
          <a:lstStyle/>
          <a:p>
            <a:fld id="{41E2E031-10ED-204E-BE62-8A71E668E4AD}" type="slidenum">
              <a:rPr lang="en-US" smtClean="0"/>
              <a:t>12</a:t>
            </a:fld>
            <a:endParaRPr lang="en-US"/>
          </a:p>
        </p:txBody>
      </p:sp>
    </p:spTree>
    <p:extLst>
      <p:ext uri="{BB962C8B-B14F-4D97-AF65-F5344CB8AC3E}">
        <p14:creationId xmlns:p14="http://schemas.microsoft.com/office/powerpoint/2010/main" val="22709844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theme of the multiple interests will continue with upcoming artists. Many of them, such as Behrens were, were interested in a holistic experience in some ways. Behrens, as some of the subsequent artists, was trained as an architect and at this time would also mean he would work in the fields of design and industrial design. He was designing work that would be made and used. In this case the user was also important. This set of glasses is an example of this. They were designed to be used in the dining room of his home that he also designed as part of an </a:t>
            </a:r>
            <a:r>
              <a:rPr lang="en-US" sz="1200" b="0" i="0" u="none" strike="noStrike" kern="1200" dirty="0">
                <a:solidFill>
                  <a:schemeClr val="tx1"/>
                </a:solidFill>
                <a:effectLst/>
                <a:latin typeface="+mn-lt"/>
                <a:ea typeface="+mn-ea"/>
                <a:cs typeface="+mn-cs"/>
              </a:rPr>
              <a:t>artists’ colony in Darmstadt, Germany. The furniture and other elements were also deigned by Behrens. His interest was about the use of material and the object.</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The first grouping here is related to the Jugendstil. While the second is more closely aligned with the </a:t>
            </a:r>
            <a:r>
              <a:rPr lang="en-US" sz="1200" b="0" i="0" u="none" strike="noStrike" kern="1200" dirty="0" err="1">
                <a:solidFill>
                  <a:schemeClr val="tx1"/>
                </a:solidFill>
                <a:effectLst/>
                <a:latin typeface="+mn-lt"/>
                <a:ea typeface="+mn-ea"/>
                <a:cs typeface="+mn-cs"/>
              </a:rPr>
              <a:t>Wienerwerkstatte</a:t>
            </a:r>
            <a:r>
              <a:rPr lang="en-US" sz="1200" b="0" i="0" u="none" strike="noStrike" kern="1200" dirty="0">
                <a:solidFill>
                  <a:schemeClr val="tx1"/>
                </a:solidFill>
                <a:effectLst/>
                <a:latin typeface="+mn-lt"/>
                <a:ea typeface="+mn-ea"/>
                <a:cs typeface="+mn-cs"/>
              </a:rPr>
              <a:t>. </a:t>
            </a:r>
            <a:r>
              <a:rPr lang="en-US" dirty="0"/>
              <a:t>As we have seen with both of these examples, they are clean and to the point. They utilize the current technology and what is happening at the time with the material. This is shown with the use of gold luster. The making of an object like this would include the designer, mold maker, glassblower, glass cutter and glass painter.</a:t>
            </a:r>
          </a:p>
          <a:p>
            <a:endParaRPr lang="en-US" dirty="0"/>
          </a:p>
        </p:txBody>
      </p:sp>
      <p:sp>
        <p:nvSpPr>
          <p:cNvPr id="4" name="Slide Number Placeholder 3"/>
          <p:cNvSpPr>
            <a:spLocks noGrp="1"/>
          </p:cNvSpPr>
          <p:nvPr>
            <p:ph type="sldNum" sz="quarter" idx="5"/>
          </p:nvPr>
        </p:nvSpPr>
        <p:spPr/>
        <p:txBody>
          <a:bodyPr/>
          <a:lstStyle/>
          <a:p>
            <a:fld id="{41E2E031-10ED-204E-BE62-8A71E668E4AD}" type="slidenum">
              <a:rPr lang="en-US" smtClean="0"/>
              <a:t>13</a:t>
            </a:fld>
            <a:endParaRPr lang="en-US"/>
          </a:p>
        </p:txBody>
      </p:sp>
    </p:spTree>
    <p:extLst>
      <p:ext uri="{BB962C8B-B14F-4D97-AF65-F5344CB8AC3E}">
        <p14:creationId xmlns:p14="http://schemas.microsoft.com/office/powerpoint/2010/main" val="1665113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Leopold Bauer was a born in what is now Czechia near the Polish boarder. He studied architecture under Otto Wagner at the Academy of Fine Arts in Vienna where he later took over as head of the program.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Bauer is another example of the architect's influence that we will continue to see. With this work, Bauer is working directly with Johann </a:t>
            </a:r>
            <a:r>
              <a:rPr lang="en-US" dirty="0" err="1"/>
              <a:t>Loetz</a:t>
            </a:r>
            <a:r>
              <a:rPr lang="en-US" dirty="0"/>
              <a:t> </a:t>
            </a:r>
            <a:r>
              <a:rPr lang="en-US" dirty="0" err="1"/>
              <a:t>Witwe</a:t>
            </a:r>
            <a:r>
              <a:rPr lang="en-US" dirty="0"/>
              <a:t> a Bohemian glass manufacturer. He would also design work for </a:t>
            </a:r>
            <a:r>
              <a:rPr lang="en-US" sz="1200" dirty="0"/>
              <a:t>J&amp;L </a:t>
            </a:r>
            <a:r>
              <a:rPr lang="en-US" sz="1200" dirty="0" err="1"/>
              <a:t>Lobmeyr</a:t>
            </a:r>
            <a:r>
              <a:rPr lang="en-US" sz="1200" dirty="0"/>
              <a:t>. </a:t>
            </a:r>
            <a:r>
              <a:rPr lang="en-US" dirty="0"/>
              <a:t> Due to the time period and structure of Europe at this time much of the work was being designed in Germany and Austria but executed in Bohemian factories. The mastery of these glassmakers would be essential to the further exploration discoveries and innovations to come. This also demonstrate the interest of the designers to work directly with the craftsman and hold them in equal regard.</a:t>
            </a:r>
          </a:p>
          <a:p>
            <a:endParaRPr lang="en-US" sz="1200" dirty="0"/>
          </a:p>
          <a:p>
            <a:r>
              <a:rPr lang="en-US" sz="1200" dirty="0"/>
              <a:t>This blown glass object has some interesting characteristics that are reminiscent of techniques use in Tiffany’s design. The lower green elements refer to the natural world, being leaf like and made using the feathering techniques. There is an intended contrast with the interior orange, the exterior green and iridescent metallic surface. </a:t>
            </a:r>
          </a:p>
          <a:p>
            <a:endParaRPr lang="en-US" sz="1200" dirty="0"/>
          </a:p>
          <a:p>
            <a:r>
              <a:rPr lang="en-US" sz="1200" dirty="0"/>
              <a:t>The object is large in scale compared to many other object being made in glass at this time.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41E2E031-10ED-204E-BE62-8A71E668E4AD}" type="slidenum">
              <a:rPr lang="en-US" smtClean="0"/>
              <a:t>14</a:t>
            </a:fld>
            <a:endParaRPr lang="en-US"/>
          </a:p>
        </p:txBody>
      </p:sp>
    </p:spTree>
    <p:extLst>
      <p:ext uri="{BB962C8B-B14F-4D97-AF65-F5344CB8AC3E}">
        <p14:creationId xmlns:p14="http://schemas.microsoft.com/office/powerpoint/2010/main" val="26431879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first part of this presentation you will introduce the main artists and ideas that embody the movement. You will see diverse thinking and practice as these artists attempt to establish a cohesive thought.</a:t>
            </a:r>
          </a:p>
          <a:p>
            <a:endParaRPr lang="en-US" dirty="0"/>
          </a:p>
          <a:p>
            <a:r>
              <a:rPr lang="en-US" dirty="0"/>
              <a:t>While the Secession is seen as a “fine arts” movement, I believe it to be significant to the development of glass as it happens parallel to the other movements. I also want to express the reality and purpose as this same term has been used with contemporary glass. I will leave it up to the audience as to whether they are actually related and whether the term is appropriate in the contemporary context.</a:t>
            </a:r>
          </a:p>
          <a:p>
            <a:endParaRPr lang="en-US" dirty="0"/>
          </a:p>
        </p:txBody>
      </p:sp>
      <p:sp>
        <p:nvSpPr>
          <p:cNvPr id="4" name="Slide Number Placeholder 3"/>
          <p:cNvSpPr>
            <a:spLocks noGrp="1"/>
          </p:cNvSpPr>
          <p:nvPr>
            <p:ph type="sldNum" sz="quarter" idx="5"/>
          </p:nvPr>
        </p:nvSpPr>
        <p:spPr/>
        <p:txBody>
          <a:bodyPr/>
          <a:lstStyle/>
          <a:p>
            <a:fld id="{41E2E031-10ED-204E-BE62-8A71E668E4AD}" type="slidenum">
              <a:rPr lang="en-US" smtClean="0"/>
              <a:t>16</a:t>
            </a:fld>
            <a:endParaRPr lang="en-US"/>
          </a:p>
        </p:txBody>
      </p:sp>
    </p:spTree>
    <p:extLst>
      <p:ext uri="{BB962C8B-B14F-4D97-AF65-F5344CB8AC3E}">
        <p14:creationId xmlns:p14="http://schemas.microsoft.com/office/powerpoint/2010/main" val="40541063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Not unlike the other movements we are discussing, the Secessionist were breaking away from traditional norms. The Vienna Secession was another attempt at departure from the mainstream conservative and traditional art that was being made primarily in Europe and especially Vienna. The </a:t>
            </a:r>
            <a:r>
              <a:rPr lang="en-US" sz="1200" dirty="0" err="1"/>
              <a:t>Wienerwerkstatte</a:t>
            </a:r>
            <a:r>
              <a:rPr lang="en-US" sz="1200" dirty="0"/>
              <a:t> was an extension of the Secession that held to the original idea of full integration of the arts. These artists were tired of the stuffy ideas and controls of the past. Their interests brought them to international recognition which aligned with their beliefs.  Initially there was a great interest placed on linking this movement to  artists around the world initiating an international scene or awareness and with the intent of and international dialogue. The Secession aimed to move past motives of commercialization and at the same time narrow the gap, or eliminate the gap, between the fine arts (painting sculpture) and applied arts. </a:t>
            </a:r>
          </a:p>
          <a:p>
            <a:endParaRPr lang="en-US" dirty="0"/>
          </a:p>
        </p:txBody>
      </p:sp>
      <p:sp>
        <p:nvSpPr>
          <p:cNvPr id="4" name="Slide Number Placeholder 3"/>
          <p:cNvSpPr>
            <a:spLocks noGrp="1"/>
          </p:cNvSpPr>
          <p:nvPr>
            <p:ph type="sldNum" sz="quarter" idx="5"/>
          </p:nvPr>
        </p:nvSpPr>
        <p:spPr/>
        <p:txBody>
          <a:bodyPr/>
          <a:lstStyle/>
          <a:p>
            <a:fld id="{41E2E031-10ED-204E-BE62-8A71E668E4AD}" type="slidenum">
              <a:rPr lang="en-US" smtClean="0"/>
              <a:t>17</a:t>
            </a:fld>
            <a:endParaRPr lang="en-US"/>
          </a:p>
        </p:txBody>
      </p:sp>
    </p:spTree>
    <p:extLst>
      <p:ext uri="{BB962C8B-B14F-4D97-AF65-F5344CB8AC3E}">
        <p14:creationId xmlns:p14="http://schemas.microsoft.com/office/powerpoint/2010/main" val="40485160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Probably the most common work by Gustav Klimt, it speaks of the movement and the time. This painting embodies the prime example of the Vienna Secession. It contrasts the geometric with organic and speaks to the exuberance and decadence of the new time. This is a time of change in politics and art. The population is finding its release and experiencing the world in new ways. With the advent of Freud and psychoanalysis, there is an introspection that happens in the population. Although not commonly linked, Carl Jung also had some influence with ideas of transcendentalism and eastern thought. Eastern influence was working its way into other areas with art from China and Japan to Islamic influence in the coming years. You can see this in this image as well, highly decorated and ornate with the use of gold leaf. The rich patterns, draw from nature while the structure reminds us of architecture.</a:t>
            </a:r>
          </a:p>
          <a:p>
            <a:endParaRPr lang="en-US" dirty="0"/>
          </a:p>
        </p:txBody>
      </p:sp>
      <p:sp>
        <p:nvSpPr>
          <p:cNvPr id="4" name="Slide Number Placeholder 3"/>
          <p:cNvSpPr>
            <a:spLocks noGrp="1"/>
          </p:cNvSpPr>
          <p:nvPr>
            <p:ph type="sldNum" sz="quarter" idx="5"/>
          </p:nvPr>
        </p:nvSpPr>
        <p:spPr/>
        <p:txBody>
          <a:bodyPr/>
          <a:lstStyle/>
          <a:p>
            <a:fld id="{41E2E031-10ED-204E-BE62-8A71E668E4AD}" type="slidenum">
              <a:rPr lang="en-US" smtClean="0"/>
              <a:t>19</a:t>
            </a:fld>
            <a:endParaRPr lang="en-US"/>
          </a:p>
        </p:txBody>
      </p:sp>
    </p:spTree>
    <p:extLst>
      <p:ext uri="{BB962C8B-B14F-4D97-AF65-F5344CB8AC3E}">
        <p14:creationId xmlns:p14="http://schemas.microsoft.com/office/powerpoint/2010/main" val="40168513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Joseph </a:t>
            </a:r>
            <a:r>
              <a:rPr lang="en-US" dirty="0" err="1"/>
              <a:t>Olbrich</a:t>
            </a:r>
            <a:r>
              <a:rPr lang="en-US" dirty="0"/>
              <a:t> is one of the founding members of the Vienna Secession along with Gustav Klimt, </a:t>
            </a:r>
            <a:r>
              <a:rPr lang="en-US" dirty="0" err="1"/>
              <a:t>Koloman</a:t>
            </a:r>
            <a:r>
              <a:rPr lang="en-US" dirty="0"/>
              <a:t> Moser and Josef Hoffmann. He was born in Silesia which is modern day Czechia. This connection with the Czech region and glassmakers would continue throughout the century for designers and firms related to these movements. He designed the the Vienna Secession Building. As with his other architecture compatriots, he would work closely with some of the leading glass firms to design elegant refined glass. These were primarily designed for serial production. He would later leave to cofound the </a:t>
            </a:r>
            <a:r>
              <a:rPr lang="en-US" dirty="0" err="1"/>
              <a:t>Deutsher</a:t>
            </a:r>
            <a:r>
              <a:rPr lang="en-US" dirty="0"/>
              <a:t> </a:t>
            </a:r>
            <a:r>
              <a:rPr lang="en-US" dirty="0" err="1"/>
              <a:t>Werkbund</a:t>
            </a:r>
            <a:r>
              <a:rPr lang="en-US" dirty="0"/>
              <a:t> in Germany.</a:t>
            </a:r>
          </a:p>
        </p:txBody>
      </p:sp>
      <p:sp>
        <p:nvSpPr>
          <p:cNvPr id="4" name="Slide Number Placeholder 3"/>
          <p:cNvSpPr>
            <a:spLocks noGrp="1"/>
          </p:cNvSpPr>
          <p:nvPr>
            <p:ph type="sldNum" sz="quarter" idx="5"/>
          </p:nvPr>
        </p:nvSpPr>
        <p:spPr/>
        <p:txBody>
          <a:bodyPr/>
          <a:lstStyle/>
          <a:p>
            <a:fld id="{41E2E031-10ED-204E-BE62-8A71E668E4AD}" type="slidenum">
              <a:rPr lang="en-US" smtClean="0"/>
              <a:t>20</a:t>
            </a:fld>
            <a:endParaRPr lang="en-US"/>
          </a:p>
        </p:txBody>
      </p:sp>
    </p:spTree>
    <p:extLst>
      <p:ext uri="{BB962C8B-B14F-4D97-AF65-F5344CB8AC3E}">
        <p14:creationId xmlns:p14="http://schemas.microsoft.com/office/powerpoint/2010/main" val="7470766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a good example of integrating materials and using these traditional materials in the same manner as </a:t>
            </a:r>
            <a:r>
              <a:rPr lang="en-US" dirty="0" err="1"/>
              <a:t>Kilmt</a:t>
            </a:r>
            <a:r>
              <a:rPr lang="en-US" dirty="0"/>
              <a:t>. Much of the functional work like this in the coming period tends to reflect the clean, minimal use of the material but in this instance the material are being exploited for their properties. Here glass in incorporated as engraved windows.  Again a link with architecture too.</a:t>
            </a:r>
          </a:p>
          <a:p>
            <a:endParaRPr lang="en-US" dirty="0"/>
          </a:p>
        </p:txBody>
      </p:sp>
      <p:sp>
        <p:nvSpPr>
          <p:cNvPr id="4" name="Slide Number Placeholder 3"/>
          <p:cNvSpPr>
            <a:spLocks noGrp="1"/>
          </p:cNvSpPr>
          <p:nvPr>
            <p:ph type="sldNum" sz="quarter" idx="5"/>
          </p:nvPr>
        </p:nvSpPr>
        <p:spPr/>
        <p:txBody>
          <a:bodyPr/>
          <a:lstStyle/>
          <a:p>
            <a:fld id="{41E2E031-10ED-204E-BE62-8A71E668E4AD}" type="slidenum">
              <a:rPr lang="en-US" smtClean="0"/>
              <a:t>21</a:t>
            </a:fld>
            <a:endParaRPr lang="en-US"/>
          </a:p>
        </p:txBody>
      </p:sp>
    </p:spTree>
    <p:extLst>
      <p:ext uri="{BB962C8B-B14F-4D97-AF65-F5344CB8AC3E}">
        <p14:creationId xmlns:p14="http://schemas.microsoft.com/office/powerpoint/2010/main" val="3199540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None/>
            </a:pPr>
            <a:r>
              <a:rPr lang="en-US" sz="1200" dirty="0"/>
              <a:t>Understanding the significance of the applied arts and media typically deemed as craft, where process and material are at the precipice of innovation.</a:t>
            </a:r>
          </a:p>
          <a:p>
            <a:pPr>
              <a:buFont typeface="Arial" panose="020B0604020202020204" pitchFamily="34" charset="0"/>
              <a:buNone/>
            </a:pPr>
            <a:endParaRPr lang="en-US" sz="1200" dirty="0"/>
          </a:p>
          <a:p>
            <a:pPr>
              <a:buFont typeface="Arial" panose="020B0604020202020204" pitchFamily="34" charset="0"/>
              <a:buNone/>
            </a:pPr>
            <a:r>
              <a:rPr lang="en-US" sz="1200" dirty="0"/>
              <a:t>I would also like to suggest that there may be other was to work during political and social change such as the artists I will be presenting. There is a tremendous amount of introspection, the common interest and gaining a broader audience. With this thought I would like to pose to the audience the contrast with contemporary work that is created really for a select few and limited audience while excluding or isolating others in addition that the audience tends to be of like minds.</a:t>
            </a:r>
          </a:p>
          <a:p>
            <a:endParaRPr lang="en-US" dirty="0"/>
          </a:p>
        </p:txBody>
      </p:sp>
      <p:sp>
        <p:nvSpPr>
          <p:cNvPr id="4" name="Slide Number Placeholder 3"/>
          <p:cNvSpPr>
            <a:spLocks noGrp="1"/>
          </p:cNvSpPr>
          <p:nvPr>
            <p:ph type="sldNum" sz="quarter" idx="5"/>
          </p:nvPr>
        </p:nvSpPr>
        <p:spPr/>
        <p:txBody>
          <a:bodyPr/>
          <a:lstStyle/>
          <a:p>
            <a:fld id="{41E2E031-10ED-204E-BE62-8A71E668E4AD}" type="slidenum">
              <a:rPr lang="en-US" smtClean="0"/>
              <a:t>2</a:t>
            </a:fld>
            <a:endParaRPr lang="en-US"/>
          </a:p>
        </p:txBody>
      </p:sp>
    </p:spTree>
    <p:extLst>
      <p:ext uri="{BB962C8B-B14F-4D97-AF65-F5344CB8AC3E}">
        <p14:creationId xmlns:p14="http://schemas.microsoft.com/office/powerpoint/2010/main" val="1128927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chemeClr val="bg1"/>
                </a:solidFill>
              </a:rPr>
              <a:t>Josef Hoffmann, is an incredible designer. From setting new standards in furniture and architecture, he is revered as an innovator in glass. </a:t>
            </a:r>
          </a:p>
          <a:p>
            <a:endParaRPr lang="en-US" sz="1200" dirty="0">
              <a:solidFill>
                <a:schemeClr val="bg1"/>
              </a:solidFill>
            </a:endParaRPr>
          </a:p>
          <a:p>
            <a:r>
              <a:rPr lang="en-US" sz="1200" dirty="0">
                <a:solidFill>
                  <a:schemeClr val="bg1"/>
                </a:solidFill>
              </a:rPr>
              <a:t>He is the leader and influential in to several movements;  Vienna Secession, </a:t>
            </a:r>
            <a:r>
              <a:rPr lang="en-US" sz="1200" dirty="0" err="1">
                <a:solidFill>
                  <a:schemeClr val="bg1"/>
                </a:solidFill>
              </a:rPr>
              <a:t>Wienerwerstatte</a:t>
            </a:r>
            <a:r>
              <a:rPr lang="en-US" sz="1200" dirty="0">
                <a:solidFill>
                  <a:schemeClr val="bg1"/>
                </a:solidFill>
              </a:rPr>
              <a:t>, </a:t>
            </a:r>
            <a:r>
              <a:rPr lang="en-US" sz="1200" dirty="0" err="1">
                <a:solidFill>
                  <a:schemeClr val="bg1"/>
                </a:solidFill>
              </a:rPr>
              <a:t>Werkbund</a:t>
            </a:r>
            <a:r>
              <a:rPr lang="en-US" sz="1200" dirty="0">
                <a:solidFill>
                  <a:schemeClr val="bg1"/>
                </a:solidFill>
              </a:rPr>
              <a:t> and Bauhaus. His designs are still pertinent and appreciated today. </a:t>
            </a:r>
          </a:p>
          <a:p>
            <a:endParaRPr lang="en-US" sz="120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rPr>
              <a:t>This vase is a an example of how Hoffmann understands materials. Although made during his time with the </a:t>
            </a:r>
            <a:r>
              <a:rPr lang="en-US" sz="1200" dirty="0" err="1">
                <a:solidFill>
                  <a:schemeClr val="bg1"/>
                </a:solidFill>
              </a:rPr>
              <a:t>Wienrwerkstatte</a:t>
            </a:r>
            <a:r>
              <a:rPr lang="en-US" sz="1200" dirty="0">
                <a:solidFill>
                  <a:schemeClr val="bg1"/>
                </a:solidFill>
              </a:rPr>
              <a:t>, it demonstrates the ideas in the Vienna Secession of which he had left with </a:t>
            </a:r>
            <a:r>
              <a:rPr lang="en-US" sz="1200" dirty="0" err="1">
                <a:solidFill>
                  <a:schemeClr val="bg1"/>
                </a:solidFill>
              </a:rPr>
              <a:t>Koloman</a:t>
            </a:r>
            <a:r>
              <a:rPr lang="en-US" sz="1200" dirty="0">
                <a:solidFill>
                  <a:schemeClr val="bg1"/>
                </a:solidFill>
              </a:rPr>
              <a:t> Moser and </a:t>
            </a:r>
            <a:r>
              <a:rPr lang="en-US" sz="1200" dirty="0" err="1">
                <a:solidFill>
                  <a:schemeClr val="bg1"/>
                </a:solidFill>
              </a:rPr>
              <a:t>Kilmt</a:t>
            </a:r>
            <a:r>
              <a:rPr lang="en-US" sz="1200" dirty="0">
                <a:solidFill>
                  <a:schemeClr val="bg1"/>
                </a:solidFill>
              </a:rPr>
              <a:t> in about 1905. Hoffmann and others left because of the constraints that other members were wanting to place on movement and the move back to fine art over applied art.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we have seen Josef Hoffmann is one of the most important of the artists working at this time. He is pivotal in the changes and philosophies that are being developed. For the craftsman/artist and glassmaker, he is very important to bridging the aesthetics and elaborating on them, paving the way for the future.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bg1"/>
              </a:solidFill>
            </a:endParaRPr>
          </a:p>
          <a:p>
            <a:endParaRPr lang="en-US" sz="1200" dirty="0">
              <a:solidFill>
                <a:schemeClr val="bg1"/>
              </a:solidFill>
            </a:endParaRPr>
          </a:p>
          <a:p>
            <a:endParaRPr lang="en-US" dirty="0"/>
          </a:p>
        </p:txBody>
      </p:sp>
      <p:sp>
        <p:nvSpPr>
          <p:cNvPr id="4" name="Slide Number Placeholder 3"/>
          <p:cNvSpPr>
            <a:spLocks noGrp="1"/>
          </p:cNvSpPr>
          <p:nvPr>
            <p:ph type="sldNum" sz="quarter" idx="5"/>
          </p:nvPr>
        </p:nvSpPr>
        <p:spPr/>
        <p:txBody>
          <a:bodyPr/>
          <a:lstStyle/>
          <a:p>
            <a:fld id="{41E2E031-10ED-204E-BE62-8A71E668E4AD}" type="slidenum">
              <a:rPr lang="en-US" smtClean="0"/>
              <a:t>22</a:t>
            </a:fld>
            <a:endParaRPr lang="en-US"/>
          </a:p>
        </p:txBody>
      </p:sp>
    </p:spTree>
    <p:extLst>
      <p:ext uri="{BB962C8B-B14F-4D97-AF65-F5344CB8AC3E}">
        <p14:creationId xmlns:p14="http://schemas.microsoft.com/office/powerpoint/2010/main" val="32753793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rPr>
              <a:t>You will see similar use of the material by </a:t>
            </a:r>
            <a:r>
              <a:rPr lang="en-US" sz="1200" dirty="0" err="1">
                <a:solidFill>
                  <a:schemeClr val="bg1"/>
                </a:solidFill>
              </a:rPr>
              <a:t>Jodef</a:t>
            </a:r>
            <a:r>
              <a:rPr lang="en-US" sz="1200" dirty="0">
                <a:solidFill>
                  <a:schemeClr val="bg1"/>
                </a:solidFill>
              </a:rPr>
              <a:t> Hoffmann and Adolf </a:t>
            </a:r>
            <a:r>
              <a:rPr lang="en-US" sz="1200" dirty="0" err="1">
                <a:solidFill>
                  <a:schemeClr val="bg1"/>
                </a:solidFill>
              </a:rPr>
              <a:t>Beckert</a:t>
            </a:r>
            <a:r>
              <a:rPr lang="en-US" sz="1200" dirty="0">
                <a:solidFill>
                  <a:schemeClr val="bg1"/>
                </a:solidFill>
              </a:rPr>
              <a:t> in the next section.  In the next part we will also be discussing where these items are being made. While designed in Vienna, primarily, much of the work is created in Bohemia.</a:t>
            </a:r>
          </a:p>
          <a:p>
            <a:endParaRPr lang="en-US" dirty="0"/>
          </a:p>
        </p:txBody>
      </p:sp>
      <p:sp>
        <p:nvSpPr>
          <p:cNvPr id="4" name="Slide Number Placeholder 3"/>
          <p:cNvSpPr>
            <a:spLocks noGrp="1"/>
          </p:cNvSpPr>
          <p:nvPr>
            <p:ph type="sldNum" sz="quarter" idx="5"/>
          </p:nvPr>
        </p:nvSpPr>
        <p:spPr/>
        <p:txBody>
          <a:bodyPr/>
          <a:lstStyle/>
          <a:p>
            <a:fld id="{41E2E031-10ED-204E-BE62-8A71E668E4AD}" type="slidenum">
              <a:rPr lang="en-US" smtClean="0"/>
              <a:t>23</a:t>
            </a:fld>
            <a:endParaRPr lang="en-US"/>
          </a:p>
        </p:txBody>
      </p:sp>
    </p:spTree>
    <p:extLst>
      <p:ext uri="{BB962C8B-B14F-4D97-AF65-F5344CB8AC3E}">
        <p14:creationId xmlns:p14="http://schemas.microsoft.com/office/powerpoint/2010/main" val="1353903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The Wiener </a:t>
            </a:r>
            <a:r>
              <a:rPr lang="en-US" sz="1200" dirty="0" err="1"/>
              <a:t>Werkstätte</a:t>
            </a:r>
            <a:r>
              <a:rPr lang="en-US" sz="1200" dirty="0"/>
              <a:t> is an extension of the Vienna Secession. This was a response to other artists that were not holding to the ideas of the  Vienna Secession. The  Wiener </a:t>
            </a:r>
            <a:r>
              <a:rPr lang="en-US" sz="1200" dirty="0" err="1"/>
              <a:t>Werkstätte</a:t>
            </a:r>
            <a:r>
              <a:rPr lang="en-US" sz="1200" dirty="0"/>
              <a:t> created stronger bonds with the artist/designer and the manufacturers and craftsman, especially in glass. This was important because of the specialized knowledge needed for executing work in glass. This period held numerous innovations in process as well as aesthetics. </a:t>
            </a:r>
          </a:p>
          <a:p>
            <a:endParaRPr lang="en-US" dirty="0"/>
          </a:p>
        </p:txBody>
      </p:sp>
      <p:sp>
        <p:nvSpPr>
          <p:cNvPr id="4" name="Slide Number Placeholder 3"/>
          <p:cNvSpPr>
            <a:spLocks noGrp="1"/>
          </p:cNvSpPr>
          <p:nvPr>
            <p:ph type="sldNum" sz="quarter" idx="5"/>
          </p:nvPr>
        </p:nvSpPr>
        <p:spPr/>
        <p:txBody>
          <a:bodyPr/>
          <a:lstStyle/>
          <a:p>
            <a:fld id="{41E2E031-10ED-204E-BE62-8A71E668E4AD}" type="slidenum">
              <a:rPr lang="en-US" smtClean="0"/>
              <a:t>24</a:t>
            </a:fld>
            <a:endParaRPr lang="en-US"/>
          </a:p>
        </p:txBody>
      </p:sp>
    </p:spTree>
    <p:extLst>
      <p:ext uri="{BB962C8B-B14F-4D97-AF65-F5344CB8AC3E}">
        <p14:creationId xmlns:p14="http://schemas.microsoft.com/office/powerpoint/2010/main" val="33743191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mold blown glass that has a yellow stain, black enamel and gold gilding. The foot and the bowl are made from separate molds and connected hot and later cut and polished. The clear oval shapes are called olive cuts. This work has many element that are distinct to the region that it was created. While designed by </a:t>
            </a:r>
            <a:r>
              <a:rPr lang="en-US" dirty="0" err="1"/>
              <a:t>Beckert</a:t>
            </a:r>
            <a:r>
              <a:rPr lang="en-US" dirty="0"/>
              <a:t> this was executed by the faculty and students at the Secondary School of Glassmaking  - </a:t>
            </a:r>
            <a:r>
              <a:rPr lang="en-US" dirty="0" err="1"/>
              <a:t>Kamenicky</a:t>
            </a:r>
            <a:r>
              <a:rPr lang="en-US" dirty="0"/>
              <a:t> </a:t>
            </a:r>
            <a:r>
              <a:rPr lang="en-US" dirty="0" err="1"/>
              <a:t>Senov</a:t>
            </a:r>
            <a:r>
              <a:rPr lang="en-US" dirty="0"/>
              <a:t>, Czechia. This is recognized as the first and oldest glass school in the world. </a:t>
            </a:r>
          </a:p>
          <a:p>
            <a:endParaRPr lang="en-US" dirty="0"/>
          </a:p>
        </p:txBody>
      </p:sp>
      <p:sp>
        <p:nvSpPr>
          <p:cNvPr id="4" name="Slide Number Placeholder 3"/>
          <p:cNvSpPr>
            <a:spLocks noGrp="1"/>
          </p:cNvSpPr>
          <p:nvPr>
            <p:ph type="sldNum" sz="quarter" idx="5"/>
          </p:nvPr>
        </p:nvSpPr>
        <p:spPr/>
        <p:txBody>
          <a:bodyPr/>
          <a:lstStyle/>
          <a:p>
            <a:fld id="{41E2E031-10ED-204E-BE62-8A71E668E4AD}" type="slidenum">
              <a:rPr lang="en-US" smtClean="0"/>
              <a:t>25</a:t>
            </a:fld>
            <a:endParaRPr lang="en-US"/>
          </a:p>
        </p:txBody>
      </p:sp>
    </p:spTree>
    <p:extLst>
      <p:ext uri="{BB962C8B-B14F-4D97-AF65-F5344CB8AC3E}">
        <p14:creationId xmlns:p14="http://schemas.microsoft.com/office/powerpoint/2010/main" val="4827438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Michael </a:t>
            </a:r>
            <a:r>
              <a:rPr lang="en-US" sz="1200" dirty="0" err="1"/>
              <a:t>Powolny</a:t>
            </a:r>
            <a:r>
              <a:rPr lang="en-US" sz="1200" dirty="0"/>
              <a:t> was a sculptor and designer that primarily worked in ceramics and later would design glass. He continued to work in glass and ceramics throughout his career. He and former school mate, </a:t>
            </a:r>
            <a:r>
              <a:rPr lang="en-US" sz="1200" dirty="0" err="1"/>
              <a:t>Bertold</a:t>
            </a:r>
            <a:r>
              <a:rPr lang="en-US" sz="1200" dirty="0"/>
              <a:t> </a:t>
            </a:r>
            <a:r>
              <a:rPr lang="en-US" sz="1200" dirty="0" err="1"/>
              <a:t>Löffler</a:t>
            </a:r>
            <a:r>
              <a:rPr lang="en-US" sz="1200" dirty="0"/>
              <a:t> founded Wiener </a:t>
            </a:r>
            <a:r>
              <a:rPr lang="en-US" sz="1200" dirty="0" err="1"/>
              <a:t>Keramik</a:t>
            </a:r>
            <a:r>
              <a:rPr lang="en-US" sz="1200" dirty="0"/>
              <a:t> (Vienna Ceramic) workshop.</a:t>
            </a:r>
          </a:p>
          <a:p>
            <a:endParaRPr lang="en-US" sz="1200" dirty="0"/>
          </a:p>
          <a:p>
            <a:r>
              <a:rPr lang="en-US" sz="1200" dirty="0" err="1"/>
              <a:t>Powolny</a:t>
            </a:r>
            <a:r>
              <a:rPr lang="en-US" sz="1200" dirty="0"/>
              <a:t> sold work through the Wiener </a:t>
            </a:r>
            <a:r>
              <a:rPr lang="en-US" sz="1200" dirty="0" err="1"/>
              <a:t>Werkstätte</a:t>
            </a:r>
            <a:r>
              <a:rPr lang="en-US" sz="1200" dirty="0"/>
              <a:t>. Later he would execute designs in glass for J&amp;L </a:t>
            </a:r>
            <a:r>
              <a:rPr lang="en-US" sz="1200" dirty="0" err="1"/>
              <a:t>Lobmeyr</a:t>
            </a:r>
            <a:r>
              <a:rPr lang="en-US" sz="1200" dirty="0"/>
              <a:t> and Johan </a:t>
            </a:r>
            <a:r>
              <a:rPr lang="en-US" sz="1200" dirty="0" err="1"/>
              <a:t>Loetz</a:t>
            </a:r>
            <a:r>
              <a:rPr lang="en-US" sz="1200" dirty="0"/>
              <a:t> </a:t>
            </a:r>
            <a:r>
              <a:rPr lang="en-US" sz="1200" dirty="0" err="1"/>
              <a:t>Witwe</a:t>
            </a:r>
            <a:r>
              <a:rPr lang="en-US" sz="1200" dirty="0"/>
              <a:t>. He also worked closely with Hoffmann and also worked with </a:t>
            </a:r>
            <a:r>
              <a:rPr lang="en-US" sz="1200" dirty="0" err="1"/>
              <a:t>Deutche</a:t>
            </a:r>
            <a:r>
              <a:rPr lang="en-US" sz="1200" dirty="0"/>
              <a:t> </a:t>
            </a:r>
            <a:r>
              <a:rPr lang="en-US" sz="1200" dirty="0" err="1"/>
              <a:t>Werkbund</a:t>
            </a:r>
            <a:endParaRPr lang="en-US" sz="1200" dirty="0"/>
          </a:p>
          <a:p>
            <a:endParaRPr lang="en-US" sz="1200" dirty="0"/>
          </a:p>
          <a:p>
            <a:r>
              <a:rPr lang="en-US" sz="1200" dirty="0"/>
              <a:t>This work demonstrates his dedication to the aesthetics of the period. The clean line, refined and proportions form and maximizing the attributes of the material while bringing in his ceramics background which is seen in the multiple handles. The handles are an unusual addition and is not seen in other works. The handles appear to be pulled directly from the body of the vase as opposed to traditional methods of applying the handles with separate bits.</a:t>
            </a:r>
          </a:p>
          <a:p>
            <a:endParaRPr lang="en-US" dirty="0"/>
          </a:p>
        </p:txBody>
      </p:sp>
      <p:sp>
        <p:nvSpPr>
          <p:cNvPr id="4" name="Slide Number Placeholder 3"/>
          <p:cNvSpPr>
            <a:spLocks noGrp="1"/>
          </p:cNvSpPr>
          <p:nvPr>
            <p:ph type="sldNum" sz="quarter" idx="5"/>
          </p:nvPr>
        </p:nvSpPr>
        <p:spPr/>
        <p:txBody>
          <a:bodyPr/>
          <a:lstStyle/>
          <a:p>
            <a:fld id="{41E2E031-10ED-204E-BE62-8A71E668E4AD}" type="slidenum">
              <a:rPr lang="en-US" smtClean="0"/>
              <a:t>26</a:t>
            </a:fld>
            <a:endParaRPr lang="en-US"/>
          </a:p>
        </p:txBody>
      </p:sp>
    </p:spTree>
    <p:extLst>
      <p:ext uri="{BB962C8B-B14F-4D97-AF65-F5344CB8AC3E}">
        <p14:creationId xmlns:p14="http://schemas.microsoft.com/office/powerpoint/2010/main" val="5442568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At this time the firms/factories and schools associated with the Wiener </a:t>
            </a:r>
            <a:r>
              <a:rPr lang="en-US" dirty="0" err="1"/>
              <a:t>Werkstätte</a:t>
            </a:r>
            <a:r>
              <a:rPr lang="en-US" dirty="0"/>
              <a:t> become even more important.  As the connection between artist/designer and maker become more substantial the boundaries also start to dissolve. This is most apparent in those using or designing glass.  </a:t>
            </a:r>
          </a:p>
          <a:p>
            <a:pPr algn="l"/>
            <a:endParaRPr lang="en-US" dirty="0"/>
          </a:p>
          <a:p>
            <a:pPr algn="l"/>
            <a:r>
              <a:rPr lang="en-US" dirty="0"/>
              <a:t>This also demonstrates how these are all connected and the work done in this time will be linked to future art and design movements. Please notice how the artist/designer are working with multiple firms and factories while keeping a good foothold in the educational institutions. For our purposes, we will be focusing on a few large stakeholders. There are numerous participants and it is difficult to present all.</a:t>
            </a:r>
          </a:p>
          <a:p>
            <a:endParaRPr lang="en-US" dirty="0"/>
          </a:p>
        </p:txBody>
      </p:sp>
      <p:sp>
        <p:nvSpPr>
          <p:cNvPr id="4" name="Slide Number Placeholder 3"/>
          <p:cNvSpPr>
            <a:spLocks noGrp="1"/>
          </p:cNvSpPr>
          <p:nvPr>
            <p:ph type="sldNum" sz="quarter" idx="5"/>
          </p:nvPr>
        </p:nvSpPr>
        <p:spPr/>
        <p:txBody>
          <a:bodyPr/>
          <a:lstStyle/>
          <a:p>
            <a:fld id="{41E2E031-10ED-204E-BE62-8A71E668E4AD}" type="slidenum">
              <a:rPr lang="en-US" smtClean="0"/>
              <a:t>27</a:t>
            </a:fld>
            <a:endParaRPr lang="en-US"/>
          </a:p>
        </p:txBody>
      </p:sp>
    </p:spTree>
    <p:extLst>
      <p:ext uri="{BB962C8B-B14F-4D97-AF65-F5344CB8AC3E}">
        <p14:creationId xmlns:p14="http://schemas.microsoft.com/office/powerpoint/2010/main" val="39975188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As we have seen so far many of these movements (or styles) have centered around similar fundamental elements. Namely they are all interested in the dissolution of barriers between the fine arts, crafts and associated mediums and architecture. </a:t>
            </a:r>
          </a:p>
          <a:p>
            <a:endParaRPr lang="en-US" sz="1200" dirty="0"/>
          </a:p>
          <a:p>
            <a:r>
              <a:rPr lang="en-US" sz="1200" dirty="0"/>
              <a:t>You will notice that several of these artists/designers are moving from one to the other to continue the pursuit of these fundamental ideas.  As they do this, there is an attempt to formalize the practices and aesthetics through the formation of schools. </a:t>
            </a:r>
          </a:p>
          <a:p>
            <a:endParaRPr lang="en-US" sz="1200" dirty="0"/>
          </a:p>
          <a:p>
            <a:r>
              <a:rPr lang="en-US" sz="1200" dirty="0"/>
              <a:t>An interesting note here is that while Europe seems to have resolved this issue in contemporary time, to a certain extent, the artists and craftsman, especially in the faculty and students at the US universities still struggle with this idea of art versus craft and design.</a:t>
            </a:r>
          </a:p>
          <a:p>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At this time the “…isms” start to appear. There is something for everyone.</a:t>
            </a:r>
          </a:p>
          <a:p>
            <a:endParaRPr lang="en-US" sz="1200" dirty="0"/>
          </a:p>
          <a:p>
            <a:endParaRPr lang="en-US" dirty="0"/>
          </a:p>
        </p:txBody>
      </p:sp>
      <p:sp>
        <p:nvSpPr>
          <p:cNvPr id="4" name="Slide Number Placeholder 3"/>
          <p:cNvSpPr>
            <a:spLocks noGrp="1"/>
          </p:cNvSpPr>
          <p:nvPr>
            <p:ph type="sldNum" sz="quarter" idx="5"/>
          </p:nvPr>
        </p:nvSpPr>
        <p:spPr/>
        <p:txBody>
          <a:bodyPr/>
          <a:lstStyle/>
          <a:p>
            <a:fld id="{41E2E031-10ED-204E-BE62-8A71E668E4AD}" type="slidenum">
              <a:rPr lang="en-US" smtClean="0"/>
              <a:t>28</a:t>
            </a:fld>
            <a:endParaRPr lang="en-US"/>
          </a:p>
        </p:txBody>
      </p:sp>
    </p:spTree>
    <p:extLst>
      <p:ext uri="{BB962C8B-B14F-4D97-AF65-F5344CB8AC3E}">
        <p14:creationId xmlns:p14="http://schemas.microsoft.com/office/powerpoint/2010/main" val="34425495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The </a:t>
            </a:r>
            <a:r>
              <a:rPr lang="en-US" sz="1200" dirty="0" err="1"/>
              <a:t>Deutscher</a:t>
            </a:r>
            <a:r>
              <a:rPr lang="en-US" sz="1200" dirty="0"/>
              <a:t> </a:t>
            </a:r>
            <a:r>
              <a:rPr lang="en-US" sz="1200" dirty="0" err="1"/>
              <a:t>Werkbund</a:t>
            </a:r>
            <a:r>
              <a:rPr lang="en-US" sz="1200" dirty="0"/>
              <a:t> is more of a collective of artist/designers, architects and manufacturers. While it is happening at the same time as other movements such as the Wiener </a:t>
            </a:r>
            <a:r>
              <a:rPr lang="en-US" sz="1200" dirty="0" err="1"/>
              <a:t>Werkstätte</a:t>
            </a:r>
            <a:r>
              <a:rPr lang="en-US" sz="1200" dirty="0"/>
              <a:t>, the </a:t>
            </a:r>
            <a:r>
              <a:rPr lang="en-US" sz="1200" dirty="0" err="1"/>
              <a:t>Werkbund</a:t>
            </a:r>
            <a:r>
              <a:rPr lang="en-US" sz="1200" dirty="0"/>
              <a:t> becomes a realization of the ideas set forth the previous movement and put into action. This becomes the segue to the BAUHAUS and a foundation for an earlier discussed movement, The Jugendstil.</a:t>
            </a:r>
          </a:p>
          <a:p>
            <a:endParaRPr lang="en-US" sz="1200" dirty="0"/>
          </a:p>
          <a:p>
            <a:r>
              <a:rPr lang="en-US" sz="1200" dirty="0"/>
              <a:t>This started with 12 artists and 12 manufacturers</a:t>
            </a:r>
          </a:p>
          <a:p>
            <a:endParaRPr lang="en-US" dirty="0"/>
          </a:p>
        </p:txBody>
      </p:sp>
      <p:sp>
        <p:nvSpPr>
          <p:cNvPr id="4" name="Slide Number Placeholder 3"/>
          <p:cNvSpPr>
            <a:spLocks noGrp="1"/>
          </p:cNvSpPr>
          <p:nvPr>
            <p:ph type="sldNum" sz="quarter" idx="5"/>
          </p:nvPr>
        </p:nvSpPr>
        <p:spPr/>
        <p:txBody>
          <a:bodyPr/>
          <a:lstStyle/>
          <a:p>
            <a:fld id="{41E2E031-10ED-204E-BE62-8A71E668E4AD}" type="slidenum">
              <a:rPr lang="en-US" smtClean="0"/>
              <a:t>29</a:t>
            </a:fld>
            <a:endParaRPr lang="en-US"/>
          </a:p>
        </p:txBody>
      </p:sp>
    </p:spTree>
    <p:extLst>
      <p:ext uri="{BB962C8B-B14F-4D97-AF65-F5344CB8AC3E}">
        <p14:creationId xmlns:p14="http://schemas.microsoft.com/office/powerpoint/2010/main" val="36235787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 you will see, at this time, glass is still being produced with the ideas from the former movements we have been discussing. However, it is important to have the context. In the Bauhaus glass is used more in lighting and architecture and becomes more of an element of an overall purpose and composition. In this case they are very interested in the use of the material for it properties of transparency and translucency, which follows the Bauhaus philosophy.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t>Bahuas</a:t>
            </a:r>
            <a:r>
              <a:rPr lang="en-US" sz="1200" dirty="0"/>
              <a:t> Locations</a:t>
            </a:r>
          </a:p>
          <a:p>
            <a:pPr marL="742950" lvl="1" indent="-285750">
              <a:buFont typeface="Arial" panose="020B0604020202020204" pitchFamily="34" charset="0"/>
              <a:buChar char="•"/>
            </a:pPr>
            <a:r>
              <a:rPr lang="en-US" dirty="0"/>
              <a:t>Weimar:  This is the first location where Walter Gropius laid the groundwork for what would become known as the Bauhaus. His ideas were not fully realized until the move to Dessau.</a:t>
            </a:r>
            <a:endParaRPr lang="en-US" sz="2800" dirty="0"/>
          </a:p>
          <a:p>
            <a:pPr marL="742950" lvl="1" indent="-285750">
              <a:buFont typeface="Arial" panose="020B0604020202020204" pitchFamily="34" charset="0"/>
              <a:buChar char="•"/>
            </a:pPr>
            <a:r>
              <a:rPr lang="en-US" dirty="0"/>
              <a:t>Dessau:  This is the location that most are familiar and where the movement found its greatest implementation. The Bauhaus was moved to here due to political differences and motivation. </a:t>
            </a:r>
            <a:endParaRPr lang="en-US" sz="2800" dirty="0"/>
          </a:p>
          <a:p>
            <a:pPr marL="742950" lvl="1" indent="-285750">
              <a:buFont typeface="Arial" panose="020B0604020202020204" pitchFamily="34" charset="0"/>
              <a:buChar char="•"/>
            </a:pPr>
            <a:r>
              <a:rPr lang="en-US" dirty="0"/>
              <a:t>Berlin:  After the dissolution of the school in Dessau on September 30, 1932, the students and teachers relocated to an abandoned telephone factory in October of 1932. This was finally closed by the in 1933.</a:t>
            </a:r>
            <a:endParaRPr lang="en-US" sz="28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US" dirty="0"/>
          </a:p>
        </p:txBody>
      </p:sp>
      <p:sp>
        <p:nvSpPr>
          <p:cNvPr id="4" name="Slide Number Placeholder 3"/>
          <p:cNvSpPr>
            <a:spLocks noGrp="1"/>
          </p:cNvSpPr>
          <p:nvPr>
            <p:ph type="sldNum" sz="quarter" idx="5"/>
          </p:nvPr>
        </p:nvSpPr>
        <p:spPr/>
        <p:txBody>
          <a:bodyPr/>
          <a:lstStyle/>
          <a:p>
            <a:fld id="{41E2E031-10ED-204E-BE62-8A71E668E4AD}" type="slidenum">
              <a:rPr lang="en-US" smtClean="0"/>
              <a:t>31</a:t>
            </a:fld>
            <a:endParaRPr lang="en-US"/>
          </a:p>
        </p:txBody>
      </p:sp>
    </p:spTree>
    <p:extLst>
      <p:ext uri="{BB962C8B-B14F-4D97-AF65-F5344CB8AC3E}">
        <p14:creationId xmlns:p14="http://schemas.microsoft.com/office/powerpoint/2010/main" val="19749998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While Albers is known as a painter he did work extensively in stained glass. You can see he is influenced by the teachers at the Bauhaus and the external movements such as Constructivism.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70C0"/>
                </a:solidFill>
              </a:rPr>
              <a:t>https://</a:t>
            </a:r>
            <a:r>
              <a:rPr lang="en-US" sz="1200" dirty="0" err="1">
                <a:solidFill>
                  <a:srgbClr val="0070C0"/>
                </a:solidFill>
              </a:rPr>
              <a:t>issuu.com</a:t>
            </a:r>
            <a:r>
              <a:rPr lang="en-US" sz="1200" dirty="0">
                <a:solidFill>
                  <a:srgbClr val="0070C0"/>
                </a:solidFill>
              </a:rPr>
              <a:t>/artsfblog1/docs/</a:t>
            </a:r>
            <a:r>
              <a:rPr lang="en-US" sz="1200" dirty="0" err="1">
                <a:solidFill>
                  <a:srgbClr val="0070C0"/>
                </a:solidFill>
              </a:rPr>
              <a:t>glass_color_light_albers</a:t>
            </a:r>
            <a:endParaRPr lang="en-US" sz="1200" dirty="0">
              <a:solidFill>
                <a:srgbClr val="0070C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70C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The Sommerfeld Residence was designed by Walter Gropius and Adolf Meyer.  This is a stained glass window, designed by Josef Albers, located on the interior of the house above the staircase.  This is one of several works of various Bauhaus workshops on full view. Josef Albers was a student at this time.  Albers’s design reflects the ornamental wood work carved by Joost Schmidt.  These geometric carvings can be found throughout the house on the interior and exterior. Schmidt, a student colleague of Albers, would become the director of the sculpture workshop. These are examples of a return to the ideas from the Weiner </a:t>
            </a:r>
            <a:r>
              <a:rPr lang="en-US" sz="1200" dirty="0" err="1"/>
              <a:t>Werkstätte</a:t>
            </a:r>
            <a:r>
              <a:rPr lang="en-US" sz="1200" dirty="0"/>
              <a:t>. While the Bauhaus was more interested in clean design and less ornamentation, this is a move towards their other ideas of activating space and creating and environment or experience.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this example Albers may be using remnants of glass from the factory or pieces that he had made for the process. He may have been utilizing materials that he has around him or has access. Across the top you can see the vertical line which would be typical architectural glass, it would be </a:t>
            </a:r>
            <a:r>
              <a:rPr lang="en-US" dirty="0" err="1"/>
              <a:t>transluscent</a:t>
            </a:r>
            <a:r>
              <a:rPr lang="en-US" dirty="0"/>
              <a:t> but you would not see a clear image. A couple of other examples are the red and clear elements in the top left corner and just below the center circle.  Are cut in a method of rich cutting that is well known in Germany, where he is located and nearby in bohemia. The specific glass is similar to the red stain that was invented in Northern Bohemia and then cut through to revel the clear.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70C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41E2E031-10ED-204E-BE62-8A71E668E4AD}" type="slidenum">
              <a:rPr lang="en-US" smtClean="0"/>
              <a:t>32</a:t>
            </a:fld>
            <a:endParaRPr lang="en-US"/>
          </a:p>
        </p:txBody>
      </p:sp>
    </p:spTree>
    <p:extLst>
      <p:ext uri="{BB962C8B-B14F-4D97-AF65-F5344CB8AC3E}">
        <p14:creationId xmlns:p14="http://schemas.microsoft.com/office/powerpoint/2010/main" val="4110141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discussion will not be to identify what is art, craft or design or bogged down rather that they cannot exist without the other.</a:t>
            </a:r>
          </a:p>
          <a:p>
            <a:endParaRPr lang="en-US" dirty="0"/>
          </a:p>
          <a:p>
            <a:r>
              <a:rPr lang="en-US" dirty="0"/>
              <a:t>It is hard not to recognize or call the maker the artist. However, for the sake of clarity the terms artist, designer and craftsman will be used to denote the part of the process. For example, during the </a:t>
            </a:r>
            <a:r>
              <a:rPr lang="en-US" dirty="0" err="1"/>
              <a:t>Wienerwerstatte</a:t>
            </a:r>
            <a:r>
              <a:rPr lang="en-US" dirty="0"/>
              <a:t> the artist/designer is interested in embracing the knowledge and ability of the craftsman or in this case the glassblower, cutter or engraver. These same craftsman will also go on to further manipulate the material to create new processes.</a:t>
            </a:r>
          </a:p>
          <a:p>
            <a:endParaRPr lang="en-US" dirty="0"/>
          </a:p>
        </p:txBody>
      </p:sp>
      <p:sp>
        <p:nvSpPr>
          <p:cNvPr id="4" name="Slide Number Placeholder 3"/>
          <p:cNvSpPr>
            <a:spLocks noGrp="1"/>
          </p:cNvSpPr>
          <p:nvPr>
            <p:ph type="sldNum" sz="quarter" idx="5"/>
          </p:nvPr>
        </p:nvSpPr>
        <p:spPr/>
        <p:txBody>
          <a:bodyPr/>
          <a:lstStyle/>
          <a:p>
            <a:fld id="{41E2E031-10ED-204E-BE62-8A71E668E4AD}" type="slidenum">
              <a:rPr lang="en-US" smtClean="0"/>
              <a:t>3</a:t>
            </a:fld>
            <a:endParaRPr lang="en-US"/>
          </a:p>
        </p:txBody>
      </p:sp>
    </p:spTree>
    <p:extLst>
      <p:ext uri="{BB962C8B-B14F-4D97-AF65-F5344CB8AC3E}">
        <p14:creationId xmlns:p14="http://schemas.microsoft.com/office/powerpoint/2010/main" val="3350092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This particular lamp has become an icon for the Bauhaus. </a:t>
            </a:r>
            <a:r>
              <a:rPr lang="en-US" sz="1200" dirty="0" err="1"/>
              <a:t>Wagenfeld</a:t>
            </a:r>
            <a:r>
              <a:rPr lang="en-US" sz="1200" dirty="0"/>
              <a:t> was trained as a metal worker and jeweler. He designed in many materials but is one of the noted students from the Bauhaus that did branch out. The example followed proportions and geometry specified by his teacher </a:t>
            </a:r>
            <a:r>
              <a:rPr lang="en-US" sz="1200" b="0" i="0" u="none" strike="noStrike" kern="1200" dirty="0">
                <a:solidFill>
                  <a:schemeClr val="tx1"/>
                </a:solidFill>
                <a:effectLst/>
                <a:latin typeface="+mn-lt"/>
                <a:ea typeface="+mn-ea"/>
                <a:cs typeface="+mn-cs"/>
              </a:rPr>
              <a:t>László Moholy-Nagy.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vase is most likely made from recently developed borosilicate tubing. This can be identified by the connection points along the central tube. Borosilicate was a recently invented in the late 19</a:t>
            </a:r>
            <a:r>
              <a:rPr lang="en-US" baseline="30000" dirty="0"/>
              <a:t>th</a:t>
            </a:r>
            <a:r>
              <a:rPr lang="en-US" dirty="0"/>
              <a:t> century. This kind glass of glass is resistant to thermal stress, aka thermal shock. It can heat and cool quickly. Because of this material property, the connections mentioned can easily be done without breaking t he rest of the glass. This is used for many things but here the relationship would be to the laboratory and industry.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41E2E031-10ED-204E-BE62-8A71E668E4AD}" type="slidenum">
              <a:rPr lang="en-US" smtClean="0"/>
              <a:t>33</a:t>
            </a:fld>
            <a:endParaRPr lang="en-US"/>
          </a:p>
        </p:txBody>
      </p:sp>
    </p:spTree>
    <p:extLst>
      <p:ext uri="{BB962C8B-B14F-4D97-AF65-F5344CB8AC3E}">
        <p14:creationId xmlns:p14="http://schemas.microsoft.com/office/powerpoint/2010/main" val="28413596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Development of glass objects and sculptures to utilize elements of cubism, geometry, continuing with the philosophies of the </a:t>
            </a:r>
            <a:r>
              <a:rPr lang="en-US" dirty="0" err="1"/>
              <a:t>Bahuas</a:t>
            </a:r>
            <a:r>
              <a:rPr lang="en-US" dirty="0"/>
              <a:t>, designing for utility and purpose. Where again the consideration of material is prime. Later with the more sculptural work, voids and thickness contribute to the movement of light to create changes in density. This has the potential to accentuate form and multiply space. This effect can create forms within forms and change as the viewer moves around work. </a:t>
            </a:r>
          </a:p>
          <a:p>
            <a:pPr algn="l"/>
            <a:endParaRPr lang="en-US" dirty="0"/>
          </a:p>
          <a:p>
            <a:pPr algn="l"/>
            <a:r>
              <a:rPr lang="en-US" dirty="0"/>
              <a:t>In this new time under communism many things changed and thankfully there was an investment in glass. While many artists still worked as designers for factories the freelance studio glass blossomed and new aesthetics were evolving as well as processes. The specialized schools were reinvested and some new arose. While other part of the world moved toward factory production the Czechoslovak region continued with the factory but broadened their interest as the mold melted glass and quality of materials and exploration increased.</a:t>
            </a:r>
          </a:p>
          <a:p>
            <a:pPr algn="l"/>
            <a:endParaRPr lang="en-US" dirty="0"/>
          </a:p>
          <a:p>
            <a:pPr algn="l"/>
            <a:r>
              <a:rPr lang="en-US" dirty="0"/>
              <a:t>This new direction was partially initiated by professors Josef </a:t>
            </a:r>
            <a:r>
              <a:rPr lang="en-US" dirty="0" err="1"/>
              <a:t>Kaplicky</a:t>
            </a:r>
            <a:r>
              <a:rPr lang="en-US" dirty="0"/>
              <a:t> and Karel </a:t>
            </a:r>
            <a:r>
              <a:rPr lang="en-US" dirty="0" err="1"/>
              <a:t>Stipl</a:t>
            </a:r>
            <a:r>
              <a:rPr lang="en-US" dirty="0"/>
              <a:t>.</a:t>
            </a:r>
          </a:p>
          <a:p>
            <a:endParaRPr lang="en-US" dirty="0"/>
          </a:p>
        </p:txBody>
      </p:sp>
      <p:sp>
        <p:nvSpPr>
          <p:cNvPr id="4" name="Slide Number Placeholder 3"/>
          <p:cNvSpPr>
            <a:spLocks noGrp="1"/>
          </p:cNvSpPr>
          <p:nvPr>
            <p:ph type="sldNum" sz="quarter" idx="5"/>
          </p:nvPr>
        </p:nvSpPr>
        <p:spPr/>
        <p:txBody>
          <a:bodyPr/>
          <a:lstStyle/>
          <a:p>
            <a:fld id="{41E2E031-10ED-204E-BE62-8A71E668E4AD}" type="slidenum">
              <a:rPr lang="en-US" smtClean="0"/>
              <a:t>34</a:t>
            </a:fld>
            <a:endParaRPr lang="en-US"/>
          </a:p>
        </p:txBody>
      </p:sp>
    </p:spTree>
    <p:extLst>
      <p:ext uri="{BB962C8B-B14F-4D97-AF65-F5344CB8AC3E}">
        <p14:creationId xmlns:p14="http://schemas.microsoft.com/office/powerpoint/2010/main" val="37526873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two works are the beginning of a portion of the modern aesthetic. Respect for the object, the material and form rose as well as a strong foundation in the fine arts. A  new version of Czech glass was to rise with these </a:t>
            </a:r>
            <a:r>
              <a:rPr lang="en-US" dirty="0" err="1"/>
              <a:t>innitators</a:t>
            </a:r>
            <a:r>
              <a:rPr lang="en-US" dirty="0"/>
              <a:t>.</a:t>
            </a:r>
          </a:p>
        </p:txBody>
      </p:sp>
      <p:sp>
        <p:nvSpPr>
          <p:cNvPr id="4" name="Slide Number Placeholder 3"/>
          <p:cNvSpPr>
            <a:spLocks noGrp="1"/>
          </p:cNvSpPr>
          <p:nvPr>
            <p:ph type="sldNum" sz="quarter" idx="5"/>
          </p:nvPr>
        </p:nvSpPr>
        <p:spPr/>
        <p:txBody>
          <a:bodyPr/>
          <a:lstStyle/>
          <a:p>
            <a:fld id="{41E2E031-10ED-204E-BE62-8A71E668E4AD}" type="slidenum">
              <a:rPr lang="en-US" smtClean="0"/>
              <a:t>35</a:t>
            </a:fld>
            <a:endParaRPr lang="en-US"/>
          </a:p>
        </p:txBody>
      </p:sp>
    </p:spTree>
    <p:extLst>
      <p:ext uri="{BB962C8B-B14F-4D97-AF65-F5344CB8AC3E}">
        <p14:creationId xmlns:p14="http://schemas.microsoft.com/office/powerpoint/2010/main" val="328540077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F60AB048-9058-3143-B41A-A2CDF8628BDB}"/>
              </a:ext>
            </a:extLst>
          </p:cNvPr>
          <p:cNvSpPr>
            <a:spLocks noGrp="1" noChangeArrowheads="1"/>
          </p:cNvSpPr>
          <p:nvPr>
            <p:ph type="sldNum" sz="quarter" idx="5"/>
          </p:nvPr>
        </p:nvSpPr>
        <p:spPr>
          <a:ln/>
        </p:spPr>
        <p:txBody>
          <a:bodyPr/>
          <a:lstStyle/>
          <a:p>
            <a:fld id="{CDAA0C23-6136-AC49-8A4D-7A86AB74BA99}" type="slidenum">
              <a:rPr lang="en-US" altLang="en-US"/>
              <a:pPr/>
              <a:t>36</a:t>
            </a:fld>
            <a:endParaRPr lang="en-US" altLang="en-US"/>
          </a:p>
        </p:txBody>
      </p:sp>
      <p:sp>
        <p:nvSpPr>
          <p:cNvPr id="147458" name="Rectangle 2">
            <a:extLst>
              <a:ext uri="{FF2B5EF4-FFF2-40B4-BE49-F238E27FC236}">
                <a16:creationId xmlns:a16="http://schemas.microsoft.com/office/drawing/2014/main" id="{1E348F92-BD85-F54A-973C-1E72806657B0}"/>
              </a:ext>
            </a:extLst>
          </p:cNvPr>
          <p:cNvSpPr>
            <a:spLocks noGrp="1" noRot="1" noChangeAspect="1" noChangeArrowheads="1" noTextEdit="1"/>
          </p:cNvSpPr>
          <p:nvPr>
            <p:ph type="sldImg"/>
          </p:nvPr>
        </p:nvSpPr>
        <p:spPr>
          <a:xfrm>
            <a:off x="90488" y="744538"/>
            <a:ext cx="6616700" cy="3722687"/>
          </a:xfrm>
          <a:ln/>
        </p:spPr>
      </p:sp>
      <p:sp>
        <p:nvSpPr>
          <p:cNvPr id="147459" name="Rectangle 3">
            <a:extLst>
              <a:ext uri="{FF2B5EF4-FFF2-40B4-BE49-F238E27FC236}">
                <a16:creationId xmlns:a16="http://schemas.microsoft.com/office/drawing/2014/main" id="{1CAF3146-D7A7-A44E-9BE5-7CA565A5E535}"/>
              </a:ext>
            </a:extLst>
          </p:cNvPr>
          <p:cNvSpPr>
            <a:spLocks noGrp="1" noChangeArrowheads="1"/>
          </p:cNvSpPr>
          <p:nvPr>
            <p:ph type="body" idx="1"/>
          </p:nvPr>
        </p:nvSpPr>
        <p:spPr/>
        <p:txBody>
          <a:bodyPr/>
          <a:lstStyle/>
          <a:p>
            <a:r>
              <a:rPr lang="cs-CZ" altLang="en-US" dirty="0"/>
              <a:t>In 1948, he </a:t>
            </a:r>
            <a:r>
              <a:rPr lang="cs-CZ" altLang="en-US" dirty="0" err="1"/>
              <a:t>returned</a:t>
            </a:r>
            <a:r>
              <a:rPr lang="cs-CZ" altLang="en-US" dirty="0"/>
              <a:t> to </a:t>
            </a:r>
            <a:r>
              <a:rPr lang="cs-CZ" altLang="en-US" dirty="0" err="1"/>
              <a:t>the</a:t>
            </a:r>
            <a:r>
              <a:rPr lang="cs-CZ" altLang="en-US" dirty="0"/>
              <a:t> </a:t>
            </a:r>
            <a:r>
              <a:rPr lang="cs-CZ" altLang="en-US" dirty="0" err="1"/>
              <a:t>Academy</a:t>
            </a:r>
            <a:r>
              <a:rPr lang="cs-CZ" altLang="en-US" dirty="0"/>
              <a:t> </a:t>
            </a:r>
            <a:r>
              <a:rPr lang="cs-CZ" altLang="en-US" dirty="0" err="1"/>
              <a:t>of</a:t>
            </a:r>
            <a:r>
              <a:rPr lang="cs-CZ" altLang="en-US" dirty="0"/>
              <a:t> </a:t>
            </a:r>
            <a:r>
              <a:rPr lang="cs-CZ" altLang="en-US" dirty="0" err="1"/>
              <a:t>Arts</a:t>
            </a:r>
            <a:r>
              <a:rPr lang="cs-CZ" altLang="en-US" dirty="0"/>
              <a:t>, </a:t>
            </a:r>
            <a:r>
              <a:rPr lang="cs-CZ" altLang="en-US" dirty="0" err="1"/>
              <a:t>Architecture</a:t>
            </a:r>
            <a:r>
              <a:rPr lang="cs-CZ" altLang="en-US" dirty="0"/>
              <a:t> and Design in Prague to </a:t>
            </a:r>
            <a:r>
              <a:rPr lang="cs-CZ" altLang="en-US" dirty="0" err="1"/>
              <a:t>the</a:t>
            </a:r>
            <a:r>
              <a:rPr lang="cs-CZ" altLang="en-US" dirty="0"/>
              <a:t> studio </a:t>
            </a:r>
            <a:r>
              <a:rPr lang="cs-CZ" altLang="en-US" dirty="0" err="1"/>
              <a:t>of</a:t>
            </a:r>
            <a:r>
              <a:rPr lang="cs-CZ" altLang="en-US" dirty="0"/>
              <a:t> </a:t>
            </a:r>
            <a:r>
              <a:rPr lang="cs-CZ" altLang="en-US" dirty="0" err="1"/>
              <a:t>applied</a:t>
            </a:r>
            <a:r>
              <a:rPr lang="cs-CZ" altLang="en-US" dirty="0"/>
              <a:t> </a:t>
            </a:r>
            <a:r>
              <a:rPr lang="cs-CZ" altLang="en-US" dirty="0" err="1"/>
              <a:t>painting</a:t>
            </a:r>
            <a:r>
              <a:rPr lang="cs-CZ" altLang="en-US" dirty="0"/>
              <a:t> and art </a:t>
            </a:r>
            <a:r>
              <a:rPr lang="cs-CZ" altLang="en-US" dirty="0" err="1"/>
              <a:t>work</a:t>
            </a:r>
            <a:r>
              <a:rPr lang="cs-CZ" altLang="en-US" dirty="0"/>
              <a:t> in </a:t>
            </a:r>
            <a:r>
              <a:rPr lang="cs-CZ" altLang="en-US" dirty="0" err="1"/>
              <a:t>the</a:t>
            </a:r>
            <a:r>
              <a:rPr lang="cs-CZ" altLang="en-US" dirty="0"/>
              <a:t> </a:t>
            </a:r>
            <a:r>
              <a:rPr lang="cs-CZ" altLang="en-US" dirty="0" err="1"/>
              <a:t>glass</a:t>
            </a:r>
            <a:r>
              <a:rPr lang="cs-CZ" altLang="en-US" dirty="0"/>
              <a:t> </a:t>
            </a:r>
            <a:r>
              <a:rPr lang="cs-CZ" altLang="en-US" dirty="0" err="1"/>
              <a:t>of</a:t>
            </a:r>
            <a:r>
              <a:rPr lang="cs-CZ" altLang="en-US" dirty="0"/>
              <a:t> </a:t>
            </a:r>
            <a:r>
              <a:rPr lang="cs-CZ" altLang="en-US" dirty="0" err="1"/>
              <a:t>Professor</a:t>
            </a:r>
            <a:r>
              <a:rPr lang="cs-CZ" altLang="en-US" dirty="0"/>
              <a:t> Kaplický. UMPRUM has </a:t>
            </a:r>
            <a:r>
              <a:rPr lang="cs-CZ" altLang="en-US" dirty="0" err="1"/>
              <a:t>meanwhile</a:t>
            </a:r>
            <a:r>
              <a:rPr lang="cs-CZ" altLang="en-US" dirty="0"/>
              <a:t> </a:t>
            </a:r>
            <a:r>
              <a:rPr lang="cs-CZ" altLang="en-US" dirty="0" err="1"/>
              <a:t>become</a:t>
            </a:r>
            <a:r>
              <a:rPr lang="cs-CZ" altLang="en-US" dirty="0"/>
              <a:t> a university. Libenský </a:t>
            </a:r>
            <a:r>
              <a:rPr lang="cs-CZ" altLang="en-US" dirty="0" err="1"/>
              <a:t>graduated</a:t>
            </a:r>
            <a:r>
              <a:rPr lang="cs-CZ" altLang="en-US" dirty="0"/>
              <a:t> </a:t>
            </a:r>
            <a:r>
              <a:rPr lang="cs-CZ" altLang="en-US" dirty="0" err="1"/>
              <a:t>here</a:t>
            </a:r>
            <a:r>
              <a:rPr lang="cs-CZ" altLang="en-US" dirty="0"/>
              <a:t> in 1950. </a:t>
            </a:r>
            <a:r>
              <a:rPr lang="cs-CZ" altLang="en-US" dirty="0" err="1"/>
              <a:t>After</a:t>
            </a:r>
            <a:r>
              <a:rPr lang="cs-CZ" altLang="en-US" dirty="0"/>
              <a:t> </a:t>
            </a:r>
            <a:r>
              <a:rPr lang="cs-CZ" altLang="en-US" dirty="0" err="1"/>
              <a:t>several</a:t>
            </a:r>
            <a:r>
              <a:rPr lang="cs-CZ" altLang="en-US" dirty="0"/>
              <a:t> </a:t>
            </a:r>
            <a:r>
              <a:rPr lang="cs-CZ" altLang="en-US" dirty="0" err="1"/>
              <a:t>years</a:t>
            </a:r>
            <a:r>
              <a:rPr lang="cs-CZ" altLang="en-US" dirty="0"/>
              <a:t> </a:t>
            </a:r>
            <a:r>
              <a:rPr lang="cs-CZ" altLang="en-US" dirty="0" err="1"/>
              <a:t>of</a:t>
            </a:r>
            <a:r>
              <a:rPr lang="cs-CZ" altLang="en-US" dirty="0"/>
              <a:t> </a:t>
            </a:r>
            <a:r>
              <a:rPr lang="cs-CZ" altLang="en-US" dirty="0" err="1"/>
              <a:t>working</a:t>
            </a:r>
            <a:r>
              <a:rPr lang="cs-CZ" altLang="en-US" dirty="0"/>
              <a:t> in Borské atelier, he </a:t>
            </a:r>
            <a:r>
              <a:rPr lang="cs-CZ" altLang="en-US" dirty="0" err="1"/>
              <a:t>left</a:t>
            </a:r>
            <a:r>
              <a:rPr lang="cs-CZ" altLang="en-US" dirty="0"/>
              <a:t> </a:t>
            </a:r>
            <a:r>
              <a:rPr lang="cs-CZ" altLang="en-US" dirty="0" err="1"/>
              <a:t>for</a:t>
            </a:r>
            <a:r>
              <a:rPr lang="cs-CZ" altLang="en-US" dirty="0"/>
              <a:t> Železný Brod, </a:t>
            </a:r>
            <a:r>
              <a:rPr lang="cs-CZ" altLang="en-US" dirty="0" err="1"/>
              <a:t>where</a:t>
            </a:r>
            <a:r>
              <a:rPr lang="cs-CZ" altLang="en-US" dirty="0"/>
              <a:t> he </a:t>
            </a:r>
            <a:r>
              <a:rPr lang="cs-CZ" altLang="en-US" dirty="0" err="1"/>
              <a:t>became</a:t>
            </a:r>
            <a:r>
              <a:rPr lang="cs-CZ" altLang="en-US" dirty="0"/>
              <a:t> </a:t>
            </a:r>
            <a:r>
              <a:rPr lang="cs-CZ" altLang="en-US" dirty="0" err="1"/>
              <a:t>the</a:t>
            </a:r>
            <a:r>
              <a:rPr lang="cs-CZ" altLang="en-US" dirty="0"/>
              <a:t> </a:t>
            </a:r>
            <a:r>
              <a:rPr lang="cs-CZ" altLang="en-US" dirty="0" err="1"/>
              <a:t>school</a:t>
            </a:r>
            <a:r>
              <a:rPr lang="cs-CZ" altLang="en-US" dirty="0"/>
              <a:t> </a:t>
            </a:r>
            <a:r>
              <a:rPr lang="cs-CZ" altLang="en-US" dirty="0" err="1"/>
              <a:t>principal</a:t>
            </a:r>
            <a:r>
              <a:rPr lang="cs-CZ" altLang="en-US" dirty="0"/>
              <a:t> </a:t>
            </a:r>
            <a:r>
              <a:rPr lang="cs-CZ" altLang="en-US" dirty="0" err="1"/>
              <a:t>at</a:t>
            </a:r>
            <a:r>
              <a:rPr lang="cs-CZ" altLang="en-US" dirty="0"/>
              <a:t> </a:t>
            </a:r>
            <a:r>
              <a:rPr lang="cs-CZ" altLang="en-US" dirty="0" err="1"/>
              <a:t>the</a:t>
            </a:r>
            <a:r>
              <a:rPr lang="cs-CZ" altLang="en-US" dirty="0"/>
              <a:t> </a:t>
            </a:r>
            <a:r>
              <a:rPr lang="cs-CZ" altLang="en-US" dirty="0" err="1"/>
              <a:t>age</a:t>
            </a:r>
            <a:r>
              <a:rPr lang="cs-CZ" altLang="en-US" dirty="0"/>
              <a:t> </a:t>
            </a:r>
            <a:r>
              <a:rPr lang="cs-CZ" altLang="en-US" dirty="0" err="1"/>
              <a:t>of</a:t>
            </a:r>
            <a:r>
              <a:rPr lang="cs-CZ" altLang="en-US" dirty="0"/>
              <a:t> 33. He </a:t>
            </a:r>
            <a:r>
              <a:rPr lang="cs-CZ" altLang="en-US" dirty="0" err="1"/>
              <a:t>worked</a:t>
            </a:r>
            <a:r>
              <a:rPr lang="cs-CZ" altLang="en-US" dirty="0"/>
              <a:t> </a:t>
            </a:r>
            <a:r>
              <a:rPr lang="cs-CZ" altLang="en-US" dirty="0" err="1"/>
              <a:t>here</a:t>
            </a:r>
            <a:r>
              <a:rPr lang="cs-CZ" altLang="en-US" dirty="0"/>
              <a:t> </a:t>
            </a:r>
            <a:r>
              <a:rPr lang="cs-CZ" altLang="en-US" dirty="0" err="1"/>
              <a:t>until</a:t>
            </a:r>
            <a:r>
              <a:rPr lang="cs-CZ" altLang="en-US" dirty="0"/>
              <a:t> 1963, </a:t>
            </a:r>
            <a:r>
              <a:rPr lang="cs-CZ" altLang="en-US" dirty="0" err="1"/>
              <a:t>when</a:t>
            </a:r>
            <a:r>
              <a:rPr lang="cs-CZ" altLang="en-US" dirty="0"/>
              <a:t> he </a:t>
            </a:r>
            <a:r>
              <a:rPr lang="cs-CZ" altLang="en-US" dirty="0" err="1"/>
              <a:t>transferred</a:t>
            </a:r>
            <a:r>
              <a:rPr lang="cs-CZ" altLang="en-US" dirty="0"/>
              <a:t> to </a:t>
            </a:r>
            <a:r>
              <a:rPr lang="cs-CZ" altLang="en-US" dirty="0" err="1"/>
              <a:t>the</a:t>
            </a:r>
            <a:r>
              <a:rPr lang="cs-CZ" altLang="en-US" dirty="0"/>
              <a:t> University </a:t>
            </a:r>
            <a:r>
              <a:rPr lang="cs-CZ" altLang="en-US" dirty="0" err="1"/>
              <a:t>of</a:t>
            </a:r>
            <a:r>
              <a:rPr lang="cs-CZ" altLang="en-US" dirty="0"/>
              <a:t> </a:t>
            </a:r>
            <a:r>
              <a:rPr lang="cs-CZ" altLang="en-US" dirty="0" err="1"/>
              <a:t>Academy</a:t>
            </a:r>
            <a:r>
              <a:rPr lang="cs-CZ" altLang="en-US" dirty="0"/>
              <a:t> </a:t>
            </a:r>
            <a:r>
              <a:rPr lang="cs-CZ" altLang="en-US" dirty="0" err="1"/>
              <a:t>of</a:t>
            </a:r>
            <a:r>
              <a:rPr lang="cs-CZ" altLang="en-US" dirty="0"/>
              <a:t> </a:t>
            </a:r>
            <a:r>
              <a:rPr lang="cs-CZ" altLang="en-US" dirty="0" err="1"/>
              <a:t>Arts</a:t>
            </a:r>
            <a:r>
              <a:rPr lang="cs-CZ" altLang="en-US" dirty="0"/>
              <a:t>, </a:t>
            </a:r>
            <a:r>
              <a:rPr lang="cs-CZ" altLang="en-US" dirty="0" err="1"/>
              <a:t>Architecture</a:t>
            </a:r>
            <a:r>
              <a:rPr lang="cs-CZ" altLang="en-US" dirty="0"/>
              <a:t> and Design in Prague as a </a:t>
            </a:r>
            <a:r>
              <a:rPr lang="cs-CZ" altLang="en-US" dirty="0" err="1"/>
              <a:t>professor</a:t>
            </a:r>
            <a:r>
              <a:rPr lang="cs-CZ" altLang="en-US" dirty="0"/>
              <a:t>.</a:t>
            </a:r>
            <a:endParaRPr lang="en-US" altLang="en-US" dirty="0"/>
          </a:p>
        </p:txBody>
      </p:sp>
    </p:spTree>
    <p:extLst>
      <p:ext uri="{BB962C8B-B14F-4D97-AF65-F5344CB8AC3E}">
        <p14:creationId xmlns:p14="http://schemas.microsoft.com/office/powerpoint/2010/main" val="241166263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C5BFE875-946A-EC49-83C8-1634AE20414A}"/>
              </a:ext>
            </a:extLst>
          </p:cNvPr>
          <p:cNvSpPr>
            <a:spLocks noGrp="1" noChangeArrowheads="1"/>
          </p:cNvSpPr>
          <p:nvPr>
            <p:ph type="sldNum" sz="quarter" idx="5"/>
          </p:nvPr>
        </p:nvSpPr>
        <p:spPr>
          <a:ln/>
        </p:spPr>
        <p:txBody>
          <a:bodyPr/>
          <a:lstStyle/>
          <a:p>
            <a:fld id="{D46498CD-EBAD-534A-BB32-450D0814797D}" type="slidenum">
              <a:rPr lang="en-US" altLang="en-US"/>
              <a:pPr/>
              <a:t>37</a:t>
            </a:fld>
            <a:endParaRPr lang="en-US" altLang="en-US"/>
          </a:p>
        </p:txBody>
      </p:sp>
      <p:sp>
        <p:nvSpPr>
          <p:cNvPr id="101378" name="Rectangle 2">
            <a:extLst>
              <a:ext uri="{FF2B5EF4-FFF2-40B4-BE49-F238E27FC236}">
                <a16:creationId xmlns:a16="http://schemas.microsoft.com/office/drawing/2014/main" id="{A3ECD65C-11C9-2842-81B3-8BF982D20A29}"/>
              </a:ext>
            </a:extLst>
          </p:cNvPr>
          <p:cNvSpPr>
            <a:spLocks noGrp="1" noRot="1" noChangeAspect="1" noChangeArrowheads="1" noTextEdit="1"/>
          </p:cNvSpPr>
          <p:nvPr>
            <p:ph type="sldImg"/>
          </p:nvPr>
        </p:nvSpPr>
        <p:spPr>
          <a:xfrm>
            <a:off x="90488" y="744538"/>
            <a:ext cx="6616700" cy="3722687"/>
          </a:xfrm>
          <a:ln/>
        </p:spPr>
      </p:sp>
      <p:sp>
        <p:nvSpPr>
          <p:cNvPr id="101379" name="Rectangle 3">
            <a:extLst>
              <a:ext uri="{FF2B5EF4-FFF2-40B4-BE49-F238E27FC236}">
                <a16:creationId xmlns:a16="http://schemas.microsoft.com/office/drawing/2014/main" id="{739C1B18-705E-034F-920E-F885D0B68FF5}"/>
              </a:ext>
            </a:extLst>
          </p:cNvPr>
          <p:cNvSpPr>
            <a:spLocks noGrp="1" noChangeArrowheads="1"/>
          </p:cNvSpPr>
          <p:nvPr>
            <p:ph type="body" idx="1"/>
          </p:nvPr>
        </p:nvSpPr>
        <p:spPr/>
        <p:txBody>
          <a:bodyPr/>
          <a:lstStyle/>
          <a:p>
            <a:r>
              <a:rPr lang="cs-CZ" altLang="en-US" dirty="0"/>
              <a:t>Born in 1922. He </a:t>
            </a:r>
            <a:r>
              <a:rPr lang="cs-CZ" altLang="en-US" dirty="0" err="1"/>
              <a:t>studied</a:t>
            </a:r>
            <a:r>
              <a:rPr lang="cs-CZ" altLang="en-US" dirty="0"/>
              <a:t> in </a:t>
            </a:r>
            <a:r>
              <a:rPr lang="cs-CZ" altLang="en-US" dirty="0" err="1"/>
              <a:t>the</a:t>
            </a:r>
            <a:r>
              <a:rPr lang="cs-CZ" altLang="en-US" dirty="0"/>
              <a:t> studio </a:t>
            </a:r>
            <a:r>
              <a:rPr lang="cs-CZ" altLang="en-US" dirty="0" err="1"/>
              <a:t>of</a:t>
            </a:r>
            <a:r>
              <a:rPr lang="cs-CZ" altLang="en-US" dirty="0"/>
              <a:t> Jaroslav Holeček </a:t>
            </a:r>
            <a:r>
              <a:rPr lang="cs-CZ" altLang="en-US" dirty="0" err="1"/>
              <a:t>at</a:t>
            </a:r>
            <a:r>
              <a:rPr lang="cs-CZ" altLang="en-US" dirty="0"/>
              <a:t> </a:t>
            </a:r>
            <a:r>
              <a:rPr lang="cs-CZ" altLang="en-US" dirty="0" err="1"/>
              <a:t>the</a:t>
            </a:r>
            <a:r>
              <a:rPr lang="cs-CZ" altLang="en-US" dirty="0"/>
              <a:t> </a:t>
            </a:r>
            <a:r>
              <a:rPr lang="cs-CZ" altLang="en-US" dirty="0" err="1"/>
              <a:t>Academy</a:t>
            </a:r>
            <a:r>
              <a:rPr lang="cs-CZ" altLang="en-US" dirty="0"/>
              <a:t> </a:t>
            </a:r>
            <a:r>
              <a:rPr lang="cs-CZ" altLang="en-US" dirty="0" err="1"/>
              <a:t>of</a:t>
            </a:r>
            <a:r>
              <a:rPr lang="cs-CZ" altLang="en-US" dirty="0"/>
              <a:t> </a:t>
            </a:r>
            <a:r>
              <a:rPr lang="cs-CZ" altLang="en-US" dirty="0" err="1"/>
              <a:t>Arts</a:t>
            </a:r>
            <a:r>
              <a:rPr lang="cs-CZ" altLang="en-US" dirty="0"/>
              <a:t>, </a:t>
            </a:r>
            <a:r>
              <a:rPr lang="cs-CZ" altLang="en-US" dirty="0" err="1"/>
              <a:t>Architecture</a:t>
            </a:r>
            <a:r>
              <a:rPr lang="cs-CZ" altLang="en-US" dirty="0"/>
              <a:t> and Design in Prague </a:t>
            </a:r>
            <a:r>
              <a:rPr lang="cs-CZ" altLang="en-US" dirty="0" err="1"/>
              <a:t>from</a:t>
            </a:r>
            <a:r>
              <a:rPr lang="cs-CZ" altLang="en-US" dirty="0"/>
              <a:t> 1940 to 1944 and in </a:t>
            </a:r>
            <a:r>
              <a:rPr lang="cs-CZ" altLang="en-US" dirty="0" err="1"/>
              <a:t>the</a:t>
            </a:r>
            <a:r>
              <a:rPr lang="cs-CZ" altLang="en-US" dirty="0"/>
              <a:t> studio </a:t>
            </a:r>
            <a:r>
              <a:rPr lang="cs-CZ" altLang="en-US" dirty="0" err="1"/>
              <a:t>of</a:t>
            </a:r>
            <a:r>
              <a:rPr lang="cs-CZ" altLang="en-US" dirty="0"/>
              <a:t> Josef Kaplický in 1950. </a:t>
            </a:r>
            <a:r>
              <a:rPr lang="cs-CZ" altLang="en-US" dirty="0" err="1"/>
              <a:t>From</a:t>
            </a:r>
            <a:r>
              <a:rPr lang="cs-CZ" altLang="en-US" dirty="0"/>
              <a:t> 1945 to 1952 he </a:t>
            </a:r>
            <a:r>
              <a:rPr lang="cs-CZ" altLang="en-US" dirty="0" err="1"/>
              <a:t>was</a:t>
            </a:r>
            <a:r>
              <a:rPr lang="cs-CZ" altLang="en-US" dirty="0"/>
              <a:t> a </a:t>
            </a:r>
            <a:r>
              <a:rPr lang="cs-CZ" altLang="en-US" dirty="0" err="1"/>
              <a:t>teacher</a:t>
            </a:r>
            <a:r>
              <a:rPr lang="cs-CZ" altLang="en-US" dirty="0"/>
              <a:t> </a:t>
            </a:r>
            <a:r>
              <a:rPr lang="cs-CZ" altLang="en-US" dirty="0" err="1"/>
              <a:t>at</a:t>
            </a:r>
            <a:r>
              <a:rPr lang="cs-CZ" altLang="en-US" dirty="0"/>
              <a:t> </a:t>
            </a:r>
            <a:r>
              <a:rPr lang="cs-CZ" altLang="en-US" dirty="0" err="1"/>
              <a:t>the</a:t>
            </a:r>
            <a:r>
              <a:rPr lang="cs-CZ" altLang="en-US" dirty="0"/>
              <a:t> </a:t>
            </a:r>
            <a:r>
              <a:rPr lang="cs-CZ" altLang="en-US" dirty="0" err="1"/>
              <a:t>glass</a:t>
            </a:r>
            <a:r>
              <a:rPr lang="cs-CZ" altLang="en-US" dirty="0"/>
              <a:t> </a:t>
            </a:r>
            <a:r>
              <a:rPr lang="cs-CZ" altLang="en-US" dirty="0" err="1"/>
              <a:t>school</a:t>
            </a:r>
            <a:r>
              <a:rPr lang="cs-CZ" altLang="en-US" dirty="0"/>
              <a:t> in K. Šenov. He </a:t>
            </a:r>
            <a:r>
              <a:rPr lang="cs-CZ" altLang="en-US" dirty="0" err="1"/>
              <a:t>headed</a:t>
            </a:r>
            <a:r>
              <a:rPr lang="cs-CZ" altLang="en-US" dirty="0"/>
              <a:t> </a:t>
            </a:r>
            <a:r>
              <a:rPr lang="cs-CZ" altLang="en-US" dirty="0" err="1"/>
              <a:t>the</a:t>
            </a:r>
            <a:r>
              <a:rPr lang="cs-CZ" altLang="en-US" dirty="0"/>
              <a:t> </a:t>
            </a:r>
            <a:r>
              <a:rPr lang="cs-CZ" altLang="en-US" dirty="0" err="1"/>
              <a:t>cut</a:t>
            </a:r>
            <a:r>
              <a:rPr lang="cs-CZ" altLang="en-US" dirty="0"/>
              <a:t> </a:t>
            </a:r>
            <a:r>
              <a:rPr lang="cs-CZ" altLang="en-US" dirty="0" err="1"/>
              <a:t>glass</a:t>
            </a:r>
            <a:r>
              <a:rPr lang="cs-CZ" altLang="en-US" dirty="0"/>
              <a:t> department </a:t>
            </a:r>
            <a:r>
              <a:rPr lang="cs-CZ" altLang="en-US" dirty="0" err="1"/>
              <a:t>here</a:t>
            </a:r>
            <a:r>
              <a:rPr lang="cs-CZ" altLang="en-US" dirty="0"/>
              <a:t>. </a:t>
            </a:r>
            <a:r>
              <a:rPr lang="cs-CZ" altLang="en-US" dirty="0" err="1"/>
              <a:t>After</a:t>
            </a:r>
            <a:r>
              <a:rPr lang="cs-CZ" altLang="en-US" dirty="0"/>
              <a:t> </a:t>
            </a:r>
            <a:r>
              <a:rPr lang="cs-CZ" altLang="en-US" dirty="0" err="1"/>
              <a:t>the</a:t>
            </a:r>
            <a:r>
              <a:rPr lang="cs-CZ" altLang="en-US" dirty="0"/>
              <a:t> </a:t>
            </a:r>
            <a:r>
              <a:rPr lang="cs-CZ" altLang="en-US" dirty="0" err="1"/>
              <a:t>school</a:t>
            </a:r>
            <a:r>
              <a:rPr lang="cs-CZ" altLang="en-US" dirty="0"/>
              <a:t> </a:t>
            </a:r>
            <a:r>
              <a:rPr lang="cs-CZ" altLang="en-US" dirty="0" err="1"/>
              <a:t>closed</a:t>
            </a:r>
            <a:r>
              <a:rPr lang="cs-CZ" altLang="en-US" dirty="0"/>
              <a:t> in 1952 (</a:t>
            </a:r>
            <a:r>
              <a:rPr lang="cs-CZ" altLang="en-US" dirty="0" err="1"/>
              <a:t>it</a:t>
            </a:r>
            <a:r>
              <a:rPr lang="cs-CZ" altLang="en-US" dirty="0"/>
              <a:t> </a:t>
            </a:r>
            <a:r>
              <a:rPr lang="cs-CZ" altLang="en-US" dirty="0" err="1"/>
              <a:t>was</a:t>
            </a:r>
            <a:r>
              <a:rPr lang="cs-CZ" altLang="en-US" dirty="0"/>
              <a:t> </a:t>
            </a:r>
            <a:r>
              <a:rPr lang="cs-CZ" altLang="en-US" dirty="0" err="1"/>
              <a:t>reopened</a:t>
            </a:r>
            <a:r>
              <a:rPr lang="cs-CZ" altLang="en-US" dirty="0"/>
              <a:t> in 1957), he </a:t>
            </a:r>
            <a:r>
              <a:rPr lang="cs-CZ" altLang="en-US" dirty="0" err="1"/>
              <a:t>worked</a:t>
            </a:r>
            <a:r>
              <a:rPr lang="cs-CZ" altLang="en-US" dirty="0"/>
              <a:t> </a:t>
            </a:r>
            <a:r>
              <a:rPr lang="cs-CZ" altLang="en-US" dirty="0" err="1"/>
              <a:t>briefly</a:t>
            </a:r>
            <a:r>
              <a:rPr lang="cs-CZ" altLang="en-US" dirty="0"/>
              <a:t> </a:t>
            </a:r>
            <a:r>
              <a:rPr lang="cs-CZ" altLang="en-US" dirty="0" err="1"/>
              <a:t>at</a:t>
            </a:r>
            <a:r>
              <a:rPr lang="cs-CZ" altLang="en-US" dirty="0"/>
              <a:t> </a:t>
            </a:r>
            <a:r>
              <a:rPr lang="cs-CZ" altLang="en-US" dirty="0" err="1"/>
              <a:t>the</a:t>
            </a:r>
            <a:r>
              <a:rPr lang="cs-CZ" altLang="en-US" dirty="0"/>
              <a:t> </a:t>
            </a:r>
            <a:r>
              <a:rPr lang="cs-CZ" altLang="en-US" dirty="0" err="1"/>
              <a:t>glass</a:t>
            </a:r>
            <a:r>
              <a:rPr lang="cs-CZ" altLang="en-US" dirty="0"/>
              <a:t> </a:t>
            </a:r>
            <a:r>
              <a:rPr lang="cs-CZ" altLang="en-US" dirty="0" err="1"/>
              <a:t>school</a:t>
            </a:r>
            <a:r>
              <a:rPr lang="cs-CZ" altLang="en-US" dirty="0"/>
              <a:t> in N. Bor. </a:t>
            </a:r>
            <a:r>
              <a:rPr lang="cs-CZ" altLang="en-US" dirty="0" err="1"/>
              <a:t>Then</a:t>
            </a:r>
            <a:r>
              <a:rPr lang="cs-CZ" altLang="en-US" dirty="0"/>
              <a:t> he </a:t>
            </a:r>
            <a:r>
              <a:rPr lang="cs-CZ" altLang="en-US" dirty="0" err="1"/>
              <a:t>became</a:t>
            </a:r>
            <a:r>
              <a:rPr lang="cs-CZ" altLang="en-US" dirty="0"/>
              <a:t> </a:t>
            </a:r>
            <a:r>
              <a:rPr lang="cs-CZ" altLang="en-US" dirty="0" err="1"/>
              <a:t>the</a:t>
            </a:r>
            <a:r>
              <a:rPr lang="cs-CZ" altLang="en-US" dirty="0"/>
              <a:t> </a:t>
            </a:r>
            <a:r>
              <a:rPr lang="cs-CZ" altLang="en-US" dirty="0" err="1"/>
              <a:t>leading</a:t>
            </a:r>
            <a:r>
              <a:rPr lang="cs-CZ" altLang="en-US" dirty="0"/>
              <a:t> </a:t>
            </a:r>
            <a:r>
              <a:rPr lang="cs-CZ" altLang="en-US" dirty="0" err="1"/>
              <a:t>artist</a:t>
            </a:r>
            <a:r>
              <a:rPr lang="cs-CZ" altLang="en-US" dirty="0"/>
              <a:t> </a:t>
            </a:r>
            <a:r>
              <a:rPr lang="cs-CZ" altLang="en-US" dirty="0" err="1"/>
              <a:t>of</a:t>
            </a:r>
            <a:r>
              <a:rPr lang="cs-CZ" altLang="en-US" dirty="0"/>
              <a:t> </a:t>
            </a:r>
            <a:r>
              <a:rPr lang="cs-CZ" altLang="en-US" dirty="0" err="1"/>
              <a:t>the</a:t>
            </a:r>
            <a:r>
              <a:rPr lang="cs-CZ" altLang="en-US" dirty="0"/>
              <a:t> Borský </a:t>
            </a:r>
            <a:r>
              <a:rPr lang="cs-CZ" altLang="en-US" dirty="0" err="1"/>
              <a:t>glass</a:t>
            </a:r>
            <a:r>
              <a:rPr lang="cs-CZ" altLang="en-US" dirty="0"/>
              <a:t> </a:t>
            </a:r>
            <a:r>
              <a:rPr lang="cs-CZ" altLang="en-US" dirty="0" err="1"/>
              <a:t>studios</a:t>
            </a:r>
            <a:r>
              <a:rPr lang="cs-CZ" altLang="en-US" dirty="0"/>
              <a:t> </a:t>
            </a:r>
            <a:r>
              <a:rPr lang="cs-CZ" altLang="en-US" dirty="0" err="1"/>
              <a:t>from</a:t>
            </a:r>
            <a:r>
              <a:rPr lang="cs-CZ" altLang="en-US" dirty="0"/>
              <a:t> 1955 to 1965. He </a:t>
            </a:r>
            <a:r>
              <a:rPr lang="cs-CZ" altLang="en-US" dirty="0" err="1"/>
              <a:t>coined</a:t>
            </a:r>
            <a:r>
              <a:rPr lang="cs-CZ" altLang="en-US" dirty="0"/>
              <a:t> </a:t>
            </a:r>
            <a:r>
              <a:rPr lang="cs-CZ" altLang="en-US" dirty="0" err="1"/>
              <a:t>the</a:t>
            </a:r>
            <a:r>
              <a:rPr lang="cs-CZ" altLang="en-US" dirty="0"/>
              <a:t> motto </a:t>
            </a:r>
            <a:r>
              <a:rPr lang="cs-CZ" altLang="en-US" dirty="0" err="1"/>
              <a:t>that</a:t>
            </a:r>
            <a:r>
              <a:rPr lang="cs-CZ" altLang="en-US" dirty="0"/>
              <a:t> "</a:t>
            </a:r>
            <a:r>
              <a:rPr lang="cs-CZ" altLang="en-US" dirty="0" err="1"/>
              <a:t>Sko</a:t>
            </a:r>
            <a:r>
              <a:rPr lang="cs-CZ" altLang="en-US" dirty="0"/>
              <a:t> </a:t>
            </a:r>
            <a:r>
              <a:rPr lang="cs-CZ" altLang="en-US" dirty="0" err="1"/>
              <a:t>is</a:t>
            </a:r>
            <a:r>
              <a:rPr lang="cs-CZ" altLang="en-US" dirty="0"/>
              <a:t> </a:t>
            </a:r>
            <a:r>
              <a:rPr lang="cs-CZ" altLang="en-US" dirty="0" err="1"/>
              <a:t>the</a:t>
            </a:r>
            <a:r>
              <a:rPr lang="cs-CZ" altLang="en-US" dirty="0"/>
              <a:t> art </a:t>
            </a:r>
            <a:r>
              <a:rPr lang="cs-CZ" altLang="en-US" dirty="0" err="1"/>
              <a:t>of</a:t>
            </a:r>
            <a:r>
              <a:rPr lang="cs-CZ" altLang="en-US" dirty="0"/>
              <a:t> </a:t>
            </a:r>
            <a:r>
              <a:rPr lang="cs-CZ" altLang="en-US" dirty="0" err="1"/>
              <a:t>today</a:t>
            </a:r>
            <a:r>
              <a:rPr lang="cs-CZ" altLang="en-US" dirty="0"/>
              <a:t>". He </a:t>
            </a:r>
            <a:r>
              <a:rPr lang="cs-CZ" altLang="en-US" dirty="0" err="1"/>
              <a:t>started</a:t>
            </a:r>
            <a:r>
              <a:rPr lang="cs-CZ" altLang="en-US" dirty="0"/>
              <a:t> a </a:t>
            </a:r>
            <a:r>
              <a:rPr lang="cs-CZ" altLang="en-US" dirty="0" err="1"/>
              <a:t>new</a:t>
            </a:r>
            <a:r>
              <a:rPr lang="cs-CZ" altLang="en-US" dirty="0"/>
              <a:t> </a:t>
            </a:r>
            <a:r>
              <a:rPr lang="cs-CZ" altLang="en-US" dirty="0" err="1"/>
              <a:t>era</a:t>
            </a:r>
            <a:r>
              <a:rPr lang="cs-CZ" altLang="en-US" dirty="0"/>
              <a:t> in </a:t>
            </a:r>
            <a:r>
              <a:rPr lang="cs-CZ" altLang="en-US" dirty="0" err="1"/>
              <a:t>cut</a:t>
            </a:r>
            <a:r>
              <a:rPr lang="cs-CZ" altLang="en-US" dirty="0"/>
              <a:t> </a:t>
            </a:r>
            <a:r>
              <a:rPr lang="cs-CZ" altLang="en-US" dirty="0" err="1"/>
              <a:t>glass</a:t>
            </a:r>
            <a:r>
              <a:rPr lang="cs-CZ" altLang="en-US" dirty="0"/>
              <a:t> in Kamenický Šenov. He has </a:t>
            </a:r>
            <a:r>
              <a:rPr lang="cs-CZ" altLang="en-US" dirty="0" err="1"/>
              <a:t>also</a:t>
            </a:r>
            <a:r>
              <a:rPr lang="cs-CZ" altLang="en-US" dirty="0"/>
              <a:t> </a:t>
            </a:r>
            <a:r>
              <a:rPr lang="cs-CZ" altLang="en-US" dirty="0" err="1"/>
              <a:t>dealt</a:t>
            </a:r>
            <a:r>
              <a:rPr lang="cs-CZ" altLang="en-US" dirty="0"/>
              <a:t> </a:t>
            </a:r>
            <a:r>
              <a:rPr lang="cs-CZ" altLang="en-US" dirty="0" err="1"/>
              <a:t>with</a:t>
            </a:r>
            <a:r>
              <a:rPr lang="cs-CZ" altLang="en-US" dirty="0"/>
              <a:t> </a:t>
            </a:r>
            <a:r>
              <a:rPr lang="cs-CZ" altLang="en-US" dirty="0" err="1"/>
              <a:t>metallurgical</a:t>
            </a:r>
            <a:r>
              <a:rPr lang="cs-CZ" altLang="en-US" dirty="0"/>
              <a:t> </a:t>
            </a:r>
            <a:r>
              <a:rPr lang="cs-CZ" altLang="en-US" dirty="0" err="1"/>
              <a:t>glass</a:t>
            </a:r>
            <a:r>
              <a:rPr lang="cs-CZ" altLang="en-US" dirty="0"/>
              <a:t> and </a:t>
            </a:r>
            <a:r>
              <a:rPr lang="cs-CZ" altLang="en-US" dirty="0" err="1"/>
              <a:t>realizations</a:t>
            </a:r>
            <a:r>
              <a:rPr lang="cs-CZ" altLang="en-US" dirty="0"/>
              <a:t> in </a:t>
            </a:r>
            <a:r>
              <a:rPr lang="cs-CZ" altLang="en-US" dirty="0" err="1"/>
              <a:t>architecture</a:t>
            </a:r>
            <a:r>
              <a:rPr lang="cs-CZ" altLang="en-US" dirty="0"/>
              <a:t> </a:t>
            </a:r>
            <a:r>
              <a:rPr lang="cs-CZ" altLang="en-US" dirty="0" err="1"/>
              <a:t>all</a:t>
            </a:r>
            <a:r>
              <a:rPr lang="cs-CZ" altLang="en-US" dirty="0"/>
              <a:t> his </a:t>
            </a:r>
            <a:r>
              <a:rPr lang="cs-CZ" altLang="en-US" dirty="0" err="1"/>
              <a:t>life</a:t>
            </a:r>
            <a:r>
              <a:rPr lang="cs-CZ" altLang="en-US" dirty="0"/>
              <a:t>.</a:t>
            </a:r>
            <a:endParaRPr lang="en-US" altLang="en-US" dirty="0"/>
          </a:p>
        </p:txBody>
      </p:sp>
    </p:spTree>
    <p:extLst>
      <p:ext uri="{BB962C8B-B14F-4D97-AF65-F5344CB8AC3E}">
        <p14:creationId xmlns:p14="http://schemas.microsoft.com/office/powerpoint/2010/main" val="231596524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1F84BAEE-6CD8-4744-A93B-169A8373B0CB}"/>
              </a:ext>
            </a:extLst>
          </p:cNvPr>
          <p:cNvSpPr>
            <a:spLocks noGrp="1" noChangeArrowheads="1"/>
          </p:cNvSpPr>
          <p:nvPr>
            <p:ph type="sldNum" sz="quarter" idx="5"/>
          </p:nvPr>
        </p:nvSpPr>
        <p:spPr>
          <a:ln/>
        </p:spPr>
        <p:txBody>
          <a:bodyPr/>
          <a:lstStyle/>
          <a:p>
            <a:fld id="{234B52AC-54C8-5741-A54E-E5A9474668BC}" type="slidenum">
              <a:rPr lang="en-US" altLang="en-US"/>
              <a:pPr/>
              <a:t>38</a:t>
            </a:fld>
            <a:endParaRPr lang="en-US" altLang="en-US"/>
          </a:p>
        </p:txBody>
      </p:sp>
      <p:sp>
        <p:nvSpPr>
          <p:cNvPr id="126978" name="Rectangle 2">
            <a:extLst>
              <a:ext uri="{FF2B5EF4-FFF2-40B4-BE49-F238E27FC236}">
                <a16:creationId xmlns:a16="http://schemas.microsoft.com/office/drawing/2014/main" id="{E064A034-D045-6F46-9E08-06289420ECD7}"/>
              </a:ext>
            </a:extLst>
          </p:cNvPr>
          <p:cNvSpPr>
            <a:spLocks noGrp="1" noRot="1" noChangeAspect="1" noChangeArrowheads="1" noTextEdit="1"/>
          </p:cNvSpPr>
          <p:nvPr>
            <p:ph type="sldImg"/>
          </p:nvPr>
        </p:nvSpPr>
        <p:spPr>
          <a:xfrm>
            <a:off x="90488" y="744538"/>
            <a:ext cx="6616700" cy="3722687"/>
          </a:xfrm>
          <a:ln/>
        </p:spPr>
      </p:sp>
      <p:sp>
        <p:nvSpPr>
          <p:cNvPr id="126979" name="Rectangle 3">
            <a:extLst>
              <a:ext uri="{FF2B5EF4-FFF2-40B4-BE49-F238E27FC236}">
                <a16:creationId xmlns:a16="http://schemas.microsoft.com/office/drawing/2014/main" id="{CB880204-0C2A-1C4E-B209-FE4A96EA670E}"/>
              </a:ext>
            </a:extLst>
          </p:cNvPr>
          <p:cNvSpPr>
            <a:spLocks noGrp="1" noChangeArrowheads="1"/>
          </p:cNvSpPr>
          <p:nvPr>
            <p:ph type="body" idx="1"/>
          </p:nvPr>
        </p:nvSpPr>
        <p:spPr/>
        <p:txBody>
          <a:bodyPr/>
          <a:lstStyle/>
          <a:p>
            <a:r>
              <a:rPr lang="cs-CZ" altLang="en-US" dirty="0" err="1"/>
              <a:t>Sculpture</a:t>
            </a:r>
            <a:r>
              <a:rPr lang="cs-CZ" altLang="en-US" dirty="0"/>
              <a:t> </a:t>
            </a:r>
            <a:r>
              <a:rPr lang="cs-CZ" altLang="en-US" dirty="0" err="1"/>
              <a:t>Cloud</a:t>
            </a:r>
            <a:r>
              <a:rPr lang="cs-CZ" altLang="en-US" dirty="0"/>
              <a:t> and River </a:t>
            </a:r>
            <a:r>
              <a:rPr lang="cs-CZ" altLang="en-US" dirty="0" err="1"/>
              <a:t>of</a:t>
            </a:r>
            <a:r>
              <a:rPr lang="cs-CZ" altLang="en-US" dirty="0"/>
              <a:t> </a:t>
            </a:r>
            <a:r>
              <a:rPr lang="cs-CZ" altLang="en-US" dirty="0" err="1"/>
              <a:t>Life</a:t>
            </a:r>
            <a:r>
              <a:rPr lang="cs-CZ" altLang="en-US" dirty="0"/>
              <a:t>.</a:t>
            </a:r>
            <a:endParaRPr lang="en-US" altLang="en-US" dirty="0"/>
          </a:p>
        </p:txBody>
      </p:sp>
    </p:spTree>
    <p:extLst>
      <p:ext uri="{BB962C8B-B14F-4D97-AF65-F5344CB8AC3E}">
        <p14:creationId xmlns:p14="http://schemas.microsoft.com/office/powerpoint/2010/main" val="390494622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F74C291C-A7A7-E14B-9DE1-F7E1CCB0C664}"/>
              </a:ext>
            </a:extLst>
          </p:cNvPr>
          <p:cNvSpPr>
            <a:spLocks noGrp="1" noChangeArrowheads="1"/>
          </p:cNvSpPr>
          <p:nvPr>
            <p:ph type="sldNum" sz="quarter" idx="5"/>
          </p:nvPr>
        </p:nvSpPr>
        <p:spPr>
          <a:ln/>
        </p:spPr>
        <p:txBody>
          <a:bodyPr/>
          <a:lstStyle/>
          <a:p>
            <a:fld id="{9BAFB64D-B644-EF41-BBCB-DA779E8562FF}" type="slidenum">
              <a:rPr lang="en-US" altLang="en-US"/>
              <a:pPr/>
              <a:t>39</a:t>
            </a:fld>
            <a:endParaRPr lang="en-US" altLang="en-US"/>
          </a:p>
        </p:txBody>
      </p:sp>
      <p:sp>
        <p:nvSpPr>
          <p:cNvPr id="544770" name="Rectangle 2">
            <a:extLst>
              <a:ext uri="{FF2B5EF4-FFF2-40B4-BE49-F238E27FC236}">
                <a16:creationId xmlns:a16="http://schemas.microsoft.com/office/drawing/2014/main" id="{B92A3C6C-CF16-0D42-875B-DD800AF79241}"/>
              </a:ext>
            </a:extLst>
          </p:cNvPr>
          <p:cNvSpPr>
            <a:spLocks noGrp="1" noRot="1" noChangeAspect="1" noChangeArrowheads="1" noTextEdit="1"/>
          </p:cNvSpPr>
          <p:nvPr>
            <p:ph type="sldImg"/>
          </p:nvPr>
        </p:nvSpPr>
        <p:spPr>
          <a:xfrm>
            <a:off x="90488" y="744538"/>
            <a:ext cx="6616700" cy="3722687"/>
          </a:xfrm>
          <a:ln/>
        </p:spPr>
      </p:sp>
      <p:sp>
        <p:nvSpPr>
          <p:cNvPr id="544771" name="Rectangle 3">
            <a:extLst>
              <a:ext uri="{FF2B5EF4-FFF2-40B4-BE49-F238E27FC236}">
                <a16:creationId xmlns:a16="http://schemas.microsoft.com/office/drawing/2014/main" id="{1277C599-561F-AA4B-B401-A7DB6B8D4C69}"/>
              </a:ext>
            </a:extLst>
          </p:cNvPr>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377179802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Much of what we think about as contemporary glass stems from the American Studio Glass Movement. Leading up to this, great work was made all over Europe. </a:t>
            </a:r>
          </a:p>
          <a:p>
            <a:r>
              <a:rPr lang="en-US" dirty="0"/>
              <a:t>I would like you to think about the attributes from the movements we have discussed-up to this point-and how the American Studio Glass Movement has embodied many of these attributes.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After the vibrant movements we discussed, glass takes on some new ideas and ways of working. Regional development of factories and the glass industry result in new ways of thinking about the material.</a:t>
            </a:r>
          </a:p>
          <a:p>
            <a:endParaRPr lang="en-US" dirty="0"/>
          </a:p>
          <a:p>
            <a:endParaRPr lang="en-US" dirty="0"/>
          </a:p>
        </p:txBody>
      </p:sp>
      <p:sp>
        <p:nvSpPr>
          <p:cNvPr id="4" name="Slide Number Placeholder 3"/>
          <p:cNvSpPr>
            <a:spLocks noGrp="1"/>
          </p:cNvSpPr>
          <p:nvPr>
            <p:ph type="sldNum" sz="quarter" idx="5"/>
          </p:nvPr>
        </p:nvSpPr>
        <p:spPr/>
        <p:txBody>
          <a:bodyPr/>
          <a:lstStyle/>
          <a:p>
            <a:fld id="{41E2E031-10ED-204E-BE62-8A71E668E4AD}" type="slidenum">
              <a:rPr lang="en-US" smtClean="0"/>
              <a:t>40</a:t>
            </a:fld>
            <a:endParaRPr lang="en-US"/>
          </a:p>
        </p:txBody>
      </p:sp>
    </p:spTree>
    <p:extLst>
      <p:ext uri="{BB962C8B-B14F-4D97-AF65-F5344CB8AC3E}">
        <p14:creationId xmlns:p14="http://schemas.microsoft.com/office/powerpoint/2010/main" val="285776040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The American Studio Glass Movement was started with two workshops in Toledo, Ohio, in March and June 1962. These workshops were created by Harvey Littleton and Dominic </a:t>
            </a:r>
            <a:r>
              <a:rPr lang="en-US" sz="1200" dirty="0" err="1"/>
              <a:t>Labino</a:t>
            </a:r>
            <a:r>
              <a:rPr lang="en-US" sz="1200" dirty="0"/>
              <a:t> with the cooperation of Otto Wittman, Director of the Toledo Museum of Art agreeing to host. Littleton brought his background in ceramics and his connection to glass. Dominic </a:t>
            </a:r>
            <a:r>
              <a:rPr lang="en-US" sz="1200" dirty="0" err="1"/>
              <a:t>Labino</a:t>
            </a:r>
            <a:r>
              <a:rPr lang="en-US" sz="1200" dirty="0"/>
              <a:t> brought his knowledge of glass science, and together they taught the first workshops in glass.</a:t>
            </a:r>
          </a:p>
          <a:p>
            <a:r>
              <a:rPr lang="en-US" sz="1200" dirty="0"/>
              <a:t>The story goes that on the last day the workshop, a glassblower from the Libby factory named Harvey </a:t>
            </a:r>
            <a:r>
              <a:rPr lang="en-US" sz="1200" dirty="0" err="1"/>
              <a:t>Leafgreen</a:t>
            </a:r>
            <a:r>
              <a:rPr lang="en-US" sz="1200" dirty="0"/>
              <a:t>, showed up and actually taught them some methods of working the glass.</a:t>
            </a:r>
          </a:p>
          <a:p>
            <a:endParaRPr lang="en-US" sz="1200" dirty="0"/>
          </a:p>
          <a:p>
            <a:r>
              <a:rPr lang="en-US" sz="1200" dirty="0"/>
              <a:t>This first workshop embodied the primary and related elements of the previous movements: the collaboration of artist, scientist, engineer, industry, craftsman and an underlying desire to make work that embraced the attributes of the material.   </a:t>
            </a:r>
          </a:p>
          <a:p>
            <a:endParaRPr lang="en-US" dirty="0"/>
          </a:p>
        </p:txBody>
      </p:sp>
      <p:sp>
        <p:nvSpPr>
          <p:cNvPr id="4" name="Slide Number Placeholder 3"/>
          <p:cNvSpPr>
            <a:spLocks noGrp="1"/>
          </p:cNvSpPr>
          <p:nvPr>
            <p:ph type="sldNum" sz="quarter" idx="5"/>
          </p:nvPr>
        </p:nvSpPr>
        <p:spPr/>
        <p:txBody>
          <a:bodyPr/>
          <a:lstStyle/>
          <a:p>
            <a:fld id="{41E2E031-10ED-204E-BE62-8A71E668E4AD}" type="slidenum">
              <a:rPr lang="en-US" smtClean="0"/>
              <a:t>41</a:t>
            </a:fld>
            <a:endParaRPr lang="en-US"/>
          </a:p>
        </p:txBody>
      </p:sp>
    </p:spTree>
    <p:extLst>
      <p:ext uri="{BB962C8B-B14F-4D97-AF65-F5344CB8AC3E}">
        <p14:creationId xmlns:p14="http://schemas.microsoft.com/office/powerpoint/2010/main" val="304782154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Littleton was raised around glass. Growing up in Corning, NY, his father, </a:t>
            </a:r>
            <a:r>
              <a:rPr lang="en-US" sz="1200" dirty="0">
                <a:hlinkClick r:id="rId3"/>
              </a:rPr>
              <a:t>Dr. Jesse T. Littelton </a:t>
            </a:r>
            <a:r>
              <a:rPr lang="en-US" sz="1200" dirty="0"/>
              <a:t>was the first physicist hired for the newly founded research laboratory, developing such things as Pyrex.</a:t>
            </a:r>
          </a:p>
          <a:p>
            <a:r>
              <a:rPr lang="en-US" sz="1200" dirty="0"/>
              <a:t>Harvey was educated as an industrial designer and later turned to ceramics receiving his MFA from Cranbrook in 1951 and became faculty at the University of Wisconsin, Madison. This would become the first glass program in the country.</a:t>
            </a:r>
          </a:p>
          <a:p>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Littleton began to build interest from other artists his interest grew even greater. He then started reaching out to those other artists and glassmakers from around the world. He visited Italy and built relationships that others such as Chihuly, Marquis, Moore and others would utilize and strengthen.  Later, this exchange created the foundation of our glass blowing methods. Littleton found connection in Germany as well with Erwin </a:t>
            </a:r>
            <a:r>
              <a:rPr lang="en-US" dirty="0" err="1"/>
              <a:t>Eisch</a:t>
            </a:r>
            <a:r>
              <a:rPr lang="en-US" dirty="0"/>
              <a:t>.</a:t>
            </a:r>
          </a:p>
          <a:p>
            <a:endParaRPr lang="en-US" sz="1200" dirty="0"/>
          </a:p>
          <a:p>
            <a:endParaRPr lang="en-US" dirty="0"/>
          </a:p>
        </p:txBody>
      </p:sp>
      <p:sp>
        <p:nvSpPr>
          <p:cNvPr id="4" name="Slide Number Placeholder 3"/>
          <p:cNvSpPr>
            <a:spLocks noGrp="1"/>
          </p:cNvSpPr>
          <p:nvPr>
            <p:ph type="sldNum" sz="quarter" idx="5"/>
          </p:nvPr>
        </p:nvSpPr>
        <p:spPr/>
        <p:txBody>
          <a:bodyPr/>
          <a:lstStyle/>
          <a:p>
            <a:fld id="{41E2E031-10ED-204E-BE62-8A71E668E4AD}" type="slidenum">
              <a:rPr lang="en-US" smtClean="0"/>
              <a:t>42</a:t>
            </a:fld>
            <a:endParaRPr lang="en-US"/>
          </a:p>
        </p:txBody>
      </p:sp>
    </p:spTree>
    <p:extLst>
      <p:ext uri="{BB962C8B-B14F-4D97-AF65-F5344CB8AC3E}">
        <p14:creationId xmlns:p14="http://schemas.microsoft.com/office/powerpoint/2010/main" val="33031304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dirty="0"/>
              <a:t>In this proposition the sphere diagram demonstrates free movement of these elements to interact and be applied equally and as deemed by the artist.  They are part of the same matrix</a:t>
            </a:r>
            <a:r>
              <a:rPr lang="en-US" dirty="0"/>
              <a:t>.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dirty="0"/>
              <a:t>The lower diagram shows the intersection of these elements and could be said where the real creativity and making happens. Although this shows that there is some division.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dirty="0"/>
          </a:p>
          <a:p>
            <a:endParaRPr lang="en-US" dirty="0"/>
          </a:p>
        </p:txBody>
      </p:sp>
      <p:sp>
        <p:nvSpPr>
          <p:cNvPr id="4" name="Slide Number Placeholder 3"/>
          <p:cNvSpPr>
            <a:spLocks noGrp="1"/>
          </p:cNvSpPr>
          <p:nvPr>
            <p:ph type="sldNum" sz="quarter" idx="5"/>
          </p:nvPr>
        </p:nvSpPr>
        <p:spPr/>
        <p:txBody>
          <a:bodyPr/>
          <a:lstStyle/>
          <a:p>
            <a:fld id="{41E2E031-10ED-204E-BE62-8A71E668E4AD}" type="slidenum">
              <a:rPr lang="en-US" smtClean="0"/>
              <a:t>4</a:t>
            </a:fld>
            <a:endParaRPr lang="en-US"/>
          </a:p>
        </p:txBody>
      </p:sp>
    </p:spTree>
    <p:extLst>
      <p:ext uri="{BB962C8B-B14F-4D97-AF65-F5344CB8AC3E}">
        <p14:creationId xmlns:p14="http://schemas.microsoft.com/office/powerpoint/2010/main" val="90349639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Labino</a:t>
            </a:r>
            <a:r>
              <a:rPr lang="en-US" dirty="0"/>
              <a:t> is credited with two significant things for the American Studio Glass Movement; creation of the formula for the glass (Spruce Pine 87) and the design of the studio day tank. A small glass furnace that could melt glass in about a day and be easy to use and work from.</a:t>
            </a:r>
          </a:p>
          <a:p>
            <a:endParaRPr lang="en-US" dirty="0"/>
          </a:p>
          <a:p>
            <a:r>
              <a:rPr lang="en-US" dirty="0" err="1"/>
              <a:t>Labino</a:t>
            </a:r>
            <a:r>
              <a:rPr lang="en-US" dirty="0"/>
              <a:t> was a scientist and artist . He has many other claims holding over 90 patents for glass technology.</a:t>
            </a:r>
          </a:p>
          <a:p>
            <a:r>
              <a:rPr lang="en-US" dirty="0"/>
              <a:t>”Emergence  four-stage” is probably </a:t>
            </a:r>
            <a:r>
              <a:rPr lang="en-US" dirty="0" err="1"/>
              <a:t>Labino’s</a:t>
            </a:r>
            <a:r>
              <a:rPr lang="en-US" dirty="0"/>
              <a:t> most popular work. The “Torso” is an earlier piece that I think most are not as familiar</a:t>
            </a:r>
          </a:p>
          <a:p>
            <a:endParaRPr lang="en-US" dirty="0"/>
          </a:p>
        </p:txBody>
      </p:sp>
      <p:sp>
        <p:nvSpPr>
          <p:cNvPr id="4" name="Slide Number Placeholder 3"/>
          <p:cNvSpPr>
            <a:spLocks noGrp="1"/>
          </p:cNvSpPr>
          <p:nvPr>
            <p:ph type="sldNum" sz="quarter" idx="5"/>
          </p:nvPr>
        </p:nvSpPr>
        <p:spPr/>
        <p:txBody>
          <a:bodyPr/>
          <a:lstStyle/>
          <a:p>
            <a:fld id="{41E2E031-10ED-204E-BE62-8A71E668E4AD}" type="slidenum">
              <a:rPr lang="en-US" smtClean="0"/>
              <a:t>43</a:t>
            </a:fld>
            <a:endParaRPr lang="en-US"/>
          </a:p>
        </p:txBody>
      </p:sp>
    </p:spTree>
    <p:extLst>
      <p:ext uri="{BB962C8B-B14F-4D97-AF65-F5344CB8AC3E}">
        <p14:creationId xmlns:p14="http://schemas.microsoft.com/office/powerpoint/2010/main" val="160486181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spcAft>
                <a:spcPts val="0"/>
              </a:spcAft>
            </a:pPr>
            <a:r>
              <a:rPr lang="en-US" i="1" dirty="0">
                <a:effectLst/>
              </a:rPr>
              <a:t>Dale Chihuly is probably one of the most significant and important glass artists in history. His impact on the world community of glassmaker is tremendous. He has been a driving force for the expansion of the American Studio Glass Movement to become a world wide movement. Chihuly was cooperating and bringing artists from other countries to the USA since the 1970’s. He is a great example of bringing talents and technology together. Chihuly has worked with Italian Masters, bringing them to the USA and creating what is know as the “Northwest Style” of glassblowing and I would extend this contribution to glassmaking in general. The overall concept of this is teamwork. In what is now one of the largest centers of glassmaking in the world, Seattle, the common thought is, “it is all about the idea, whatever it takes.”</a:t>
            </a:r>
          </a:p>
          <a:p>
            <a:pPr>
              <a:spcBef>
                <a:spcPts val="0"/>
              </a:spcBef>
              <a:spcAft>
                <a:spcPts val="0"/>
              </a:spcAft>
            </a:pPr>
            <a:endParaRPr lang="en-US" i="1" dirty="0">
              <a:effectLst/>
            </a:endParaRPr>
          </a:p>
          <a:p>
            <a:pPr>
              <a:spcBef>
                <a:spcPts val="0"/>
              </a:spcBef>
              <a:spcAft>
                <a:spcPts val="0"/>
              </a:spcAft>
            </a:pPr>
            <a:r>
              <a:rPr lang="en-US" i="1" dirty="0">
                <a:effectLst/>
              </a:rPr>
              <a:t>The work to the right is one of Chihuly’s latest endeavors. This work took a few years of research and development with many failures, requiring a team of glassblowers to make.</a:t>
            </a:r>
            <a:endParaRPr lang="en-US" dirty="0"/>
          </a:p>
          <a:p>
            <a:endParaRPr lang="en-US" dirty="0"/>
          </a:p>
        </p:txBody>
      </p:sp>
      <p:sp>
        <p:nvSpPr>
          <p:cNvPr id="4" name="Slide Number Placeholder 3"/>
          <p:cNvSpPr>
            <a:spLocks noGrp="1"/>
          </p:cNvSpPr>
          <p:nvPr>
            <p:ph type="sldNum" sz="quarter" idx="5"/>
          </p:nvPr>
        </p:nvSpPr>
        <p:spPr/>
        <p:txBody>
          <a:bodyPr/>
          <a:lstStyle/>
          <a:p>
            <a:fld id="{41E2E031-10ED-204E-BE62-8A71E668E4AD}" type="slidenum">
              <a:rPr lang="en-US" smtClean="0"/>
              <a:t>45</a:t>
            </a:fld>
            <a:endParaRPr lang="en-US"/>
          </a:p>
        </p:txBody>
      </p:sp>
    </p:spTree>
    <p:extLst>
      <p:ext uri="{BB962C8B-B14F-4D97-AF65-F5344CB8AC3E}">
        <p14:creationId xmlns:p14="http://schemas.microsoft.com/office/powerpoint/2010/main" val="382419447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Fritz </a:t>
            </a:r>
            <a:r>
              <a:rPr lang="en-US" dirty="0" err="1"/>
              <a:t>Dreisbach</a:t>
            </a:r>
            <a:r>
              <a:rPr lang="en-US" dirty="0"/>
              <a:t> is recognized as one of the great educators and now historians of glassmaking and the American Studio Glass Movement.  Known as the Johnny Apple Seed of Glass, he spread the excitement of the material world wide. In the 70’s and 80’s artists like </a:t>
            </a:r>
            <a:r>
              <a:rPr lang="en-US" dirty="0" err="1"/>
              <a:t>Dreisbach</a:t>
            </a:r>
            <a:r>
              <a:rPr lang="en-US" dirty="0"/>
              <a:t>, Dick Marquis and Paul </a:t>
            </a:r>
            <a:r>
              <a:rPr lang="en-US" dirty="0" err="1"/>
              <a:t>Marioni</a:t>
            </a:r>
            <a:r>
              <a:rPr lang="en-US" dirty="0"/>
              <a:t> toured around teaching what the called, “The Road Show.” They were not only teaching private artists and university students but also entering the factory and teaching the factory workers new approaches to the material. </a:t>
            </a:r>
          </a:p>
          <a:p>
            <a:endParaRPr lang="en-US" dirty="0"/>
          </a:p>
          <a:p>
            <a:r>
              <a:rPr lang="en-US" dirty="0"/>
              <a:t>In Fritz’s work, he brings together multiple processes and historical context with a whimsey and excitement that  gets a little lost in the esoteric discussions happening today in glass where concepts are hard to relate to the work without a lengthy explanation where this excitement from the founders gets lost and is missing.</a:t>
            </a:r>
          </a:p>
          <a:p>
            <a:endParaRPr lang="en-US" dirty="0"/>
          </a:p>
        </p:txBody>
      </p:sp>
      <p:sp>
        <p:nvSpPr>
          <p:cNvPr id="4" name="Slide Number Placeholder 3"/>
          <p:cNvSpPr>
            <a:spLocks noGrp="1"/>
          </p:cNvSpPr>
          <p:nvPr>
            <p:ph type="sldNum" sz="quarter" idx="5"/>
          </p:nvPr>
        </p:nvSpPr>
        <p:spPr/>
        <p:txBody>
          <a:bodyPr/>
          <a:lstStyle/>
          <a:p>
            <a:fld id="{41E2E031-10ED-204E-BE62-8A71E668E4AD}" type="slidenum">
              <a:rPr lang="en-US" smtClean="0"/>
              <a:t>46</a:t>
            </a:fld>
            <a:endParaRPr lang="en-US"/>
          </a:p>
        </p:txBody>
      </p:sp>
    </p:spTree>
    <p:extLst>
      <p:ext uri="{BB962C8B-B14F-4D97-AF65-F5344CB8AC3E}">
        <p14:creationId xmlns:p14="http://schemas.microsoft.com/office/powerpoint/2010/main" val="375481388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Michael’s work is based on based on scientific principles and works like this are a discussion on great constructivist artists. While the title says this glass is fused optic it is actually chemically bonded using a high tech epoxies and colorants which gives the red color in the center of the work. </a:t>
            </a:r>
          </a:p>
          <a:p>
            <a:endParaRPr lang="en-US" dirty="0"/>
          </a:p>
          <a:p>
            <a:r>
              <a:rPr lang="en-US" sz="1200" dirty="0"/>
              <a:t>Michael Taylor is one of the artists in the beginning of the American Studio Glass Movement. He is one of the founders of the Glass Art Society and is recognized as one of the great educators. Michael has produced a large amount of the leading glass artists recognized in the industry today.</a:t>
            </a:r>
          </a:p>
          <a:p>
            <a:endParaRPr lang="en-US" sz="1200" dirty="0"/>
          </a:p>
          <a:p>
            <a:r>
              <a:rPr lang="en-US" sz="1200" dirty="0"/>
              <a:t>He is known for working with optic glass, producing great sculptures that embody the unique properties of the material. He brings together science, philosophy, history and aesthetic. Through his work, he has gained the reputation as a researcher, academic, philosopher and writer.</a:t>
            </a:r>
          </a:p>
          <a:p>
            <a:endParaRPr lang="en-US" dirty="0"/>
          </a:p>
        </p:txBody>
      </p:sp>
      <p:sp>
        <p:nvSpPr>
          <p:cNvPr id="4" name="Slide Number Placeholder 3"/>
          <p:cNvSpPr>
            <a:spLocks noGrp="1"/>
          </p:cNvSpPr>
          <p:nvPr>
            <p:ph type="sldNum" sz="quarter" idx="5"/>
          </p:nvPr>
        </p:nvSpPr>
        <p:spPr/>
        <p:txBody>
          <a:bodyPr/>
          <a:lstStyle/>
          <a:p>
            <a:fld id="{41E2E031-10ED-204E-BE62-8A71E668E4AD}" type="slidenum">
              <a:rPr lang="en-US" smtClean="0"/>
              <a:t>47</a:t>
            </a:fld>
            <a:endParaRPr lang="en-US"/>
          </a:p>
        </p:txBody>
      </p:sp>
    </p:spTree>
    <p:extLst>
      <p:ext uri="{BB962C8B-B14F-4D97-AF65-F5344CB8AC3E}">
        <p14:creationId xmlns:p14="http://schemas.microsoft.com/office/powerpoint/2010/main" val="35938937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spcAft>
                <a:spcPts val="0"/>
              </a:spcAft>
            </a:pPr>
            <a:r>
              <a:rPr lang="en-US" sz="1200" b="0" i="0" dirty="0"/>
              <a:t>Christopher Reis is a pioneer in the American Studio Glass Movement. While others were using optical glass, he had the unique opportunity of becoming the Artist in Residence at Schott Crystal in Duryea, PA. With this material, </a:t>
            </a:r>
            <a:r>
              <a:rPr lang="en-US" sz="1200" b="0" i="0" dirty="0" err="1"/>
              <a:t>Ries</a:t>
            </a:r>
            <a:r>
              <a:rPr lang="en-US" sz="1200" b="0" i="0" dirty="0"/>
              <a:t> has continued to make work that embraces the unique quality of glass as he approaches with the perspective as a philosopher, sculptor, engineer and innovator. </a:t>
            </a:r>
          </a:p>
          <a:p>
            <a:pPr>
              <a:spcBef>
                <a:spcPts val="0"/>
              </a:spcBef>
              <a:spcAft>
                <a:spcPts val="0"/>
              </a:spcAft>
            </a:pPr>
            <a:endParaRPr lang="en-US" sz="1200" b="0" i="0" dirty="0"/>
          </a:p>
          <a:p>
            <a:pPr>
              <a:spcBef>
                <a:spcPts val="0"/>
              </a:spcBef>
              <a:spcAft>
                <a:spcPts val="0"/>
              </a:spcAft>
            </a:pPr>
            <a:r>
              <a:rPr lang="en-US" sz="1200" b="0" i="0" dirty="0"/>
              <a:t>Reis had worked with Harvey Littleton in the early years and later started the first glass program at Ohio State in Columbus with only his BFA degree.  This is nearly unheard of.</a:t>
            </a:r>
          </a:p>
          <a:p>
            <a:pPr>
              <a:spcBef>
                <a:spcPts val="0"/>
              </a:spcBef>
              <a:spcAft>
                <a:spcPts val="0"/>
              </a:spcAft>
            </a:pPr>
            <a:endParaRPr lang="en-US" sz="1200" b="0" i="0" dirty="0"/>
          </a:p>
          <a:p>
            <a:pPr>
              <a:spcBef>
                <a:spcPts val="0"/>
              </a:spcBef>
              <a:spcAft>
                <a:spcPts val="0"/>
              </a:spcAft>
            </a:pPr>
            <a:r>
              <a:rPr lang="en-US" sz="1200" b="0" i="0" dirty="0"/>
              <a:t>In this work you can see the exterior of the form and then the interior activation. </a:t>
            </a:r>
            <a:r>
              <a:rPr lang="en-US" sz="1200" b="0" i="0" dirty="0" err="1"/>
              <a:t>Ries</a:t>
            </a:r>
            <a:r>
              <a:rPr lang="en-US" sz="1200" b="0" i="0" dirty="0"/>
              <a:t> is one of handful that follow in this philosophy of glass having a fifth dimension, which is the interior space. As you move around the work the composition is constantly changing and responding to you movement. This is an elegant design physically but also technically. In the right you will see a crease. In this crease are two cut made with a very thin blade that counter across one another. With those two cuts, which are actually very small and minimal, you get the composition on the interior that is made from and understanding of placement and mirror mad by the polished flat surfaces</a:t>
            </a:r>
          </a:p>
          <a:p>
            <a:endParaRPr lang="en-US" b="0" i="0" dirty="0"/>
          </a:p>
        </p:txBody>
      </p:sp>
      <p:sp>
        <p:nvSpPr>
          <p:cNvPr id="4" name="Slide Number Placeholder 3"/>
          <p:cNvSpPr>
            <a:spLocks noGrp="1"/>
          </p:cNvSpPr>
          <p:nvPr>
            <p:ph type="sldNum" sz="quarter" idx="5"/>
          </p:nvPr>
        </p:nvSpPr>
        <p:spPr/>
        <p:txBody>
          <a:bodyPr/>
          <a:lstStyle/>
          <a:p>
            <a:fld id="{41E2E031-10ED-204E-BE62-8A71E668E4AD}" type="slidenum">
              <a:rPr lang="en-US" smtClean="0"/>
              <a:t>48</a:t>
            </a:fld>
            <a:endParaRPr lang="en-US"/>
          </a:p>
        </p:txBody>
      </p:sp>
    </p:spTree>
    <p:extLst>
      <p:ext uri="{BB962C8B-B14F-4D97-AF65-F5344CB8AC3E}">
        <p14:creationId xmlns:p14="http://schemas.microsoft.com/office/powerpoint/2010/main" val="370855543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spcAft>
                <a:spcPts val="0"/>
              </a:spcAft>
            </a:pPr>
            <a:r>
              <a:rPr lang="en-US" sz="1200" i="0" dirty="0"/>
              <a:t>Paul </a:t>
            </a:r>
            <a:r>
              <a:rPr lang="en-US" sz="1200" i="0" dirty="0" err="1"/>
              <a:t>Marioni</a:t>
            </a:r>
            <a:r>
              <a:rPr lang="en-US" sz="1200" i="0" dirty="0"/>
              <a:t> is one of the most noted artists in the American Studio Glass Movement. He is from a family of artists with brothers Tom and Joseph rising as substantial artists as well as his, son Dante </a:t>
            </a:r>
            <a:r>
              <a:rPr lang="en-US" sz="1200" i="0" dirty="0" err="1"/>
              <a:t>Marioni</a:t>
            </a:r>
            <a:r>
              <a:rPr lang="en-US" sz="1200" i="0" dirty="0"/>
              <a:t> and daughter Marina </a:t>
            </a:r>
            <a:r>
              <a:rPr lang="en-US" sz="1200" i="0" dirty="0" err="1"/>
              <a:t>Marioni</a:t>
            </a:r>
            <a:r>
              <a:rPr lang="en-US" sz="1200" i="0" dirty="0"/>
              <a:t>.</a:t>
            </a:r>
          </a:p>
          <a:p>
            <a:pPr>
              <a:spcBef>
                <a:spcPts val="0"/>
              </a:spcBef>
              <a:spcAft>
                <a:spcPts val="0"/>
              </a:spcAft>
            </a:pPr>
            <a:endParaRPr lang="en-US" sz="1200" i="0" dirty="0"/>
          </a:p>
          <a:p>
            <a:pPr>
              <a:spcBef>
                <a:spcPts val="0"/>
              </a:spcBef>
              <a:spcAft>
                <a:spcPts val="0"/>
              </a:spcAft>
            </a:pPr>
            <a:r>
              <a:rPr lang="en-US" sz="1200" i="0" dirty="0"/>
              <a:t>Paul is another that is recognized as a great educator and spreader of the glass enthusiasm. Paul did not begin working with glass in the same way as others. He cam to the material as an artist and then became a glassmaker. Recognized as an innovator and a surrealist, he has brought new thought and aesthetics in his 30+ years career.</a:t>
            </a:r>
          </a:p>
          <a:p>
            <a:pPr>
              <a:spcBef>
                <a:spcPts val="0"/>
              </a:spcBef>
              <a:spcAft>
                <a:spcPts val="0"/>
              </a:spcAft>
            </a:pPr>
            <a:endParaRPr lang="en-US" sz="1200" i="0" dirty="0"/>
          </a:p>
          <a:p>
            <a:pPr>
              <a:spcBef>
                <a:spcPts val="0"/>
              </a:spcBef>
              <a:spcAft>
                <a:spcPts val="0"/>
              </a:spcAft>
            </a:pPr>
            <a:r>
              <a:rPr lang="en-US" sz="1200" i="0" dirty="0"/>
              <a:t>Paul is also noted for introducing sandcasting as process for glass. He and </a:t>
            </a:r>
            <a:r>
              <a:rPr lang="en-US" sz="1200" i="0" dirty="0" err="1"/>
              <a:t>Bertil</a:t>
            </a:r>
            <a:r>
              <a:rPr lang="en-US" sz="1200" i="0" dirty="0"/>
              <a:t> </a:t>
            </a:r>
            <a:r>
              <a:rPr lang="en-US" sz="1200" i="0" dirty="0" err="1"/>
              <a:t>Vallien</a:t>
            </a:r>
            <a:r>
              <a:rPr lang="en-US" sz="1200" i="0" dirty="0"/>
              <a:t> where exploring this at the same time, but the first two.</a:t>
            </a:r>
          </a:p>
          <a:p>
            <a:pPr>
              <a:spcBef>
                <a:spcPts val="0"/>
              </a:spcBef>
              <a:spcAft>
                <a:spcPts val="0"/>
              </a:spcAft>
            </a:pPr>
            <a:endParaRPr lang="en-US" sz="1200" i="0" dirty="0"/>
          </a:p>
          <a:p>
            <a:pPr>
              <a:spcBef>
                <a:spcPts val="0"/>
              </a:spcBef>
              <a:spcAft>
                <a:spcPts val="0"/>
              </a:spcAft>
            </a:pPr>
            <a:r>
              <a:rPr lang="en-US" sz="1200" i="0" dirty="0"/>
              <a:t>The work presented here shows Paul’s whimsey. He is very interested in his personal influences and those from his experiences of living in Mexico. This work is kiln cast, then it is cut and refined. Then the work is fired again to slump it and get the curve while fire polishing the surface and firing the enamels. Sometimes the enamels are done in a third firing. Then you can see he has added mirrors to the eyes and a copper ban of nails. </a:t>
            </a:r>
          </a:p>
          <a:p>
            <a:endParaRPr lang="en-US" i="0" dirty="0"/>
          </a:p>
        </p:txBody>
      </p:sp>
      <p:sp>
        <p:nvSpPr>
          <p:cNvPr id="4" name="Slide Number Placeholder 3"/>
          <p:cNvSpPr>
            <a:spLocks noGrp="1"/>
          </p:cNvSpPr>
          <p:nvPr>
            <p:ph type="sldNum" sz="quarter" idx="5"/>
          </p:nvPr>
        </p:nvSpPr>
        <p:spPr/>
        <p:txBody>
          <a:bodyPr/>
          <a:lstStyle/>
          <a:p>
            <a:fld id="{41E2E031-10ED-204E-BE62-8A71E668E4AD}" type="slidenum">
              <a:rPr lang="en-US" smtClean="0"/>
              <a:t>49</a:t>
            </a:fld>
            <a:endParaRPr lang="en-US"/>
          </a:p>
        </p:txBody>
      </p:sp>
    </p:spTree>
    <p:extLst>
      <p:ext uri="{BB962C8B-B14F-4D97-AF65-F5344CB8AC3E}">
        <p14:creationId xmlns:p14="http://schemas.microsoft.com/office/powerpoint/2010/main" val="56635524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Peiser</a:t>
            </a:r>
            <a:r>
              <a:rPr lang="en-US" dirty="0"/>
              <a:t> is an innovator, scientist (not formally)and artist. He is one of the founders of the Glass Art Society. His work embraces science in many aspects. The work here is from the “Palomar Series” which references the Palomar Lenses or Mirror. He also formulates and melts his own glass creating this unique color.</a:t>
            </a:r>
          </a:p>
          <a:p>
            <a:endParaRPr lang="en-US" dirty="0"/>
          </a:p>
        </p:txBody>
      </p:sp>
      <p:sp>
        <p:nvSpPr>
          <p:cNvPr id="4" name="Slide Number Placeholder 3"/>
          <p:cNvSpPr>
            <a:spLocks noGrp="1"/>
          </p:cNvSpPr>
          <p:nvPr>
            <p:ph type="sldNum" sz="quarter" idx="5"/>
          </p:nvPr>
        </p:nvSpPr>
        <p:spPr/>
        <p:txBody>
          <a:bodyPr/>
          <a:lstStyle/>
          <a:p>
            <a:fld id="{41E2E031-10ED-204E-BE62-8A71E668E4AD}" type="slidenum">
              <a:rPr lang="en-US" smtClean="0"/>
              <a:t>50</a:t>
            </a:fld>
            <a:endParaRPr lang="en-US"/>
          </a:p>
        </p:txBody>
      </p:sp>
    </p:spTree>
    <p:extLst>
      <p:ext uri="{BB962C8B-B14F-4D97-AF65-F5344CB8AC3E}">
        <p14:creationId xmlns:p14="http://schemas.microsoft.com/office/powerpoint/2010/main" val="41114990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By those in the know and their finger on the pulse of glass around the world, Charles </a:t>
            </a:r>
            <a:r>
              <a:rPr lang="en-US" sz="1200" dirty="0" err="1"/>
              <a:t>Parrtiott</a:t>
            </a:r>
            <a:r>
              <a:rPr lang="en-US" sz="1200" dirty="0"/>
              <a:t> is recognized as one of the greatest innovators, collaborator and facilitators. Charlie has worked close with such artists as Stanislav </a:t>
            </a:r>
            <a:r>
              <a:rPr lang="en-US" sz="1200" dirty="0" err="1"/>
              <a:t>Libensky</a:t>
            </a:r>
            <a:r>
              <a:rPr lang="en-US" sz="1200" dirty="0"/>
              <a:t> &amp; </a:t>
            </a:r>
            <a:r>
              <a:rPr lang="en-US" sz="1200" dirty="0" err="1"/>
              <a:t>Jaroslava</a:t>
            </a:r>
            <a:r>
              <a:rPr lang="en-US" sz="1200" dirty="0"/>
              <a:t> </a:t>
            </a:r>
            <a:r>
              <a:rPr lang="en-US" sz="1200" dirty="0" err="1"/>
              <a:t>Brychtova</a:t>
            </a:r>
            <a:r>
              <a:rPr lang="en-US" sz="1200" dirty="0"/>
              <a:t>, Dale Chihuly and Preston Singletary, among many others. He has helped make their work possible and seen it through to existence. He would coordinate manage and was the colorist and R&amp;D managing consultant for Chihuly for many years. With Chihuly, they brought the </a:t>
            </a:r>
            <a:r>
              <a:rPr lang="en-US" sz="1200" dirty="0" err="1"/>
              <a:t>Libenskys</a:t>
            </a:r>
            <a:r>
              <a:rPr lang="en-US" sz="1200" dirty="0"/>
              <a:t> to </a:t>
            </a:r>
            <a:r>
              <a:rPr lang="en-US" sz="1200" dirty="0" err="1"/>
              <a:t>Pilchick</a:t>
            </a:r>
            <a:r>
              <a:rPr lang="en-US" sz="1200" dirty="0"/>
              <a:t> and introduced Czech glass to the broader community during the communist period. Charlie has continued working in the Czechia where he now facilitates the creation of Preston </a:t>
            </a:r>
            <a:r>
              <a:rPr lang="en-US" sz="1200" dirty="0" err="1"/>
              <a:t>Singeltary’s</a:t>
            </a:r>
            <a:r>
              <a:rPr lang="en-US" sz="1200" dirty="0"/>
              <a:t> work between Reichenbach, Germany and the glass makers of </a:t>
            </a:r>
            <a:r>
              <a:rPr lang="en-US" sz="1200" dirty="0" err="1"/>
              <a:t>Zelezny</a:t>
            </a:r>
            <a:r>
              <a:rPr lang="en-US" sz="1200" dirty="0"/>
              <a:t> </a:t>
            </a:r>
            <a:r>
              <a:rPr lang="en-US" sz="1200" dirty="0" err="1"/>
              <a:t>Brod</a:t>
            </a:r>
            <a:r>
              <a:rPr lang="en-US" sz="1200" dirty="0"/>
              <a:t>, Czechia. </a:t>
            </a:r>
          </a:p>
          <a:p>
            <a:r>
              <a:rPr lang="en-US" sz="1200" dirty="0"/>
              <a:t>In resent times Charlie has been making work collaboratively like the example here with such artists as </a:t>
            </a:r>
            <a:r>
              <a:rPr lang="en-US" sz="1200" dirty="0" err="1"/>
              <a:t>Jaraoslav</a:t>
            </a:r>
            <a:r>
              <a:rPr lang="en-US" sz="1200" dirty="0"/>
              <a:t> (</a:t>
            </a:r>
            <a:r>
              <a:rPr lang="en-US" sz="1200" dirty="0" err="1"/>
              <a:t>Jara</a:t>
            </a:r>
            <a:r>
              <a:rPr lang="en-US" sz="1200" dirty="0"/>
              <a:t>) Sara. At the same time he is coordinating projects for the largest produced functional wine and vodka bottles – see link below – which are in the Guinness Book of World Records.</a:t>
            </a:r>
          </a:p>
          <a:p>
            <a:endParaRPr lang="en-US" sz="1200" dirty="0"/>
          </a:p>
          <a:p>
            <a:r>
              <a:rPr lang="en-US" sz="1200" dirty="0"/>
              <a:t>Article: </a:t>
            </a:r>
            <a:r>
              <a:rPr lang="en-US" sz="1200" dirty="0">
                <a:hlinkClick r:id="rId3"/>
              </a:rPr>
              <a:t>https://www.radio.cz/en/section/curraffrs/all-hail-maximus-the-worlds-largest-bottle-of-wine</a:t>
            </a:r>
            <a:endParaRPr lang="en-US" sz="1200" dirty="0"/>
          </a:p>
          <a:p>
            <a:r>
              <a:rPr lang="en-US" sz="1200" dirty="0"/>
              <a:t>Video: </a:t>
            </a:r>
            <a:r>
              <a:rPr lang="en-US" sz="1200" dirty="0">
                <a:hlinkClick r:id="rId4"/>
              </a:rPr>
              <a:t>https://www.youtube.com/watch?v=lL1uXgznT6</a:t>
            </a:r>
            <a:endParaRPr lang="en-US" sz="1200" dirty="0"/>
          </a:p>
          <a:p>
            <a:endParaRPr lang="en-US" dirty="0"/>
          </a:p>
        </p:txBody>
      </p:sp>
      <p:sp>
        <p:nvSpPr>
          <p:cNvPr id="4" name="Slide Number Placeholder 3"/>
          <p:cNvSpPr>
            <a:spLocks noGrp="1"/>
          </p:cNvSpPr>
          <p:nvPr>
            <p:ph type="sldNum" sz="quarter" idx="5"/>
          </p:nvPr>
        </p:nvSpPr>
        <p:spPr/>
        <p:txBody>
          <a:bodyPr/>
          <a:lstStyle/>
          <a:p>
            <a:fld id="{41E2E031-10ED-204E-BE62-8A71E668E4AD}" type="slidenum">
              <a:rPr lang="en-US" smtClean="0"/>
              <a:t>51</a:t>
            </a:fld>
            <a:endParaRPr lang="en-US"/>
          </a:p>
        </p:txBody>
      </p:sp>
    </p:spTree>
    <p:extLst>
      <p:ext uri="{BB962C8B-B14F-4D97-AF65-F5344CB8AC3E}">
        <p14:creationId xmlns:p14="http://schemas.microsoft.com/office/powerpoint/2010/main" val="276932112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few slides will demonstrate how I am currently translating these ideas and principles into my body of work. The process has taken some time to derive the lineage and make the connections. With all these works the important aspects revolve around concise use of line, the exploration and embellishment of the material, and a composition that is harmonious using juxtaposing elements. The refinement of the material lends to compositional elements with the addition of traditional glass cutting décor that is </a:t>
            </a:r>
            <a:r>
              <a:rPr lang="en-US"/>
              <a:t>being presented in a new format. </a:t>
            </a:r>
            <a:endParaRPr lang="en-US" dirty="0"/>
          </a:p>
        </p:txBody>
      </p:sp>
      <p:sp>
        <p:nvSpPr>
          <p:cNvPr id="4" name="Slide Number Placeholder 3"/>
          <p:cNvSpPr>
            <a:spLocks noGrp="1"/>
          </p:cNvSpPr>
          <p:nvPr>
            <p:ph type="sldNum" sz="quarter" idx="5"/>
          </p:nvPr>
        </p:nvSpPr>
        <p:spPr/>
        <p:txBody>
          <a:bodyPr/>
          <a:lstStyle/>
          <a:p>
            <a:fld id="{41E2E031-10ED-204E-BE62-8A71E668E4AD}" type="slidenum">
              <a:rPr lang="en-US" smtClean="0"/>
              <a:t>53</a:t>
            </a:fld>
            <a:endParaRPr lang="en-US"/>
          </a:p>
        </p:txBody>
      </p:sp>
    </p:spTree>
    <p:extLst>
      <p:ext uri="{BB962C8B-B14F-4D97-AF65-F5344CB8AC3E}">
        <p14:creationId xmlns:p14="http://schemas.microsoft.com/office/powerpoint/2010/main" val="209612374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current work searches for the simplicity in from while creating a dynamic composition. The repetition of linear elements is combines well with the use of light and the overall form.</a:t>
            </a:r>
          </a:p>
        </p:txBody>
      </p:sp>
      <p:sp>
        <p:nvSpPr>
          <p:cNvPr id="4" name="Slide Number Placeholder 3"/>
          <p:cNvSpPr>
            <a:spLocks noGrp="1"/>
          </p:cNvSpPr>
          <p:nvPr>
            <p:ph type="sldNum" sz="quarter" idx="5"/>
          </p:nvPr>
        </p:nvSpPr>
        <p:spPr/>
        <p:txBody>
          <a:bodyPr/>
          <a:lstStyle/>
          <a:p>
            <a:fld id="{41E2E031-10ED-204E-BE62-8A71E668E4AD}" type="slidenum">
              <a:rPr lang="en-US" smtClean="0"/>
              <a:t>54</a:t>
            </a:fld>
            <a:endParaRPr lang="en-US"/>
          </a:p>
        </p:txBody>
      </p:sp>
    </p:spTree>
    <p:extLst>
      <p:ext uri="{BB962C8B-B14F-4D97-AF65-F5344CB8AC3E}">
        <p14:creationId xmlns:p14="http://schemas.microsoft.com/office/powerpoint/2010/main" val="37395669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list of movements that I have been particularly interested. Primarily because it gives a good foundation for understanding how art will develop into the 20</a:t>
            </a:r>
            <a:r>
              <a:rPr lang="en-US" baseline="30000" dirty="0"/>
              <a:t>th</a:t>
            </a:r>
            <a:r>
              <a:rPr lang="en-US" dirty="0"/>
              <a:t> and now the 21</a:t>
            </a:r>
            <a:r>
              <a:rPr lang="en-US" baseline="30000" dirty="0"/>
              <a:t>st</a:t>
            </a:r>
            <a:r>
              <a:rPr lang="en-US" dirty="0"/>
              <a:t> century as it relates to what is deemed as the applied arts. It is a time when the world is going through immense political and social change. The artists themselves are also going against the norms and against the status quo.</a:t>
            </a:r>
          </a:p>
        </p:txBody>
      </p:sp>
      <p:sp>
        <p:nvSpPr>
          <p:cNvPr id="4" name="Slide Number Placeholder 3"/>
          <p:cNvSpPr>
            <a:spLocks noGrp="1"/>
          </p:cNvSpPr>
          <p:nvPr>
            <p:ph type="sldNum" sz="quarter" idx="5"/>
          </p:nvPr>
        </p:nvSpPr>
        <p:spPr/>
        <p:txBody>
          <a:bodyPr/>
          <a:lstStyle/>
          <a:p>
            <a:fld id="{41E2E031-10ED-204E-BE62-8A71E668E4AD}" type="slidenum">
              <a:rPr lang="en-US" smtClean="0"/>
              <a:t>5</a:t>
            </a:fld>
            <a:endParaRPr lang="en-US"/>
          </a:p>
        </p:txBody>
      </p:sp>
    </p:spTree>
    <p:extLst>
      <p:ext uri="{BB962C8B-B14F-4D97-AF65-F5344CB8AC3E}">
        <p14:creationId xmlns:p14="http://schemas.microsoft.com/office/powerpoint/2010/main" val="228585213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Simplicity of the design and working with the composition that the material offers.</a:t>
            </a:r>
          </a:p>
        </p:txBody>
      </p:sp>
      <p:sp>
        <p:nvSpPr>
          <p:cNvPr id="4" name="Slide Number Placeholder 3"/>
          <p:cNvSpPr>
            <a:spLocks noGrp="1"/>
          </p:cNvSpPr>
          <p:nvPr>
            <p:ph type="sldNum" sz="quarter" idx="5"/>
          </p:nvPr>
        </p:nvSpPr>
        <p:spPr/>
        <p:txBody>
          <a:bodyPr/>
          <a:lstStyle/>
          <a:p>
            <a:fld id="{41E2E031-10ED-204E-BE62-8A71E668E4AD}" type="slidenum">
              <a:rPr lang="en-US" smtClean="0"/>
              <a:t>55</a:t>
            </a:fld>
            <a:endParaRPr lang="en-US"/>
          </a:p>
        </p:txBody>
      </p:sp>
    </p:spTree>
    <p:extLst>
      <p:ext uri="{BB962C8B-B14F-4D97-AF65-F5344CB8AC3E}">
        <p14:creationId xmlns:p14="http://schemas.microsoft.com/office/powerpoint/2010/main" val="296827953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I made these works I found the connections with the linear elements of nouveau and deco while remaining within the ideas of embracing and using the properties of the materials to push the visual qualities and composition</a:t>
            </a:r>
          </a:p>
        </p:txBody>
      </p:sp>
      <p:sp>
        <p:nvSpPr>
          <p:cNvPr id="4" name="Slide Number Placeholder 3"/>
          <p:cNvSpPr>
            <a:spLocks noGrp="1"/>
          </p:cNvSpPr>
          <p:nvPr>
            <p:ph type="sldNum" sz="quarter" idx="5"/>
          </p:nvPr>
        </p:nvSpPr>
        <p:spPr/>
        <p:txBody>
          <a:bodyPr/>
          <a:lstStyle/>
          <a:p>
            <a:fld id="{41E2E031-10ED-204E-BE62-8A71E668E4AD}" type="slidenum">
              <a:rPr lang="en-US" smtClean="0"/>
              <a:t>56</a:t>
            </a:fld>
            <a:endParaRPr lang="en-US"/>
          </a:p>
        </p:txBody>
      </p:sp>
    </p:spTree>
    <p:extLst>
      <p:ext uri="{BB962C8B-B14F-4D97-AF65-F5344CB8AC3E}">
        <p14:creationId xmlns:p14="http://schemas.microsoft.com/office/powerpoint/2010/main" val="326851868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these last works I hope to demonstrate the successful combination of the latter ideas. Utilizing the filigree as an organic components juxtaposed with the geometric </a:t>
            </a:r>
            <a:r>
              <a:rPr lang="en-US" dirty="0" err="1"/>
              <a:t>elelements</a:t>
            </a:r>
            <a:r>
              <a:rPr lang="en-US" dirty="0"/>
              <a:t> is heightened by the refinement of the </a:t>
            </a:r>
            <a:r>
              <a:rPr lang="en-US" dirty="0" err="1"/>
              <a:t>marterial</a:t>
            </a:r>
            <a:r>
              <a:rPr lang="en-US" dirty="0"/>
              <a:t>.</a:t>
            </a:r>
          </a:p>
        </p:txBody>
      </p:sp>
      <p:sp>
        <p:nvSpPr>
          <p:cNvPr id="4" name="Slide Number Placeholder 3"/>
          <p:cNvSpPr>
            <a:spLocks noGrp="1"/>
          </p:cNvSpPr>
          <p:nvPr>
            <p:ph type="sldNum" sz="quarter" idx="5"/>
          </p:nvPr>
        </p:nvSpPr>
        <p:spPr/>
        <p:txBody>
          <a:bodyPr/>
          <a:lstStyle/>
          <a:p>
            <a:fld id="{41E2E031-10ED-204E-BE62-8A71E668E4AD}" type="slidenum">
              <a:rPr lang="en-US" smtClean="0"/>
              <a:t>57</a:t>
            </a:fld>
            <a:endParaRPr lang="en-US"/>
          </a:p>
        </p:txBody>
      </p:sp>
    </p:spTree>
    <p:extLst>
      <p:ext uri="{BB962C8B-B14F-4D97-AF65-F5344CB8AC3E}">
        <p14:creationId xmlns:p14="http://schemas.microsoft.com/office/powerpoint/2010/main" val="1410405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 proceed it is at times hard to separate or differentiate between specific movement as they are fairly intermingled. You will also notice that some of the terms that are used relate to geography. An Example would be the Jugendstil which in some sources call the German Art Nouveau.</a:t>
            </a:r>
          </a:p>
        </p:txBody>
      </p:sp>
      <p:sp>
        <p:nvSpPr>
          <p:cNvPr id="4" name="Slide Number Placeholder 3"/>
          <p:cNvSpPr>
            <a:spLocks noGrp="1"/>
          </p:cNvSpPr>
          <p:nvPr>
            <p:ph type="sldNum" sz="quarter" idx="5"/>
          </p:nvPr>
        </p:nvSpPr>
        <p:spPr/>
        <p:txBody>
          <a:bodyPr/>
          <a:lstStyle/>
          <a:p>
            <a:fld id="{41E2E031-10ED-204E-BE62-8A71E668E4AD}" type="slidenum">
              <a:rPr lang="en-US" smtClean="0"/>
              <a:t>6</a:t>
            </a:fld>
            <a:endParaRPr lang="en-US"/>
          </a:p>
        </p:txBody>
      </p:sp>
    </p:spTree>
    <p:extLst>
      <p:ext uri="{BB962C8B-B14F-4D97-AF65-F5344CB8AC3E}">
        <p14:creationId xmlns:p14="http://schemas.microsoft.com/office/powerpoint/2010/main" val="5216366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following movements seem to be struggling with a few fundamentals. It might be said they were struggling with their creative identity. The artist, designer and craftsperson are now molding into one in some cases. These people are rising from the traditions but still holding on, they are trying to embrace the identity of the material and refined elements of decoration while opposing the mas production. This lends itself to the item of luxury which is contrary to the underlying principles that through the art &amp; craft, how it is conceived and created, will be uplift society and every citizen can participate. </a:t>
            </a:r>
          </a:p>
        </p:txBody>
      </p:sp>
      <p:sp>
        <p:nvSpPr>
          <p:cNvPr id="4" name="Slide Number Placeholder 3"/>
          <p:cNvSpPr>
            <a:spLocks noGrp="1"/>
          </p:cNvSpPr>
          <p:nvPr>
            <p:ph type="sldNum" sz="quarter" idx="5"/>
          </p:nvPr>
        </p:nvSpPr>
        <p:spPr/>
        <p:txBody>
          <a:bodyPr/>
          <a:lstStyle/>
          <a:p>
            <a:fld id="{41E2E031-10ED-204E-BE62-8A71E668E4AD}" type="slidenum">
              <a:rPr lang="en-US" smtClean="0"/>
              <a:t>7</a:t>
            </a:fld>
            <a:endParaRPr lang="en-US"/>
          </a:p>
        </p:txBody>
      </p:sp>
    </p:spTree>
    <p:extLst>
      <p:ext uri="{BB962C8B-B14F-4D97-AF65-F5344CB8AC3E}">
        <p14:creationId xmlns:p14="http://schemas.microsoft.com/office/powerpoint/2010/main" val="25412258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The Arts &amp; Crafts in the USA  is a time when the material and process become the point of departure. The single object now holds significance.  And the utilitarian component becomes secondary. In a sense the function is following form.  The entire work should speak of the process and the material. Ideas are based on the material and the object should speak of the material qualities.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The UK side has some similar elements to the US version. Some resources show this influencing the US Arts &amp; Craft Movement. </a:t>
            </a:r>
            <a:r>
              <a:rPr lang="en-US" dirty="0"/>
              <a:t>AWN Pugin becomes the initiating force behind what will become the Arts &amp; Crafts Movement in the UK.  The primary impetus follows the notion of integrity of design and construction.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US" dirty="0"/>
          </a:p>
        </p:txBody>
      </p:sp>
      <p:sp>
        <p:nvSpPr>
          <p:cNvPr id="4" name="Slide Number Placeholder 3"/>
          <p:cNvSpPr>
            <a:spLocks noGrp="1"/>
          </p:cNvSpPr>
          <p:nvPr>
            <p:ph type="sldNum" sz="quarter" idx="5"/>
          </p:nvPr>
        </p:nvSpPr>
        <p:spPr/>
        <p:txBody>
          <a:bodyPr/>
          <a:lstStyle/>
          <a:p>
            <a:fld id="{41E2E031-10ED-204E-BE62-8A71E668E4AD}" type="slidenum">
              <a:rPr lang="en-US" smtClean="0"/>
              <a:t>8</a:t>
            </a:fld>
            <a:endParaRPr lang="en-US"/>
          </a:p>
        </p:txBody>
      </p:sp>
    </p:spTree>
    <p:extLst>
      <p:ext uri="{BB962C8B-B14F-4D97-AF65-F5344CB8AC3E}">
        <p14:creationId xmlns:p14="http://schemas.microsoft.com/office/powerpoint/2010/main" val="4449285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E2E031-10ED-204E-BE62-8A71E668E4AD}" type="slidenum">
              <a:rPr lang="en-US" smtClean="0"/>
              <a:t>9</a:t>
            </a:fld>
            <a:endParaRPr lang="en-US"/>
          </a:p>
        </p:txBody>
      </p:sp>
    </p:spTree>
    <p:extLst>
      <p:ext uri="{BB962C8B-B14F-4D97-AF65-F5344CB8AC3E}">
        <p14:creationId xmlns:p14="http://schemas.microsoft.com/office/powerpoint/2010/main" val="31317257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1160EA64-D806-43AC-9DF2-F8C432F32B4C}" type="datetimeFigureOut">
              <a:rPr lang="en-US" smtClean="0"/>
              <a:t>4/8/21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3261619747"/>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9F9C37B-1D36-470B-8223-D6C91242EC14}" type="datetimeFigureOut">
              <a:rPr lang="en-US" smtClean="0"/>
              <a:t>4/8/21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smtClean="0"/>
              <a:t>‹#›</a:t>
            </a:fld>
            <a:endParaRPr lang="en-US" dirty="0"/>
          </a:p>
        </p:txBody>
      </p:sp>
    </p:spTree>
    <p:extLst>
      <p:ext uri="{BB962C8B-B14F-4D97-AF65-F5344CB8AC3E}">
        <p14:creationId xmlns:p14="http://schemas.microsoft.com/office/powerpoint/2010/main" val="11512924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7C6F52A-A82B-47A2-A83A-8C4C91F2D59F}" type="datetimeFigureOut">
              <a:rPr lang="en-US" smtClean="0"/>
              <a:t>4/8/21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smtClean="0"/>
              <a:t>‹#›</a:t>
            </a:fld>
            <a:endParaRPr lang="en-US" dirty="0"/>
          </a:p>
        </p:txBody>
      </p:sp>
    </p:spTree>
    <p:extLst>
      <p:ext uri="{BB962C8B-B14F-4D97-AF65-F5344CB8AC3E}">
        <p14:creationId xmlns:p14="http://schemas.microsoft.com/office/powerpoint/2010/main" val="21960707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3124199"/>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4/8/21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1656759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070A7B3-6521-4DCA-87E5-044747A908C1}" type="datetimeFigureOut">
              <a:rPr lang="en-US" smtClean="0"/>
              <a:t>4/8/21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18883810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7" name="Date Placeholder 6"/>
          <p:cNvSpPr>
            <a:spLocks noGrp="1"/>
          </p:cNvSpPr>
          <p:nvPr>
            <p:ph type="dt" sz="half" idx="10"/>
          </p:nvPr>
        </p:nvSpPr>
        <p:spPr/>
        <p:txBody>
          <a:bodyPr/>
          <a:lstStyle/>
          <a:p>
            <a:fld id="{1160EA64-D806-43AC-9DF2-F8C432F32B4C}" type="datetimeFigureOut">
              <a:rPr lang="en-US" smtClean="0"/>
              <a:t>4/8/21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281728707"/>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AB134690-1557-4C89-A502-4959FE7FAD70}" type="datetimeFigureOut">
              <a:rPr lang="en-US" smtClean="0"/>
              <a:t>4/8/21</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smtClean="0"/>
              <a:t>‹#›</a:t>
            </a:fld>
            <a:endParaRPr lang="en-US" dirty="0"/>
          </a:p>
        </p:txBody>
      </p:sp>
    </p:spTree>
    <p:extLst>
      <p:ext uri="{BB962C8B-B14F-4D97-AF65-F5344CB8AC3E}">
        <p14:creationId xmlns:p14="http://schemas.microsoft.com/office/powerpoint/2010/main" val="16114654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7" name="Date Placeholder 6"/>
          <p:cNvSpPr>
            <a:spLocks noGrp="1"/>
          </p:cNvSpPr>
          <p:nvPr>
            <p:ph type="dt" sz="half" idx="10"/>
          </p:nvPr>
        </p:nvSpPr>
        <p:spPr/>
        <p:txBody>
          <a:bodyPr/>
          <a:lstStyle/>
          <a:p>
            <a:fld id="{1160EA64-D806-43AC-9DF2-F8C432F32B4C}" type="datetimeFigureOut">
              <a:rPr lang="en-US" smtClean="0"/>
              <a:t>4/8/21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smtClean="0"/>
              <a:pPr/>
              <a:t>‹#›</a:t>
            </a:fld>
            <a:endParaRPr lang="en-US" dirty="0"/>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444380487"/>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1037C31-9E7A-4F99-8774-A0E530DE1A42}" type="datetimeFigureOut">
              <a:rPr lang="en-US" smtClean="0"/>
              <a:t>4/8/21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A7A6979-0714-4377-B894-6BE4C2D6E202}" type="slidenum">
              <a:rPr lang="en-US" smtClean="0"/>
              <a:t>‹#›</a:t>
            </a:fld>
            <a:endParaRPr lang="en-US" dirty="0"/>
          </a:p>
        </p:txBody>
      </p:sp>
    </p:spTree>
    <p:extLst>
      <p:ext uri="{BB962C8B-B14F-4D97-AF65-F5344CB8AC3E}">
        <p14:creationId xmlns:p14="http://schemas.microsoft.com/office/powerpoint/2010/main" val="2873963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78504F-A551-4DE0-9316-4DCD1D8CC752}" type="datetimeFigureOut">
              <a:rPr lang="en-US" smtClean="0"/>
              <a:t>4/8/21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A7A6979-0714-4377-B894-6BE4C2D6E202}" type="slidenum">
              <a:rPr lang="en-US" smtClean="0"/>
              <a:t>‹#›</a:t>
            </a:fld>
            <a:endParaRPr lang="en-US" dirty="0"/>
          </a:p>
        </p:txBody>
      </p:sp>
    </p:spTree>
    <p:extLst>
      <p:ext uri="{BB962C8B-B14F-4D97-AF65-F5344CB8AC3E}">
        <p14:creationId xmlns:p14="http://schemas.microsoft.com/office/powerpoint/2010/main" val="33708519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Date Placeholder 8"/>
          <p:cNvSpPr>
            <a:spLocks noGrp="1"/>
          </p:cNvSpPr>
          <p:nvPr>
            <p:ph type="dt" sz="half" idx="10"/>
          </p:nvPr>
        </p:nvSpPr>
        <p:spPr/>
        <p:txBody>
          <a:bodyPr/>
          <a:lstStyle/>
          <a:p>
            <a:fld id="{D1BE4249-C0D0-4B06-8692-E8BB871AF643}" type="datetimeFigureOut">
              <a:rPr lang="en-US" smtClean="0"/>
              <a:t>4/8/21</a:t>
            </a:fld>
            <a:endParaRPr lang="en-US" dirty="0"/>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1" name="Slide Number Placeholder 10"/>
          <p:cNvSpPr>
            <a:spLocks noGrp="1"/>
          </p:cNvSpPr>
          <p:nvPr>
            <p:ph type="sldNum" sz="quarter" idx="12"/>
          </p:nvPr>
        </p:nvSpPr>
        <p:spPr/>
        <p:txBody>
          <a:bodyPr/>
          <a:lstStyle/>
          <a:p>
            <a:fld id="{8A7A6979-0714-4377-B894-6BE4C2D6E202}" type="slidenum">
              <a:rPr lang="en-US" smtClean="0"/>
              <a:t>‹#›</a:t>
            </a:fld>
            <a:endParaRPr lang="en-US" dirty="0"/>
          </a:p>
        </p:txBody>
      </p:sp>
    </p:spTree>
    <p:extLst>
      <p:ext uri="{BB962C8B-B14F-4D97-AF65-F5344CB8AC3E}">
        <p14:creationId xmlns:p14="http://schemas.microsoft.com/office/powerpoint/2010/main" val="30628774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042B0DB6-F5C7-45FB-8CF3-31B45F9C2DAC}" type="datetimeFigureOut">
              <a:rPr lang="en-US" smtClean="0"/>
              <a:t>4/8/21</a:t>
            </a:fld>
            <a:endParaRPr lang="en-US" dirty="0"/>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smtClean="0"/>
              <a:t>‹#›</a:t>
            </a:fld>
            <a:endParaRPr lang="en-US" dirty="0"/>
          </a:p>
        </p:txBody>
      </p:sp>
    </p:spTree>
    <p:extLst>
      <p:ext uri="{BB962C8B-B14F-4D97-AF65-F5344CB8AC3E}">
        <p14:creationId xmlns:p14="http://schemas.microsoft.com/office/powerpoint/2010/main" val="12067081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1160EA64-D806-43AC-9DF2-F8C432F32B4C}" type="datetimeFigureOut">
              <a:rPr lang="en-US" smtClean="0"/>
              <a:t>4/8/21</a:t>
            </a:fld>
            <a:endParaRPr lang="en-US" dirty="0"/>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dirty="0"/>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24763298"/>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 id="2147483786" r:id="rId12"/>
  </p:sldLayoutIdLst>
  <p:hf sldNum="0" hdr="0" ftr="0" dt="0"/>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3.xml"/><Relationship Id="rId1" Type="http://schemas.openxmlformats.org/officeDocument/2006/relationships/slideLayout" Target="../slideLayouts/slideLayout9.xml"/><Relationship Id="rId5" Type="http://schemas.openxmlformats.org/officeDocument/2006/relationships/image" Target="../media/image7.jpeg"/><Relationship Id="rId4" Type="http://schemas.openxmlformats.org/officeDocument/2006/relationships/hyperlink" Target="https://www.cmog.org/artwork/set-drinking-glasses-ruby-glass-feet"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8.jpg"/><Relationship Id="rId7" Type="http://schemas.openxmlformats.org/officeDocument/2006/relationships/hyperlink" Target="https://www.mackintosh-architecture.gla.ac.uk/catalogue/name/?nid=BauLeo" TargetMode="External"/><Relationship Id="rId2" Type="http://schemas.openxmlformats.org/officeDocument/2006/relationships/notesSlide" Target="../notesSlides/notesSlide14.xml"/><Relationship Id="rId1" Type="http://schemas.openxmlformats.org/officeDocument/2006/relationships/slideLayout" Target="../slideLayouts/slideLayout9.xml"/><Relationship Id="rId6" Type="http://schemas.openxmlformats.org/officeDocument/2006/relationships/hyperlink" Target="http://www.artnet.com/artists/leopold-bauer/" TargetMode="External"/><Relationship Id="rId5" Type="http://schemas.openxmlformats.org/officeDocument/2006/relationships/hyperlink" Target="https://www.woka.com/en/lexicon/leopold-bauer.html" TargetMode="External"/><Relationship Id="rId4" Type="http://schemas.openxmlformats.org/officeDocument/2006/relationships/hyperlink" Target="https://www.cmog.org/artwork/titania-vase" TargetMode="External"/></Relationships>
</file>

<file path=ppt/slides/_rels/slide1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hyperlink" Target="https://www.cmog.org/artwork/half-oval-form-plum-half-0?search=collection%3Ae277bc5c23966142c048f439f21dd959&amp;page=2"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jpg"/></Relationships>
</file>

<file path=ppt/slides/_rels/slide2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8.xml"/><Relationship Id="rId1" Type="http://schemas.openxmlformats.org/officeDocument/2006/relationships/slideLayout" Target="../slideLayouts/slideLayout9.xml"/><Relationship Id="rId6" Type="http://schemas.openxmlformats.org/officeDocument/2006/relationships/image" Target="../media/image9.jpg"/><Relationship Id="rId5" Type="http://schemas.openxmlformats.org/officeDocument/2006/relationships/hyperlink" Target="https://www.inexhibit.com/mymuseum/secession-vienna/" TargetMode="External"/><Relationship Id="rId4" Type="http://schemas.openxmlformats.org/officeDocument/2006/relationships/hyperlink" Target="https://www.idesign.wiki/joseph-maria-olbrich-architect-designer-and-graphic-artist-1867-1908/"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9.xml"/><Relationship Id="rId1" Type="http://schemas.openxmlformats.org/officeDocument/2006/relationships/slideLayout" Target="../slideLayouts/slideLayout9.xml"/><Relationship Id="rId5" Type="http://schemas.openxmlformats.org/officeDocument/2006/relationships/image" Target="../media/image14.jpg"/><Relationship Id="rId4" Type="http://schemas.openxmlformats.org/officeDocument/2006/relationships/image" Target="../media/image13.jpg"/></Relationships>
</file>

<file path=ppt/slides/_rels/slide2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0.xml"/><Relationship Id="rId1" Type="http://schemas.openxmlformats.org/officeDocument/2006/relationships/slideLayout" Target="../slideLayouts/slideLayout9.xml"/><Relationship Id="rId4" Type="http://schemas.openxmlformats.org/officeDocument/2006/relationships/image" Target="../media/image16.jpeg"/></Relationships>
</file>

<file path=ppt/slides/_rels/slide2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1.xml"/><Relationship Id="rId1" Type="http://schemas.openxmlformats.org/officeDocument/2006/relationships/slideLayout" Target="../slideLayouts/slideLayout9.xml"/><Relationship Id="rId4" Type="http://schemas.openxmlformats.org/officeDocument/2006/relationships/hyperlink" Target="https://collections.dma.org/artwork/3240912"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www.lobmeyr.at/content/ww-artdeco/ww-artdeco2/" TargetMode="External"/><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3.xml"/><Relationship Id="rId1" Type="http://schemas.openxmlformats.org/officeDocument/2006/relationships/slideLayout" Target="../slideLayouts/slideLayout9.xml"/><Relationship Id="rId6" Type="http://schemas.openxmlformats.org/officeDocument/2006/relationships/hyperlink" Target="https://www.cmog.org/artwork/footed-bowl-enameled-decoration" TargetMode="External"/><Relationship Id="rId5" Type="http://schemas.openxmlformats.org/officeDocument/2006/relationships/image" Target="../media/image20.jpeg"/><Relationship Id="rId4" Type="http://schemas.openxmlformats.org/officeDocument/2006/relationships/image" Target="../media/image19.jpeg"/></Relationships>
</file>

<file path=ppt/slides/_rels/slide26.xml.rels><?xml version="1.0" encoding="UTF-8" standalone="yes"?>
<Relationships xmlns="http://schemas.openxmlformats.org/package/2006/relationships"><Relationship Id="rId3" Type="http://schemas.openxmlformats.org/officeDocument/2006/relationships/hyperlink" Target="http://www.artnet.com/artists/michael-powolny/" TargetMode="External"/><Relationship Id="rId2" Type="http://schemas.openxmlformats.org/officeDocument/2006/relationships/notesSlide" Target="../notesSlides/notesSlide24.xml"/><Relationship Id="rId1" Type="http://schemas.openxmlformats.org/officeDocument/2006/relationships/slideLayout" Target="../slideLayouts/slideLayout9.xml"/><Relationship Id="rId5" Type="http://schemas.openxmlformats.org/officeDocument/2006/relationships/image" Target="../media/image21.jpeg"/><Relationship Id="rId4" Type="http://schemas.openxmlformats.org/officeDocument/2006/relationships/hyperlink" Target="https://www.cmog.org/artwork/vase-multiple-handles" TargetMode="External"/></Relationships>
</file>

<file path=ppt/slides/_rels/slide27.xml.rels><?xml version="1.0" encoding="UTF-8" standalone="yes"?>
<Relationships xmlns="http://schemas.openxmlformats.org/package/2006/relationships"><Relationship Id="rId8" Type="http://schemas.openxmlformats.org/officeDocument/2006/relationships/hyperlink" Target="https://www.riedel.com/en-us" TargetMode="External"/><Relationship Id="rId13" Type="http://schemas.openxmlformats.org/officeDocument/2006/relationships/hyperlink" Target="https://www.mackintosh-architecture.gla.ac.uk/catalogue/name/?nid=BauLeo" TargetMode="External"/><Relationship Id="rId3" Type="http://schemas.openxmlformats.org/officeDocument/2006/relationships/hyperlink" Target="https://en.wikipedia.org/wiki/Ren%C3%A9_Lalique" TargetMode="External"/><Relationship Id="rId7" Type="http://schemas.openxmlformats.org/officeDocument/2006/relationships/hyperlink" Target="https://www.lobmeyr.at/" TargetMode="External"/><Relationship Id="rId12" Type="http://schemas.openxmlformats.org/officeDocument/2006/relationships/hyperlink" Target="https://www.dieangewandte.at/jart/prj3/angewandte-2016/main.jart" TargetMode="External"/><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hyperlink" Target="https://www.cervabohemia.com/en/full-history/" TargetMode="External"/><Relationship Id="rId11" Type="http://schemas.openxmlformats.org/officeDocument/2006/relationships/hyperlink" Target="https://www.preciosa.com/en/history" TargetMode="External"/><Relationship Id="rId5" Type="http://schemas.openxmlformats.org/officeDocument/2006/relationships/hyperlink" Target="https://www.pask-klatovy.cz/lotz/historie.asp?lng=en" TargetMode="External"/><Relationship Id="rId15" Type="http://schemas.openxmlformats.org/officeDocument/2006/relationships/hyperlink" Target="http://www.czech-glass-school.com/school.html" TargetMode="External"/><Relationship Id="rId10" Type="http://schemas.openxmlformats.org/officeDocument/2006/relationships/hyperlink" Target="https://egermann.webnode.cz/en/" TargetMode="External"/><Relationship Id="rId4" Type="http://schemas.openxmlformats.org/officeDocument/2006/relationships/hyperlink" Target="https://www.loetz.com/" TargetMode="External"/><Relationship Id="rId9" Type="http://schemas.openxmlformats.org/officeDocument/2006/relationships/hyperlink" Target="https://www.moser.com/our-story" TargetMode="External"/><Relationship Id="rId14" Type="http://schemas.openxmlformats.org/officeDocument/2006/relationships/hyperlink" Target="http://www.olypen.com/tinkers/steinschonau/default.htm" TargetMode="Externa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8" Type="http://schemas.openxmlformats.org/officeDocument/2006/relationships/hyperlink" Target="https://en.wikipedia.org/wiki/Joseph_Maria_Olbrich" TargetMode="External"/><Relationship Id="rId13" Type="http://schemas.openxmlformats.org/officeDocument/2006/relationships/hyperlink" Target="https://en.wikipedia.org/wiki/Mies_Van_der_Rohe" TargetMode="External"/><Relationship Id="rId3" Type="http://schemas.openxmlformats.org/officeDocument/2006/relationships/hyperlink" Target="https://en.wikipedia.org/wiki/Peter_Behrens" TargetMode="External"/><Relationship Id="rId7" Type="http://schemas.openxmlformats.org/officeDocument/2006/relationships/hyperlink" Target="https://en.wikipedia.org/wiki/Hermann_Muthesius" TargetMode="External"/><Relationship Id="rId12" Type="http://schemas.openxmlformats.org/officeDocument/2006/relationships/hyperlink" Target="https://en.wikipedia.org/wiki/Heinrich_Tessenow" TargetMode="External"/><Relationship Id="rId2" Type="http://schemas.openxmlformats.org/officeDocument/2006/relationships/hyperlink" Target="https://www.cmog.org/artwork/unknown-349" TargetMode="External"/><Relationship Id="rId1" Type="http://schemas.openxmlformats.org/officeDocument/2006/relationships/slideLayout" Target="../slideLayouts/slideLayout8.xml"/><Relationship Id="rId6" Type="http://schemas.openxmlformats.org/officeDocument/2006/relationships/hyperlink" Target="https://en.wikipedia.org/wiki/Max_Laeuger" TargetMode="External"/><Relationship Id="rId11" Type="http://schemas.openxmlformats.org/officeDocument/2006/relationships/hyperlink" Target="https://en.wikipedia.org/wiki/Eliel_Saarinen" TargetMode="External"/><Relationship Id="rId5" Type="http://schemas.openxmlformats.org/officeDocument/2006/relationships/hyperlink" Target="https://en.wikipedia.org/wiki/Josef_Hoffmann" TargetMode="External"/><Relationship Id="rId15" Type="http://schemas.openxmlformats.org/officeDocument/2006/relationships/image" Target="../media/image23.jpeg"/><Relationship Id="rId10" Type="http://schemas.openxmlformats.org/officeDocument/2006/relationships/hyperlink" Target="https://en.wikipedia.org/wiki/Richard_Riemerschmid" TargetMode="External"/><Relationship Id="rId4" Type="http://schemas.openxmlformats.org/officeDocument/2006/relationships/hyperlink" Target="https://en.wikipedia.org/wiki/Theodor_Fischer" TargetMode="External"/><Relationship Id="rId9" Type="http://schemas.openxmlformats.org/officeDocument/2006/relationships/hyperlink" Target="https://en.wikipedia.org/wiki/Bruno_Paul" TargetMode="External"/><Relationship Id="rId14" Type="http://schemas.openxmlformats.org/officeDocument/2006/relationships/hyperlink" Target="https://en.wikipedia.org/wiki/Henry_van_de_Velde"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9.xml"/><Relationship Id="rId1" Type="http://schemas.openxmlformats.org/officeDocument/2006/relationships/slideLayout" Target="../slideLayouts/slideLayout9.xml"/><Relationship Id="rId5" Type="http://schemas.openxmlformats.org/officeDocument/2006/relationships/image" Target="../media/image27.jpeg"/><Relationship Id="rId4" Type="http://schemas.openxmlformats.org/officeDocument/2006/relationships/image" Target="../media/image26.jpeg"/></Relationships>
</file>

<file path=ppt/slides/_rels/slide3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0.xml"/><Relationship Id="rId1" Type="http://schemas.openxmlformats.org/officeDocument/2006/relationships/slideLayout" Target="../slideLayouts/slideLayout9.xml"/><Relationship Id="rId4" Type="http://schemas.openxmlformats.org/officeDocument/2006/relationships/image" Target="../media/image29.jpe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2.xml"/><Relationship Id="rId1" Type="http://schemas.openxmlformats.org/officeDocument/2006/relationships/slideLayout" Target="../slideLayouts/slideLayout8.xml"/><Relationship Id="rId6" Type="http://schemas.openxmlformats.org/officeDocument/2006/relationships/image" Target="../media/image31.tiff"/><Relationship Id="rId5" Type="http://schemas.openxmlformats.org/officeDocument/2006/relationships/hyperlink" Target="https://www.prague.eu/en/event/21933/pleiad-of-glass-19462019" TargetMode="External"/><Relationship Id="rId4" Type="http://schemas.openxmlformats.org/officeDocument/2006/relationships/hyperlink" Target="http://www.upm.cz/"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4.xml"/><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35.jpeg"/></Relationships>
</file>

<file path=ppt/slides/_rels/slide3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6.xml"/><Relationship Id="rId1" Type="http://schemas.openxmlformats.org/officeDocument/2006/relationships/slideLayout" Target="../slideLayouts/slideLayout8.xml"/><Relationship Id="rId4" Type="http://schemas.openxmlformats.org/officeDocument/2006/relationships/image" Target="../media/image37.jpeg"/></Relationships>
</file>

<file path=ppt/slides/_rels/slide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8.xml"/><Relationship Id="rId1" Type="http://schemas.openxmlformats.org/officeDocument/2006/relationships/slideLayout" Target="../slideLayouts/slideLayout3.xml"/><Relationship Id="rId4" Type="http://schemas.openxmlformats.org/officeDocument/2006/relationships/image" Target="../media/image39.jpeg"/></Relationships>
</file>

<file path=ppt/slides/_rels/slide4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9.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0.xml"/><Relationship Id="rId1" Type="http://schemas.openxmlformats.org/officeDocument/2006/relationships/slideLayout" Target="../slideLayouts/slideLayout8.xml"/><Relationship Id="rId6" Type="http://schemas.openxmlformats.org/officeDocument/2006/relationships/hyperlink" Target="https://www.cmog.org/artwork/torso?search=collection%3Ada4095b097b5a6d6d3a57e5f6d35a123&amp;page=10" TargetMode="External"/><Relationship Id="rId5" Type="http://schemas.openxmlformats.org/officeDocument/2006/relationships/image" Target="../media/image42.jpeg"/><Relationship Id="rId4" Type="http://schemas.openxmlformats.org/officeDocument/2006/relationships/hyperlink" Target="https://www.cmog.org/artwork/emergence-four-stage" TargetMode="External"/></Relationships>
</file>

<file path=ppt/slides/_rels/slide44.xml.rels><?xml version="1.0" encoding="UTF-8" standalone="yes"?>
<Relationships xmlns="http://schemas.openxmlformats.org/package/2006/relationships"><Relationship Id="rId8" Type="http://schemas.openxmlformats.org/officeDocument/2006/relationships/hyperlink" Target="https://www.wcu.edu/learn/departments-schools-colleges/fpa/artdesign/about-the-school-of-art-and-design/art-and-design-faculty/joan-byrd.aspx" TargetMode="External"/><Relationship Id="rId3" Type="http://schemas.openxmlformats.org/officeDocument/2006/relationships/hyperlink" Target="https://www.marvinlipofsky.com/" TargetMode="External"/><Relationship Id="rId7" Type="http://schemas.openxmlformats.org/officeDocument/2006/relationships/hyperlink" Target="http://samueljherman.com/Biography/Biography.html" TargetMode="External"/><Relationship Id="rId2" Type="http://schemas.openxmlformats.org/officeDocument/2006/relationships/hyperlink" Target="https://www.chihuly.com/" TargetMode="External"/><Relationship Id="rId1" Type="http://schemas.openxmlformats.org/officeDocument/2006/relationships/slideLayout" Target="../slideLayouts/slideLayout12.xml"/><Relationship Id="rId6" Type="http://schemas.openxmlformats.org/officeDocument/2006/relationships/hyperlink" Target="http://www.mcglauchlin.com/" TargetMode="External"/><Relationship Id="rId11" Type="http://schemas.openxmlformats.org/officeDocument/2006/relationships/hyperlink" Target="https://www.christopherries.com/" TargetMode="External"/><Relationship Id="rId5" Type="http://schemas.openxmlformats.org/officeDocument/2006/relationships/hyperlink" Target="http://www.audreyhandlerglass.com/" TargetMode="External"/><Relationship Id="rId10" Type="http://schemas.openxmlformats.org/officeDocument/2006/relationships/hyperlink" Target="http://www.michaeletaylor-glass.com/" TargetMode="External"/><Relationship Id="rId4" Type="http://schemas.openxmlformats.org/officeDocument/2006/relationships/hyperlink" Target="http://www.fritzdreisbach.com/" TargetMode="External"/><Relationship Id="rId9" Type="http://schemas.openxmlformats.org/officeDocument/2006/relationships/hyperlink" Target="https://www.cmog.org/bio/henry-halem"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43.tiff"/><Relationship Id="rId2" Type="http://schemas.openxmlformats.org/officeDocument/2006/relationships/notesSlide" Target="../notesSlides/notesSlide41.xml"/><Relationship Id="rId1" Type="http://schemas.openxmlformats.org/officeDocument/2006/relationships/slideLayout" Target="../slideLayouts/slideLayout8.xml"/><Relationship Id="rId4" Type="http://schemas.openxmlformats.org/officeDocument/2006/relationships/image" Target="../media/image44.tiff"/></Relationships>
</file>

<file path=ppt/slides/_rels/slide4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2.xml"/><Relationship Id="rId1" Type="http://schemas.openxmlformats.org/officeDocument/2006/relationships/slideLayout" Target="../slideLayouts/slideLayout8.xml"/><Relationship Id="rId5" Type="http://schemas.openxmlformats.org/officeDocument/2006/relationships/image" Target="../media/image47.jpeg"/><Relationship Id="rId4" Type="http://schemas.openxmlformats.org/officeDocument/2006/relationships/image" Target="../media/image46.jpeg"/></Relationships>
</file>

<file path=ppt/slides/_rels/slide4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3.xml"/><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4.xml"/><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3" Type="http://schemas.openxmlformats.org/officeDocument/2006/relationships/image" Target="../media/image50.tiff"/><Relationship Id="rId2" Type="http://schemas.openxmlformats.org/officeDocument/2006/relationships/notesSlide" Target="../notesSlides/notesSlide45.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6.xml"/><Relationship Id="rId1" Type="http://schemas.openxmlformats.org/officeDocument/2006/relationships/slideLayout" Target="../slideLayouts/slideLayout8.xml"/><Relationship Id="rId4" Type="http://schemas.openxmlformats.org/officeDocument/2006/relationships/hyperlink" Target="https://www.cmog.org/artwork/section-one-veils"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52.tiff"/><Relationship Id="rId2" Type="http://schemas.openxmlformats.org/officeDocument/2006/relationships/notesSlide" Target="../notesSlides/notesSlide47.xml"/><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8" Type="http://schemas.openxmlformats.org/officeDocument/2006/relationships/hyperlink" Target="https://dornob.com/the-mind-bending-glass-pavilions-of-dan-graham/" TargetMode="External"/><Relationship Id="rId13" Type="http://schemas.openxmlformats.org/officeDocument/2006/relationships/hyperlink" Target="http://www.hellergallery.com/index#/luke-jerram/" TargetMode="External"/><Relationship Id="rId3" Type="http://schemas.openxmlformats.org/officeDocument/2006/relationships/hyperlink" Target="https://mymodernmet.com/robert-morris-glass-labyrinth/" TargetMode="External"/><Relationship Id="rId7" Type="http://schemas.openxmlformats.org/officeDocument/2006/relationships/hyperlink" Target="http://glasstress.org/my-product/sarah-sze/" TargetMode="External"/><Relationship Id="rId12" Type="http://schemas.openxmlformats.org/officeDocument/2006/relationships/hyperlink" Target="http://www.mayalin.com/" TargetMode="External"/><Relationship Id="rId2" Type="http://schemas.openxmlformats.org/officeDocument/2006/relationships/hyperlink" Target="http://www.tanyabonakdargallery.com/artists/mark-dion/series-sculpture-and-installation" TargetMode="External"/><Relationship Id="rId1" Type="http://schemas.openxmlformats.org/officeDocument/2006/relationships/slideLayout" Target="../slideLayouts/slideLayout12.xml"/><Relationship Id="rId6" Type="http://schemas.openxmlformats.org/officeDocument/2006/relationships/hyperlink" Target="https://www.cmog.org/artwork/die-upon-kiss" TargetMode="External"/><Relationship Id="rId11" Type="http://schemas.openxmlformats.org/officeDocument/2006/relationships/hyperlink" Target="https://magazine.art21.org/2008/03/03/kiki-smiths-art-of-glass/#.Xqn9YS-ZPOQ" TargetMode="External"/><Relationship Id="rId5" Type="http://schemas.openxmlformats.org/officeDocument/2006/relationships/hyperlink" Target="https://brooklynrail.org/2007/03/artseen/corbin" TargetMode="External"/><Relationship Id="rId10" Type="http://schemas.openxmlformats.org/officeDocument/2006/relationships/hyperlink" Target="https://walkerart.org/collections/artworks/on-center-on-edge-shatter-scatter" TargetMode="External"/><Relationship Id="rId4" Type="http://schemas.openxmlformats.org/officeDocument/2006/relationships/hyperlink" Target="https://www.wikiart.org/en/felix-gonzalez-torres/untitled-beginning-1994" TargetMode="External"/><Relationship Id="rId9" Type="http://schemas.openxmlformats.org/officeDocument/2006/relationships/hyperlink" Target="https://www.latimes.com/entertainment/arts/la-et-cm-mike-kelley-kandor-review-20171104-htmlstory.html" TargetMode="Externa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9.xml"/><Relationship Id="rId1" Type="http://schemas.openxmlformats.org/officeDocument/2006/relationships/slideLayout" Target="../slideLayouts/slideLayout1.xml"/><Relationship Id="rId4" Type="http://schemas.openxmlformats.org/officeDocument/2006/relationships/image" Target="../media/image54.jpeg"/></Relationships>
</file>

<file path=ppt/slides/_rels/slide5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0.xml"/><Relationship Id="rId1" Type="http://schemas.openxmlformats.org/officeDocument/2006/relationships/slideLayout" Target="../slideLayouts/slideLayout1.xml"/><Relationship Id="rId5" Type="http://schemas.openxmlformats.org/officeDocument/2006/relationships/image" Target="../media/image57.jpeg"/><Relationship Id="rId4" Type="http://schemas.openxmlformats.org/officeDocument/2006/relationships/image" Target="../media/image56.jpeg"/></Relationships>
</file>

<file path=ppt/slides/_rels/slide56.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51.xml"/><Relationship Id="rId1" Type="http://schemas.openxmlformats.org/officeDocument/2006/relationships/slideLayout" Target="../slideLayouts/slideLayout1.xml"/><Relationship Id="rId4" Type="http://schemas.openxmlformats.org/officeDocument/2006/relationships/image" Target="../media/image59.JPG"/></Relationships>
</file>

<file path=ppt/slides/_rels/slide57.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52.xml"/><Relationship Id="rId1" Type="http://schemas.openxmlformats.org/officeDocument/2006/relationships/slideLayout" Target="../slideLayouts/slideLayout1.xml"/><Relationship Id="rId4" Type="http://schemas.openxmlformats.org/officeDocument/2006/relationships/image" Target="../media/image61.JPG"/></Relationships>
</file>

<file path=ppt/slides/_rels/slide6.xml.rels><?xml version="1.0" encoding="UTF-8" standalone="yes"?>
<Relationships xmlns="http://schemas.openxmlformats.org/package/2006/relationships"><Relationship Id="rId13" Type="http://schemas.openxmlformats.org/officeDocument/2006/relationships/tags" Target="../tags/tag13.xml"/><Relationship Id="rId18" Type="http://schemas.openxmlformats.org/officeDocument/2006/relationships/tags" Target="../tags/tag18.xml"/><Relationship Id="rId26" Type="http://schemas.openxmlformats.org/officeDocument/2006/relationships/tags" Target="../tags/tag26.xml"/><Relationship Id="rId39" Type="http://schemas.openxmlformats.org/officeDocument/2006/relationships/tags" Target="../tags/tag39.xml"/><Relationship Id="rId21" Type="http://schemas.openxmlformats.org/officeDocument/2006/relationships/tags" Target="../tags/tag21.xml"/><Relationship Id="rId34" Type="http://schemas.openxmlformats.org/officeDocument/2006/relationships/tags" Target="../tags/tag34.xml"/><Relationship Id="rId42" Type="http://schemas.openxmlformats.org/officeDocument/2006/relationships/tags" Target="../tags/tag42.xml"/><Relationship Id="rId47" Type="http://schemas.openxmlformats.org/officeDocument/2006/relationships/tags" Target="../tags/tag47.xml"/><Relationship Id="rId50" Type="http://schemas.openxmlformats.org/officeDocument/2006/relationships/tags" Target="../tags/tag50.xml"/><Relationship Id="rId55" Type="http://schemas.openxmlformats.org/officeDocument/2006/relationships/tags" Target="../tags/tag55.xml"/><Relationship Id="rId63" Type="http://schemas.openxmlformats.org/officeDocument/2006/relationships/slideLayout" Target="../slideLayouts/slideLayout1.xml"/><Relationship Id="rId7" Type="http://schemas.openxmlformats.org/officeDocument/2006/relationships/tags" Target="../tags/tag7.xml"/><Relationship Id="rId2" Type="http://schemas.openxmlformats.org/officeDocument/2006/relationships/tags" Target="../tags/tag2.xml"/><Relationship Id="rId16" Type="http://schemas.openxmlformats.org/officeDocument/2006/relationships/tags" Target="../tags/tag16.xml"/><Relationship Id="rId29" Type="http://schemas.openxmlformats.org/officeDocument/2006/relationships/tags" Target="../tags/tag29.xml"/><Relationship Id="rId11" Type="http://schemas.openxmlformats.org/officeDocument/2006/relationships/tags" Target="../tags/tag11.xml"/><Relationship Id="rId24" Type="http://schemas.openxmlformats.org/officeDocument/2006/relationships/tags" Target="../tags/tag24.xml"/><Relationship Id="rId32" Type="http://schemas.openxmlformats.org/officeDocument/2006/relationships/tags" Target="../tags/tag32.xml"/><Relationship Id="rId37" Type="http://schemas.openxmlformats.org/officeDocument/2006/relationships/tags" Target="../tags/tag37.xml"/><Relationship Id="rId40" Type="http://schemas.openxmlformats.org/officeDocument/2006/relationships/tags" Target="../tags/tag40.xml"/><Relationship Id="rId45" Type="http://schemas.openxmlformats.org/officeDocument/2006/relationships/tags" Target="../tags/tag45.xml"/><Relationship Id="rId53" Type="http://schemas.openxmlformats.org/officeDocument/2006/relationships/tags" Target="../tags/tag53.xml"/><Relationship Id="rId58" Type="http://schemas.openxmlformats.org/officeDocument/2006/relationships/tags" Target="../tags/tag58.xml"/><Relationship Id="rId5" Type="http://schemas.openxmlformats.org/officeDocument/2006/relationships/tags" Target="../tags/tag5.xml"/><Relationship Id="rId61" Type="http://schemas.openxmlformats.org/officeDocument/2006/relationships/tags" Target="../tags/tag61.xml"/><Relationship Id="rId19" Type="http://schemas.openxmlformats.org/officeDocument/2006/relationships/tags" Target="../tags/tag19.xml"/><Relationship Id="rId14" Type="http://schemas.openxmlformats.org/officeDocument/2006/relationships/tags" Target="../tags/tag14.xml"/><Relationship Id="rId22" Type="http://schemas.openxmlformats.org/officeDocument/2006/relationships/tags" Target="../tags/tag22.xml"/><Relationship Id="rId27" Type="http://schemas.openxmlformats.org/officeDocument/2006/relationships/tags" Target="../tags/tag27.xml"/><Relationship Id="rId30" Type="http://schemas.openxmlformats.org/officeDocument/2006/relationships/tags" Target="../tags/tag30.xml"/><Relationship Id="rId35" Type="http://schemas.openxmlformats.org/officeDocument/2006/relationships/tags" Target="../tags/tag35.xml"/><Relationship Id="rId43" Type="http://schemas.openxmlformats.org/officeDocument/2006/relationships/tags" Target="../tags/tag43.xml"/><Relationship Id="rId48" Type="http://schemas.openxmlformats.org/officeDocument/2006/relationships/tags" Target="../tags/tag48.xml"/><Relationship Id="rId56" Type="http://schemas.openxmlformats.org/officeDocument/2006/relationships/tags" Target="../tags/tag56.xml"/><Relationship Id="rId64" Type="http://schemas.openxmlformats.org/officeDocument/2006/relationships/notesSlide" Target="../notesSlides/notesSlide6.xml"/><Relationship Id="rId8" Type="http://schemas.openxmlformats.org/officeDocument/2006/relationships/tags" Target="../tags/tag8.xml"/><Relationship Id="rId51" Type="http://schemas.openxmlformats.org/officeDocument/2006/relationships/tags" Target="../tags/tag51.xml"/><Relationship Id="rId3" Type="http://schemas.openxmlformats.org/officeDocument/2006/relationships/tags" Target="../tags/tag3.xml"/><Relationship Id="rId12" Type="http://schemas.openxmlformats.org/officeDocument/2006/relationships/tags" Target="../tags/tag12.xml"/><Relationship Id="rId17" Type="http://schemas.openxmlformats.org/officeDocument/2006/relationships/tags" Target="../tags/tag17.xml"/><Relationship Id="rId25" Type="http://schemas.openxmlformats.org/officeDocument/2006/relationships/tags" Target="../tags/tag25.xml"/><Relationship Id="rId33" Type="http://schemas.openxmlformats.org/officeDocument/2006/relationships/tags" Target="../tags/tag33.xml"/><Relationship Id="rId38" Type="http://schemas.openxmlformats.org/officeDocument/2006/relationships/tags" Target="../tags/tag38.xml"/><Relationship Id="rId46" Type="http://schemas.openxmlformats.org/officeDocument/2006/relationships/tags" Target="../tags/tag46.xml"/><Relationship Id="rId59" Type="http://schemas.openxmlformats.org/officeDocument/2006/relationships/tags" Target="../tags/tag59.xml"/><Relationship Id="rId20" Type="http://schemas.openxmlformats.org/officeDocument/2006/relationships/tags" Target="../tags/tag20.xml"/><Relationship Id="rId41" Type="http://schemas.openxmlformats.org/officeDocument/2006/relationships/tags" Target="../tags/tag41.xml"/><Relationship Id="rId54" Type="http://schemas.openxmlformats.org/officeDocument/2006/relationships/tags" Target="../tags/tag54.xml"/><Relationship Id="rId62" Type="http://schemas.openxmlformats.org/officeDocument/2006/relationships/tags" Target="../tags/tag62.xml"/><Relationship Id="rId1" Type="http://schemas.openxmlformats.org/officeDocument/2006/relationships/tags" Target="../tags/tag1.xml"/><Relationship Id="rId6" Type="http://schemas.openxmlformats.org/officeDocument/2006/relationships/tags" Target="../tags/tag6.xml"/><Relationship Id="rId15" Type="http://schemas.openxmlformats.org/officeDocument/2006/relationships/tags" Target="../tags/tag15.xml"/><Relationship Id="rId23" Type="http://schemas.openxmlformats.org/officeDocument/2006/relationships/tags" Target="../tags/tag23.xml"/><Relationship Id="rId28" Type="http://schemas.openxmlformats.org/officeDocument/2006/relationships/tags" Target="../tags/tag28.xml"/><Relationship Id="rId36" Type="http://schemas.openxmlformats.org/officeDocument/2006/relationships/tags" Target="../tags/tag36.xml"/><Relationship Id="rId49" Type="http://schemas.openxmlformats.org/officeDocument/2006/relationships/tags" Target="../tags/tag49.xml"/><Relationship Id="rId57" Type="http://schemas.openxmlformats.org/officeDocument/2006/relationships/tags" Target="../tags/tag57.xml"/><Relationship Id="rId10" Type="http://schemas.openxmlformats.org/officeDocument/2006/relationships/tags" Target="../tags/tag10.xml"/><Relationship Id="rId31" Type="http://schemas.openxmlformats.org/officeDocument/2006/relationships/tags" Target="../tags/tag31.xml"/><Relationship Id="rId44" Type="http://schemas.openxmlformats.org/officeDocument/2006/relationships/tags" Target="../tags/tag44.xml"/><Relationship Id="rId52" Type="http://schemas.openxmlformats.org/officeDocument/2006/relationships/tags" Target="../tags/tag52.xml"/><Relationship Id="rId60" Type="http://schemas.openxmlformats.org/officeDocument/2006/relationships/tags" Target="../tags/tag60.xml"/><Relationship Id="rId4" Type="http://schemas.openxmlformats.org/officeDocument/2006/relationships/tags" Target="../tags/tag4.xml"/><Relationship Id="rId9" Type="http://schemas.openxmlformats.org/officeDocument/2006/relationships/tags" Target="../tags/tag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image" Target="../media/image4.jpg"/><Relationship Id="rId5" Type="http://schemas.openxmlformats.org/officeDocument/2006/relationships/hyperlink" Target="https://www.cmog.org/artwork/favrile-flower-form-vase-1" TargetMode="External"/><Relationship Id="rId4" Type="http://schemas.openxmlformats.org/officeDocument/2006/relationships/hyperlink" Target="https://www.cmog.org/artwork/favrile-paperweight-vase-morning-glorie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99626-57AB-0546-B2E9-3BFA946A1EA0}"/>
              </a:ext>
            </a:extLst>
          </p:cNvPr>
          <p:cNvSpPr>
            <a:spLocks noGrp="1"/>
          </p:cNvSpPr>
          <p:nvPr>
            <p:ph type="ctrTitle"/>
          </p:nvPr>
        </p:nvSpPr>
        <p:spPr>
          <a:xfrm>
            <a:off x="1154955" y="1332411"/>
            <a:ext cx="9674154" cy="2687324"/>
          </a:xfrm>
        </p:spPr>
        <p:txBody>
          <a:bodyPr/>
          <a:lstStyle/>
          <a:p>
            <a:pPr algn="ctr"/>
            <a:r>
              <a:rPr lang="en-US" dirty="0"/>
              <a:t>Historical Transitions &amp; Contemporary Connections in Glassmaking</a:t>
            </a:r>
          </a:p>
        </p:txBody>
      </p:sp>
      <p:sp>
        <p:nvSpPr>
          <p:cNvPr id="3" name="Subtitle 2">
            <a:extLst>
              <a:ext uri="{FF2B5EF4-FFF2-40B4-BE49-F238E27FC236}">
                <a16:creationId xmlns:a16="http://schemas.microsoft.com/office/drawing/2014/main" id="{30E1F21C-C136-DC4C-AF55-78B8FAAABE80}"/>
              </a:ext>
            </a:extLst>
          </p:cNvPr>
          <p:cNvSpPr>
            <a:spLocks noGrp="1"/>
          </p:cNvSpPr>
          <p:nvPr>
            <p:ph type="subTitle" idx="1"/>
          </p:nvPr>
        </p:nvSpPr>
        <p:spPr/>
        <p:txBody>
          <a:bodyPr/>
          <a:lstStyle/>
          <a:p>
            <a:r>
              <a:rPr lang="en-US" dirty="0"/>
              <a:t> </a:t>
            </a:r>
          </a:p>
        </p:txBody>
      </p:sp>
    </p:spTree>
    <p:extLst>
      <p:ext uri="{BB962C8B-B14F-4D97-AF65-F5344CB8AC3E}">
        <p14:creationId xmlns:p14="http://schemas.microsoft.com/office/powerpoint/2010/main" val="42055134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E542E8-0F8B-D443-993C-766FE214B802}"/>
              </a:ext>
            </a:extLst>
          </p:cNvPr>
          <p:cNvSpPr>
            <a:spLocks noGrp="1"/>
          </p:cNvSpPr>
          <p:nvPr>
            <p:ph type="ctrTitle"/>
          </p:nvPr>
        </p:nvSpPr>
        <p:spPr>
          <a:xfrm>
            <a:off x="1600200" y="472219"/>
            <a:ext cx="8991600" cy="1042256"/>
          </a:xfrm>
        </p:spPr>
        <p:txBody>
          <a:bodyPr>
            <a:normAutofit fontScale="90000"/>
          </a:bodyPr>
          <a:lstStyle/>
          <a:p>
            <a:r>
              <a:rPr lang="en-US" sz="2800" dirty="0"/>
              <a:t>Art Nouveau 1890-1905</a:t>
            </a:r>
            <a:br>
              <a:rPr lang="en-US" sz="2800" dirty="0"/>
            </a:br>
            <a:r>
              <a:rPr lang="en-US" sz="1300" i="1" cap="none" dirty="0"/>
              <a:t>These dates are approximate and may differ between sources. It is obvious that this movement extends beyond the end date listed.</a:t>
            </a:r>
            <a:endParaRPr lang="en-US" sz="1300" dirty="0"/>
          </a:p>
        </p:txBody>
      </p:sp>
      <p:sp>
        <p:nvSpPr>
          <p:cNvPr id="5" name="TextBox 4">
            <a:extLst>
              <a:ext uri="{FF2B5EF4-FFF2-40B4-BE49-F238E27FC236}">
                <a16:creationId xmlns:a16="http://schemas.microsoft.com/office/drawing/2014/main" id="{C78799F7-AD1A-A044-9F26-5563C320130D}"/>
              </a:ext>
            </a:extLst>
          </p:cNvPr>
          <p:cNvSpPr txBox="1"/>
          <p:nvPr/>
        </p:nvSpPr>
        <p:spPr>
          <a:xfrm>
            <a:off x="568138" y="2566045"/>
            <a:ext cx="4531043" cy="1754326"/>
          </a:xfrm>
          <a:prstGeom prst="rect">
            <a:avLst/>
          </a:prstGeom>
          <a:noFill/>
        </p:spPr>
        <p:txBody>
          <a:bodyPr wrap="square" rtlCol="0">
            <a:spAutoFit/>
          </a:bodyPr>
          <a:lstStyle/>
          <a:p>
            <a:r>
              <a:rPr lang="en-US" dirty="0"/>
              <a:t>List of artists:</a:t>
            </a:r>
          </a:p>
          <a:p>
            <a:pPr marL="285750" indent="-285750">
              <a:buFont typeface="Arial" panose="020B0604020202020204" pitchFamily="34" charset="0"/>
              <a:buChar char="•"/>
            </a:pPr>
            <a:r>
              <a:rPr lang="en-US" dirty="0"/>
              <a:t>Eugene Gaillard</a:t>
            </a:r>
          </a:p>
          <a:p>
            <a:pPr marL="285750" indent="-285750">
              <a:buFont typeface="Arial" panose="020B0604020202020204" pitchFamily="34" charset="0"/>
              <a:buChar char="•"/>
            </a:pPr>
            <a:r>
              <a:rPr lang="en-US" dirty="0"/>
              <a:t>Emile Galle – Self and factory</a:t>
            </a:r>
          </a:p>
          <a:p>
            <a:pPr marL="285750" indent="-285750">
              <a:buFont typeface="Arial" panose="020B0604020202020204" pitchFamily="34" charset="0"/>
              <a:buChar char="•"/>
            </a:pPr>
            <a:r>
              <a:rPr lang="en-US" dirty="0"/>
              <a:t>Maurice </a:t>
            </a:r>
            <a:r>
              <a:rPr lang="en-US" dirty="0" err="1"/>
              <a:t>Marinot</a:t>
            </a:r>
            <a:endParaRPr lang="en-US" dirty="0"/>
          </a:p>
          <a:p>
            <a:pPr marL="285750" indent="-285750">
              <a:buFont typeface="Arial" panose="020B0604020202020204" pitchFamily="34" charset="0"/>
              <a:buChar char="•"/>
            </a:pPr>
            <a:r>
              <a:rPr lang="en-US" dirty="0"/>
              <a:t>Baccarat - Factory</a:t>
            </a:r>
          </a:p>
          <a:p>
            <a:pPr marL="285750" indent="-285750">
              <a:buFont typeface="Arial" panose="020B0604020202020204" pitchFamily="34" charset="0"/>
              <a:buChar char="•"/>
            </a:pPr>
            <a:r>
              <a:rPr lang="en-US" dirty="0"/>
              <a:t>Lalique – Self and factory</a:t>
            </a:r>
          </a:p>
        </p:txBody>
      </p:sp>
      <p:sp>
        <p:nvSpPr>
          <p:cNvPr id="4" name="TextBox 3">
            <a:extLst>
              <a:ext uri="{FF2B5EF4-FFF2-40B4-BE49-F238E27FC236}">
                <a16:creationId xmlns:a16="http://schemas.microsoft.com/office/drawing/2014/main" id="{6456CDD8-8649-5D41-8F74-C58A8FA09648}"/>
              </a:ext>
            </a:extLst>
          </p:cNvPr>
          <p:cNvSpPr txBox="1"/>
          <p:nvPr/>
        </p:nvSpPr>
        <p:spPr>
          <a:xfrm>
            <a:off x="5247715" y="2566045"/>
            <a:ext cx="6422271" cy="1754326"/>
          </a:xfrm>
          <a:prstGeom prst="rect">
            <a:avLst/>
          </a:prstGeom>
          <a:noFill/>
        </p:spPr>
        <p:txBody>
          <a:bodyPr wrap="none" rtlCol="0">
            <a:spAutoFit/>
          </a:bodyPr>
          <a:lstStyle/>
          <a:p>
            <a:r>
              <a:rPr lang="en-US" dirty="0"/>
              <a:t>5 main rules – Eugene Gaillard – French designer.</a:t>
            </a:r>
          </a:p>
          <a:p>
            <a:pPr marL="342900" indent="-342900">
              <a:buFont typeface="+mj-lt"/>
              <a:buAutoNum type="arabicPeriod"/>
            </a:pPr>
            <a:r>
              <a:rPr lang="en-US" dirty="0"/>
              <a:t>A piece of furniture shall as far as possible express its function.</a:t>
            </a:r>
          </a:p>
          <a:p>
            <a:pPr marL="342900" indent="-342900">
              <a:buFont typeface="+mj-lt"/>
              <a:buAutoNum type="arabicPeriod"/>
            </a:pPr>
            <a:r>
              <a:rPr lang="en-US" dirty="0"/>
              <a:t>Respect for the nature of the materials.</a:t>
            </a:r>
          </a:p>
          <a:p>
            <a:pPr marL="342900" indent="-342900">
              <a:buFont typeface="+mj-lt"/>
              <a:buAutoNum type="arabicPeriod"/>
            </a:pPr>
            <a:r>
              <a:rPr lang="en-US" dirty="0"/>
              <a:t>No unnecessary construction elements.</a:t>
            </a:r>
          </a:p>
          <a:p>
            <a:pPr marL="342900" indent="-342900">
              <a:buFont typeface="+mj-lt"/>
              <a:buAutoNum type="arabicPeriod"/>
            </a:pPr>
            <a:r>
              <a:rPr lang="en-US" dirty="0"/>
              <a:t>In wood an arch is only to be regarded as a decorative element</a:t>
            </a:r>
          </a:p>
          <a:p>
            <a:pPr marL="342900" indent="-342900">
              <a:buFont typeface="+mj-lt"/>
              <a:buAutoNum type="arabicPeriod"/>
            </a:pPr>
            <a:r>
              <a:rPr lang="en-US" dirty="0"/>
              <a:t>The ornament should be abstract.</a:t>
            </a:r>
          </a:p>
        </p:txBody>
      </p:sp>
    </p:spTree>
    <p:extLst>
      <p:ext uri="{BB962C8B-B14F-4D97-AF65-F5344CB8AC3E}">
        <p14:creationId xmlns:p14="http://schemas.microsoft.com/office/powerpoint/2010/main" val="41051256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CEBF9B-EFF8-6045-806F-F34BEB18827E}"/>
              </a:ext>
            </a:extLst>
          </p:cNvPr>
          <p:cNvSpPr>
            <a:spLocks noGrp="1"/>
          </p:cNvSpPr>
          <p:nvPr>
            <p:ph type="title"/>
          </p:nvPr>
        </p:nvSpPr>
        <p:spPr>
          <a:xfrm>
            <a:off x="764373" y="876446"/>
            <a:ext cx="4494998" cy="1134640"/>
          </a:xfrm>
        </p:spPr>
        <p:txBody>
          <a:bodyPr/>
          <a:lstStyle/>
          <a:p>
            <a:r>
              <a:rPr lang="en-US" dirty="0"/>
              <a:t>Maurice </a:t>
            </a:r>
            <a:r>
              <a:rPr lang="en-US" dirty="0" err="1"/>
              <a:t>Marinot</a:t>
            </a:r>
            <a:endParaRPr lang="en-US" dirty="0"/>
          </a:p>
        </p:txBody>
      </p:sp>
      <p:pic>
        <p:nvPicPr>
          <p:cNvPr id="6" name="Picture Placeholder 5">
            <a:extLst>
              <a:ext uri="{FF2B5EF4-FFF2-40B4-BE49-F238E27FC236}">
                <a16:creationId xmlns:a16="http://schemas.microsoft.com/office/drawing/2014/main" id="{EEF21AE4-3AFF-D248-B48B-713888125762}"/>
              </a:ext>
            </a:extLst>
          </p:cNvPr>
          <p:cNvPicPr>
            <a:picLocks noGrp="1" noChangeAspect="1"/>
          </p:cNvPicPr>
          <p:nvPr>
            <p:ph type="pic" idx="1"/>
          </p:nvPr>
        </p:nvPicPr>
        <p:blipFill rotWithShape="1">
          <a:blip r:embed="rId3"/>
          <a:srcRect l="14157" t="19583" r="14157" b="10209"/>
          <a:stretch/>
        </p:blipFill>
        <p:spPr>
          <a:xfrm>
            <a:off x="6096000" y="1021555"/>
            <a:ext cx="6102097" cy="4814889"/>
          </a:xfrm>
        </p:spPr>
      </p:pic>
      <p:sp>
        <p:nvSpPr>
          <p:cNvPr id="4" name="Text Placeholder 3">
            <a:extLst>
              <a:ext uri="{FF2B5EF4-FFF2-40B4-BE49-F238E27FC236}">
                <a16:creationId xmlns:a16="http://schemas.microsoft.com/office/drawing/2014/main" id="{4D97CB75-854B-DE4B-90DA-886E6BC83D2B}"/>
              </a:ext>
            </a:extLst>
          </p:cNvPr>
          <p:cNvSpPr>
            <a:spLocks noGrp="1"/>
          </p:cNvSpPr>
          <p:nvPr>
            <p:ph type="body" sz="half" idx="2"/>
          </p:nvPr>
        </p:nvSpPr>
        <p:spPr>
          <a:xfrm>
            <a:off x="1114492" y="2331980"/>
            <a:ext cx="3794760" cy="2194037"/>
          </a:xfrm>
        </p:spPr>
        <p:txBody>
          <a:bodyPr/>
          <a:lstStyle/>
          <a:p>
            <a:pPr>
              <a:spcBef>
                <a:spcPts val="0"/>
              </a:spcBef>
            </a:pPr>
            <a:r>
              <a:rPr lang="en-US" i="1" dirty="0"/>
              <a:t>Plate with Rose</a:t>
            </a:r>
          </a:p>
          <a:p>
            <a:pPr>
              <a:spcBef>
                <a:spcPts val="0"/>
              </a:spcBef>
            </a:pPr>
            <a:r>
              <a:rPr lang="en-US" dirty="0"/>
              <a:t>Enameled blown glass</a:t>
            </a:r>
          </a:p>
          <a:p>
            <a:pPr>
              <a:spcBef>
                <a:spcPts val="0"/>
              </a:spcBef>
            </a:pPr>
            <a:r>
              <a:rPr lang="en-US" dirty="0"/>
              <a:t>Manufactured:  </a:t>
            </a:r>
            <a:r>
              <a:rPr lang="en-US" dirty="0" err="1"/>
              <a:t>Viard</a:t>
            </a:r>
            <a:r>
              <a:rPr lang="en-US" dirty="0"/>
              <a:t> Glassworks</a:t>
            </a:r>
          </a:p>
          <a:p>
            <a:pPr>
              <a:spcBef>
                <a:spcPts val="0"/>
              </a:spcBef>
            </a:pPr>
            <a:r>
              <a:rPr lang="en-US" dirty="0"/>
              <a:t>Bar-sur-Seine, France</a:t>
            </a:r>
          </a:p>
          <a:p>
            <a:pPr>
              <a:spcBef>
                <a:spcPts val="0"/>
              </a:spcBef>
            </a:pPr>
            <a:r>
              <a:rPr lang="en-US" dirty="0">
                <a:solidFill>
                  <a:srgbClr val="0070C0"/>
                </a:solidFill>
              </a:rPr>
              <a:t>https://</a:t>
            </a:r>
            <a:r>
              <a:rPr lang="en-US" dirty="0" err="1">
                <a:solidFill>
                  <a:srgbClr val="0070C0"/>
                </a:solidFill>
              </a:rPr>
              <a:t>www.cmog.org</a:t>
            </a:r>
            <a:r>
              <a:rPr lang="en-US" dirty="0">
                <a:solidFill>
                  <a:srgbClr val="0070C0"/>
                </a:solidFill>
              </a:rPr>
              <a:t>/artwork/plate-rose</a:t>
            </a:r>
          </a:p>
          <a:p>
            <a:pPr>
              <a:spcBef>
                <a:spcPts val="0"/>
              </a:spcBef>
            </a:pPr>
            <a:endParaRPr lang="en-US" dirty="0"/>
          </a:p>
          <a:p>
            <a:pPr>
              <a:spcBef>
                <a:spcPts val="0"/>
              </a:spcBef>
            </a:pPr>
            <a:endParaRPr lang="en-US" dirty="0"/>
          </a:p>
          <a:p>
            <a:pPr>
              <a:spcBef>
                <a:spcPts val="0"/>
              </a:spcBef>
            </a:pPr>
            <a:endParaRPr lang="en-US" i="1" dirty="0"/>
          </a:p>
        </p:txBody>
      </p:sp>
      <p:sp>
        <p:nvSpPr>
          <p:cNvPr id="3" name="TextBox 2">
            <a:extLst>
              <a:ext uri="{FF2B5EF4-FFF2-40B4-BE49-F238E27FC236}">
                <a16:creationId xmlns:a16="http://schemas.microsoft.com/office/drawing/2014/main" id="{C273E1C9-4E93-834C-89ED-C09383B9FF0B}"/>
              </a:ext>
            </a:extLst>
          </p:cNvPr>
          <p:cNvSpPr txBox="1"/>
          <p:nvPr/>
        </p:nvSpPr>
        <p:spPr>
          <a:xfrm>
            <a:off x="71179" y="5492943"/>
            <a:ext cx="5881386" cy="1200329"/>
          </a:xfrm>
          <a:prstGeom prst="rect">
            <a:avLst/>
          </a:prstGeom>
          <a:noFill/>
        </p:spPr>
        <p:txBody>
          <a:bodyPr wrap="square" rtlCol="0">
            <a:spAutoFit/>
          </a:bodyPr>
          <a:lstStyle/>
          <a:p>
            <a:r>
              <a:rPr lang="en-US" dirty="0">
                <a:solidFill>
                  <a:srgbClr val="0070C0"/>
                </a:solidFill>
              </a:rPr>
              <a:t>https://</a:t>
            </a:r>
            <a:r>
              <a:rPr lang="en-US" dirty="0" err="1">
                <a:solidFill>
                  <a:srgbClr val="0070C0"/>
                </a:solidFill>
              </a:rPr>
              <a:t>blog.cmog.org</a:t>
            </a:r>
            <a:r>
              <a:rPr lang="en-US" dirty="0">
                <a:solidFill>
                  <a:srgbClr val="0070C0"/>
                </a:solidFill>
              </a:rPr>
              <a:t>/2013/03/27/early-pioneer-in-glass-</a:t>
            </a:r>
            <a:r>
              <a:rPr lang="en-US" dirty="0" err="1">
                <a:solidFill>
                  <a:srgbClr val="0070C0"/>
                </a:solidFill>
              </a:rPr>
              <a:t>maurice</a:t>
            </a:r>
            <a:r>
              <a:rPr lang="en-US" dirty="0">
                <a:solidFill>
                  <a:srgbClr val="0070C0"/>
                </a:solidFill>
              </a:rPr>
              <a:t>-</a:t>
            </a:r>
            <a:r>
              <a:rPr lang="en-US" dirty="0" err="1">
                <a:solidFill>
                  <a:srgbClr val="0070C0"/>
                </a:solidFill>
              </a:rPr>
              <a:t>marinot</a:t>
            </a:r>
            <a:r>
              <a:rPr lang="en-US" dirty="0">
                <a:solidFill>
                  <a:srgbClr val="0070C0"/>
                </a:solidFill>
              </a:rPr>
              <a:t>/?</a:t>
            </a:r>
            <a:r>
              <a:rPr lang="en-US" dirty="0" err="1">
                <a:solidFill>
                  <a:srgbClr val="0070C0"/>
                </a:solidFill>
              </a:rPr>
              <a:t>utm_source</a:t>
            </a:r>
            <a:r>
              <a:rPr lang="en-US" dirty="0">
                <a:solidFill>
                  <a:srgbClr val="0070C0"/>
                </a:solidFill>
              </a:rPr>
              <a:t>=</a:t>
            </a:r>
            <a:r>
              <a:rPr lang="en-US" dirty="0" err="1">
                <a:solidFill>
                  <a:srgbClr val="0070C0"/>
                </a:solidFill>
              </a:rPr>
              <a:t>rss&amp;utm_medium</a:t>
            </a:r>
            <a:r>
              <a:rPr lang="en-US" dirty="0">
                <a:solidFill>
                  <a:srgbClr val="0070C0"/>
                </a:solidFill>
              </a:rPr>
              <a:t>=</a:t>
            </a:r>
            <a:r>
              <a:rPr lang="en-US" dirty="0" err="1">
                <a:solidFill>
                  <a:srgbClr val="0070C0"/>
                </a:solidFill>
              </a:rPr>
              <a:t>rss&amp;utm_campaign</a:t>
            </a:r>
            <a:r>
              <a:rPr lang="en-US" dirty="0">
                <a:solidFill>
                  <a:srgbClr val="0070C0"/>
                </a:solidFill>
              </a:rPr>
              <a:t>=early-pioneer-in-glass-</a:t>
            </a:r>
            <a:r>
              <a:rPr lang="en-US" dirty="0" err="1">
                <a:solidFill>
                  <a:srgbClr val="0070C0"/>
                </a:solidFill>
              </a:rPr>
              <a:t>maurice</a:t>
            </a:r>
            <a:r>
              <a:rPr lang="en-US" dirty="0">
                <a:solidFill>
                  <a:srgbClr val="0070C0"/>
                </a:solidFill>
              </a:rPr>
              <a:t>-</a:t>
            </a:r>
            <a:r>
              <a:rPr lang="en-US" dirty="0" err="1">
                <a:solidFill>
                  <a:srgbClr val="0070C0"/>
                </a:solidFill>
              </a:rPr>
              <a:t>marinot</a:t>
            </a:r>
            <a:endParaRPr lang="en-US" dirty="0">
              <a:solidFill>
                <a:srgbClr val="0070C0"/>
              </a:solidFill>
            </a:endParaRPr>
          </a:p>
        </p:txBody>
      </p:sp>
    </p:spTree>
    <p:extLst>
      <p:ext uri="{BB962C8B-B14F-4D97-AF65-F5344CB8AC3E}">
        <p14:creationId xmlns:p14="http://schemas.microsoft.com/office/powerpoint/2010/main" val="27388245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E542E8-0F8B-D443-993C-766FE214B802}"/>
              </a:ext>
            </a:extLst>
          </p:cNvPr>
          <p:cNvSpPr>
            <a:spLocks noGrp="1"/>
          </p:cNvSpPr>
          <p:nvPr>
            <p:ph type="ctrTitle"/>
          </p:nvPr>
        </p:nvSpPr>
        <p:spPr>
          <a:xfrm>
            <a:off x="1600200" y="472219"/>
            <a:ext cx="8991600" cy="1042256"/>
          </a:xfrm>
        </p:spPr>
        <p:txBody>
          <a:bodyPr>
            <a:normAutofit/>
          </a:bodyPr>
          <a:lstStyle/>
          <a:p>
            <a:r>
              <a:rPr lang="en-US" sz="2800" cap="none" dirty="0"/>
              <a:t>JUGENDSTIL 1895-c1914</a:t>
            </a:r>
            <a:br>
              <a:rPr lang="en-US" sz="2800" dirty="0"/>
            </a:br>
            <a:r>
              <a:rPr lang="en-US" sz="1300" i="1" cap="none" dirty="0"/>
              <a:t>These dates are approximate and may differ between sources. </a:t>
            </a:r>
            <a:endParaRPr lang="en-US" sz="1300" dirty="0"/>
          </a:p>
        </p:txBody>
      </p:sp>
      <p:sp>
        <p:nvSpPr>
          <p:cNvPr id="5" name="TextBox 4">
            <a:extLst>
              <a:ext uri="{FF2B5EF4-FFF2-40B4-BE49-F238E27FC236}">
                <a16:creationId xmlns:a16="http://schemas.microsoft.com/office/drawing/2014/main" id="{C78799F7-AD1A-A044-9F26-5563C320130D}"/>
              </a:ext>
            </a:extLst>
          </p:cNvPr>
          <p:cNvSpPr txBox="1"/>
          <p:nvPr/>
        </p:nvSpPr>
        <p:spPr>
          <a:xfrm>
            <a:off x="5481931" y="3483143"/>
            <a:ext cx="6277449" cy="2893100"/>
          </a:xfrm>
          <a:prstGeom prst="rect">
            <a:avLst/>
          </a:prstGeom>
          <a:noFill/>
        </p:spPr>
        <p:txBody>
          <a:bodyPr wrap="square" rtlCol="0">
            <a:spAutoFit/>
          </a:bodyPr>
          <a:lstStyle/>
          <a:p>
            <a:r>
              <a:rPr lang="en-US" sz="1400" dirty="0"/>
              <a:t>Select list of artists:</a:t>
            </a:r>
          </a:p>
          <a:p>
            <a:r>
              <a:rPr lang="en-US" sz="1400" i="1" dirty="0"/>
              <a:t>You will notice that these artists are also active or considered as part of other movements. Some listed below will be integral to the Vienna Secession</a:t>
            </a:r>
          </a:p>
          <a:p>
            <a:pPr marL="285750" indent="-285750">
              <a:buFont typeface="Arial" panose="020B0604020202020204" pitchFamily="34" charset="0"/>
              <a:buChar char="•"/>
            </a:pPr>
            <a:r>
              <a:rPr lang="en-US" sz="1400" dirty="0"/>
              <a:t>Henry van der Velde – founded the </a:t>
            </a:r>
            <a:r>
              <a:rPr lang="en-US" sz="1400" dirty="0" err="1"/>
              <a:t>Kunstgewerbeschule</a:t>
            </a:r>
            <a:r>
              <a:rPr lang="en-US" sz="1400" dirty="0"/>
              <a:t>, Weimar, Germany</a:t>
            </a:r>
          </a:p>
          <a:p>
            <a:pPr marL="285750" indent="-285750">
              <a:buFont typeface="Arial" panose="020B0604020202020204" pitchFamily="34" charset="0"/>
              <a:buChar char="•"/>
            </a:pPr>
            <a:r>
              <a:rPr lang="en-US" sz="1400" dirty="0"/>
              <a:t>Richard </a:t>
            </a:r>
            <a:r>
              <a:rPr lang="en-US" sz="1400" dirty="0" err="1"/>
              <a:t>Riemerschmid</a:t>
            </a:r>
            <a:endParaRPr lang="en-US" sz="1400" dirty="0"/>
          </a:p>
          <a:p>
            <a:pPr marL="285750" indent="-285750">
              <a:buFont typeface="Arial" panose="020B0604020202020204" pitchFamily="34" charset="0"/>
              <a:buChar char="•"/>
            </a:pPr>
            <a:r>
              <a:rPr lang="en-US" sz="1400" dirty="0" err="1"/>
              <a:t>Benrhard</a:t>
            </a:r>
            <a:r>
              <a:rPr lang="en-US" sz="1400" dirty="0"/>
              <a:t> </a:t>
            </a:r>
            <a:r>
              <a:rPr lang="en-US" sz="1400" dirty="0" err="1"/>
              <a:t>Pancock</a:t>
            </a:r>
            <a:endParaRPr lang="en-US" sz="1400" dirty="0"/>
          </a:p>
          <a:p>
            <a:pPr marL="285750" indent="-285750">
              <a:buFont typeface="Arial" panose="020B0604020202020204" pitchFamily="34" charset="0"/>
              <a:buChar char="•"/>
            </a:pPr>
            <a:r>
              <a:rPr lang="en-US" sz="1400" dirty="0"/>
              <a:t>Peter Behrens – proto-modernism</a:t>
            </a:r>
          </a:p>
          <a:p>
            <a:pPr marL="285750" indent="-285750">
              <a:buFont typeface="Arial" panose="020B0604020202020204" pitchFamily="34" charset="0"/>
              <a:buChar char="•"/>
            </a:pPr>
            <a:r>
              <a:rPr lang="en-US" sz="1400" dirty="0"/>
              <a:t>Hermann Muthesius – founder of  </a:t>
            </a:r>
            <a:r>
              <a:rPr lang="en-US" sz="1400" dirty="0" err="1"/>
              <a:t>Werkbund</a:t>
            </a:r>
            <a:r>
              <a:rPr lang="en-US" sz="1400" dirty="0"/>
              <a:t>, 1907</a:t>
            </a:r>
          </a:p>
          <a:p>
            <a:pPr marL="285750" indent="-285750">
              <a:buFont typeface="Arial" panose="020B0604020202020204" pitchFamily="34" charset="0"/>
              <a:buChar char="•"/>
            </a:pPr>
            <a:r>
              <a:rPr lang="en-US" sz="1400" dirty="0" err="1"/>
              <a:t>Werkbund</a:t>
            </a:r>
            <a:r>
              <a:rPr lang="en-US" sz="1400" dirty="0"/>
              <a:t> members:</a:t>
            </a:r>
          </a:p>
          <a:p>
            <a:pPr marL="742950" lvl="1" indent="-285750">
              <a:buFont typeface="Arial" panose="020B0604020202020204" pitchFamily="34" charset="0"/>
              <a:buChar char="•"/>
            </a:pPr>
            <a:r>
              <a:rPr lang="en-US" sz="1400" dirty="0"/>
              <a:t>Peter Behrens, Josef Hoffmann, Joseph </a:t>
            </a:r>
            <a:r>
              <a:rPr lang="en-US" sz="1400" dirty="0" err="1"/>
              <a:t>Olbrich</a:t>
            </a:r>
            <a:r>
              <a:rPr lang="en-US" sz="1400" dirty="0"/>
              <a:t>, Richard </a:t>
            </a:r>
            <a:r>
              <a:rPr lang="en-US" sz="1400" dirty="0" err="1"/>
              <a:t>Riemerschmid</a:t>
            </a:r>
            <a:endParaRPr lang="en-US" sz="1400" dirty="0"/>
          </a:p>
          <a:p>
            <a:pPr marL="285750" indent="-285750">
              <a:buFont typeface="Arial" panose="020B0604020202020204" pitchFamily="34" charset="0"/>
              <a:buChar char="•"/>
            </a:pPr>
            <a:r>
              <a:rPr lang="en-US" sz="1400" dirty="0" err="1"/>
              <a:t>Loetz</a:t>
            </a:r>
            <a:r>
              <a:rPr lang="en-US" sz="1400" dirty="0"/>
              <a:t> – Self and factory</a:t>
            </a:r>
          </a:p>
          <a:p>
            <a:pPr marL="285750" indent="-285750">
              <a:buFont typeface="Arial" panose="020B0604020202020204" pitchFamily="34" charset="0"/>
              <a:buChar char="•"/>
            </a:pPr>
            <a:r>
              <a:rPr lang="en-US" sz="1400" dirty="0"/>
              <a:t>Leopold Bauer</a:t>
            </a:r>
          </a:p>
          <a:p>
            <a:pPr marL="285750" indent="-285750">
              <a:buFont typeface="Arial" panose="020B0604020202020204" pitchFamily="34" charset="0"/>
              <a:buChar char="•"/>
            </a:pPr>
            <a:r>
              <a:rPr lang="en-US" sz="1400" dirty="0"/>
              <a:t>Moser Crystal - Factory</a:t>
            </a:r>
          </a:p>
        </p:txBody>
      </p:sp>
      <p:sp>
        <p:nvSpPr>
          <p:cNvPr id="4" name="TextBox 3">
            <a:extLst>
              <a:ext uri="{FF2B5EF4-FFF2-40B4-BE49-F238E27FC236}">
                <a16:creationId xmlns:a16="http://schemas.microsoft.com/office/drawing/2014/main" id="{6456CDD8-8649-5D41-8F74-C58A8FA09648}"/>
              </a:ext>
            </a:extLst>
          </p:cNvPr>
          <p:cNvSpPr txBox="1"/>
          <p:nvPr/>
        </p:nvSpPr>
        <p:spPr>
          <a:xfrm>
            <a:off x="820284" y="1667261"/>
            <a:ext cx="6485001" cy="1600438"/>
          </a:xfrm>
          <a:prstGeom prst="rect">
            <a:avLst/>
          </a:prstGeom>
          <a:noFill/>
        </p:spPr>
        <p:txBody>
          <a:bodyPr wrap="square" rtlCol="0">
            <a:spAutoFit/>
          </a:bodyPr>
          <a:lstStyle/>
          <a:p>
            <a:r>
              <a:rPr lang="en-US" sz="1400" dirty="0"/>
              <a:t>Attributes:</a:t>
            </a:r>
          </a:p>
          <a:p>
            <a:pPr marL="342900" indent="-342900">
              <a:buFont typeface="+mj-lt"/>
              <a:buAutoNum type="arabicPeriod"/>
            </a:pPr>
            <a:r>
              <a:rPr lang="en-US" sz="1400" dirty="0"/>
              <a:t>Simple dynamic lines</a:t>
            </a:r>
          </a:p>
          <a:p>
            <a:pPr marL="342900" indent="-342900">
              <a:buFont typeface="+mj-lt"/>
              <a:buAutoNum type="arabicPeriod"/>
            </a:pPr>
            <a:r>
              <a:rPr lang="en-US" sz="1400" dirty="0"/>
              <a:t>Ornament must be original not </a:t>
            </a:r>
            <a:r>
              <a:rPr lang="en-US" sz="1400" dirty="0" err="1"/>
              <a:t>historica</a:t>
            </a:r>
            <a:endParaRPr lang="en-US" sz="1400" dirty="0"/>
          </a:p>
          <a:p>
            <a:pPr marL="342900" indent="-342900">
              <a:buFont typeface="+mj-lt"/>
              <a:buAutoNum type="arabicPeriod"/>
            </a:pPr>
            <a:r>
              <a:rPr lang="en-US" sz="1400" dirty="0"/>
              <a:t>Organic contrasted with geometric</a:t>
            </a:r>
          </a:p>
          <a:p>
            <a:pPr marL="342900" indent="-342900">
              <a:buFont typeface="+mj-lt"/>
              <a:buAutoNum type="arabicPeriod"/>
            </a:pPr>
            <a:r>
              <a:rPr lang="en-US" sz="1400" dirty="0"/>
              <a:t>Introduction of technology for purpose of quality, not all agree</a:t>
            </a:r>
          </a:p>
          <a:p>
            <a:pPr marL="342900" indent="-342900">
              <a:buFont typeface="+mj-lt"/>
              <a:buAutoNum type="arabicPeriod"/>
            </a:pPr>
            <a:r>
              <a:rPr lang="en-US" sz="1400" dirty="0"/>
              <a:t>Machine becomes an extension of the hand</a:t>
            </a:r>
          </a:p>
          <a:p>
            <a:pPr marL="342900" indent="-342900">
              <a:buFont typeface="+mj-lt"/>
              <a:buAutoNum type="arabicPeriod"/>
            </a:pPr>
            <a:r>
              <a:rPr lang="en-US" sz="1400" dirty="0"/>
              <a:t>Unifying all the arts and associated media</a:t>
            </a:r>
          </a:p>
        </p:txBody>
      </p:sp>
    </p:spTree>
    <p:extLst>
      <p:ext uri="{BB962C8B-B14F-4D97-AF65-F5344CB8AC3E}">
        <p14:creationId xmlns:p14="http://schemas.microsoft.com/office/powerpoint/2010/main" val="13137941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CEBF9B-EFF8-6045-806F-F34BEB18827E}"/>
              </a:ext>
            </a:extLst>
          </p:cNvPr>
          <p:cNvSpPr>
            <a:spLocks noGrp="1"/>
          </p:cNvSpPr>
          <p:nvPr>
            <p:ph type="title"/>
          </p:nvPr>
        </p:nvSpPr>
        <p:spPr>
          <a:xfrm>
            <a:off x="539474" y="76468"/>
            <a:ext cx="4494998" cy="757707"/>
          </a:xfrm>
        </p:spPr>
        <p:txBody>
          <a:bodyPr/>
          <a:lstStyle/>
          <a:p>
            <a:r>
              <a:rPr lang="en-US" dirty="0"/>
              <a:t>Peter Behrens</a:t>
            </a:r>
          </a:p>
        </p:txBody>
      </p:sp>
      <p:pic>
        <p:nvPicPr>
          <p:cNvPr id="6" name="Picture Placeholder 5">
            <a:extLst>
              <a:ext uri="{FF2B5EF4-FFF2-40B4-BE49-F238E27FC236}">
                <a16:creationId xmlns:a16="http://schemas.microsoft.com/office/drawing/2014/main" id="{EEF21AE4-3AFF-D248-B48B-713888125762}"/>
              </a:ext>
            </a:extLst>
          </p:cNvPr>
          <p:cNvPicPr>
            <a:picLocks noGrp="1" noChangeAspect="1"/>
          </p:cNvPicPr>
          <p:nvPr>
            <p:ph type="pic" idx="1"/>
          </p:nvPr>
        </p:nvPicPr>
        <p:blipFill>
          <a:blip r:embed="rId3"/>
          <a:srcRect/>
          <a:stretch/>
        </p:blipFill>
        <p:spPr>
          <a:xfrm>
            <a:off x="130479" y="936776"/>
            <a:ext cx="5660721" cy="4145645"/>
          </a:xfrm>
        </p:spPr>
      </p:pic>
      <p:sp>
        <p:nvSpPr>
          <p:cNvPr id="4" name="Text Placeholder 3">
            <a:extLst>
              <a:ext uri="{FF2B5EF4-FFF2-40B4-BE49-F238E27FC236}">
                <a16:creationId xmlns:a16="http://schemas.microsoft.com/office/drawing/2014/main" id="{4D97CB75-854B-DE4B-90DA-886E6BC83D2B}"/>
              </a:ext>
            </a:extLst>
          </p:cNvPr>
          <p:cNvSpPr>
            <a:spLocks noGrp="1"/>
          </p:cNvSpPr>
          <p:nvPr>
            <p:ph type="body" sz="half" idx="2"/>
          </p:nvPr>
        </p:nvSpPr>
        <p:spPr>
          <a:xfrm>
            <a:off x="332723" y="5287622"/>
            <a:ext cx="4980432" cy="1510950"/>
          </a:xfrm>
        </p:spPr>
        <p:txBody>
          <a:bodyPr/>
          <a:lstStyle/>
          <a:p>
            <a:pPr>
              <a:spcBef>
                <a:spcPts val="0"/>
              </a:spcBef>
            </a:pPr>
            <a:r>
              <a:rPr lang="en-US" i="1" dirty="0"/>
              <a:t>Set of Drinking Glasses with Ruby Glass Feet</a:t>
            </a:r>
          </a:p>
          <a:p>
            <a:pPr>
              <a:spcBef>
                <a:spcPts val="0"/>
              </a:spcBef>
            </a:pPr>
            <a:r>
              <a:rPr lang="en-US" dirty="0"/>
              <a:t>Blown glass</a:t>
            </a:r>
          </a:p>
          <a:p>
            <a:pPr>
              <a:spcBef>
                <a:spcPts val="0"/>
              </a:spcBef>
            </a:pPr>
            <a:r>
              <a:rPr lang="en-US" dirty="0"/>
              <a:t>Manufactured:  Rheinische </a:t>
            </a:r>
            <a:r>
              <a:rPr lang="en-US" dirty="0" err="1"/>
              <a:t>Glashutten</a:t>
            </a:r>
            <a:r>
              <a:rPr lang="en-US" dirty="0"/>
              <a:t>-</a:t>
            </a:r>
            <a:r>
              <a:rPr lang="en-US" dirty="0" err="1"/>
              <a:t>Actien</a:t>
            </a:r>
            <a:r>
              <a:rPr lang="en-US" dirty="0"/>
              <a:t>-Gesellschaft</a:t>
            </a:r>
          </a:p>
          <a:p>
            <a:pPr>
              <a:spcBef>
                <a:spcPts val="0"/>
              </a:spcBef>
            </a:pPr>
            <a:r>
              <a:rPr lang="en-US" dirty="0"/>
              <a:t>Koln, Germany</a:t>
            </a:r>
          </a:p>
          <a:p>
            <a:pPr>
              <a:spcBef>
                <a:spcPts val="0"/>
              </a:spcBef>
            </a:pPr>
            <a:r>
              <a:rPr lang="en-US" dirty="0">
                <a:solidFill>
                  <a:srgbClr val="0070C0"/>
                </a:solidFill>
                <a:hlinkClick r:id="rId4">
                  <a:extLst>
                    <a:ext uri="{A12FA001-AC4F-418D-AE19-62706E023703}">
                      <ahyp:hlinkClr xmlns:ahyp="http://schemas.microsoft.com/office/drawing/2018/hyperlinkcolor" val="tx"/>
                    </a:ext>
                  </a:extLst>
                </a:hlinkClick>
              </a:rPr>
              <a:t>https://www.cmog.org/artwork/set-drinking-glasses-ruby-glass-feet</a:t>
            </a:r>
            <a:endParaRPr lang="en-US" dirty="0">
              <a:solidFill>
                <a:srgbClr val="0070C0"/>
              </a:solidFill>
            </a:endParaRPr>
          </a:p>
        </p:txBody>
      </p:sp>
      <p:pic>
        <p:nvPicPr>
          <p:cNvPr id="5" name="Picture 4">
            <a:extLst>
              <a:ext uri="{FF2B5EF4-FFF2-40B4-BE49-F238E27FC236}">
                <a16:creationId xmlns:a16="http://schemas.microsoft.com/office/drawing/2014/main" id="{E13587E5-A3DF-1148-80BC-0FE645E92993}"/>
              </a:ext>
            </a:extLst>
          </p:cNvPr>
          <p:cNvPicPr>
            <a:picLocks noChangeAspect="1"/>
          </p:cNvPicPr>
          <p:nvPr/>
        </p:nvPicPr>
        <p:blipFill rotWithShape="1">
          <a:blip r:embed="rId5"/>
          <a:srcRect l="22542" t="25712" r="22541" b="3315"/>
          <a:stretch/>
        </p:blipFill>
        <p:spPr>
          <a:xfrm>
            <a:off x="8480612" y="376933"/>
            <a:ext cx="3333076" cy="5954436"/>
          </a:xfrm>
          <a:prstGeom prst="rect">
            <a:avLst/>
          </a:prstGeom>
        </p:spPr>
      </p:pic>
      <p:sp>
        <p:nvSpPr>
          <p:cNvPr id="7" name="TextBox 6">
            <a:extLst>
              <a:ext uri="{FF2B5EF4-FFF2-40B4-BE49-F238E27FC236}">
                <a16:creationId xmlns:a16="http://schemas.microsoft.com/office/drawing/2014/main" id="{D7703DD2-4C08-7E40-9604-9FE45547503D}"/>
              </a:ext>
            </a:extLst>
          </p:cNvPr>
          <p:cNvSpPr txBox="1"/>
          <p:nvPr/>
        </p:nvSpPr>
        <p:spPr>
          <a:xfrm>
            <a:off x="6047472" y="4946374"/>
            <a:ext cx="2433140" cy="1384995"/>
          </a:xfrm>
          <a:prstGeom prst="rect">
            <a:avLst/>
          </a:prstGeom>
          <a:noFill/>
        </p:spPr>
        <p:txBody>
          <a:bodyPr wrap="square" rtlCol="0">
            <a:spAutoFit/>
          </a:bodyPr>
          <a:lstStyle/>
          <a:p>
            <a:pPr algn="ctr"/>
            <a:r>
              <a:rPr lang="en-US" sz="1400" i="1" dirty="0"/>
              <a:t>Liqueur Glass</a:t>
            </a:r>
          </a:p>
          <a:p>
            <a:pPr algn="ctr"/>
            <a:r>
              <a:rPr lang="en-US" sz="1400" dirty="0"/>
              <a:t>Mold blown, enameled glass</a:t>
            </a:r>
          </a:p>
          <a:p>
            <a:pPr algn="ctr"/>
            <a:r>
              <a:rPr lang="en-US" sz="1400" dirty="0"/>
              <a:t>12.9 X 5.5cm</a:t>
            </a:r>
          </a:p>
          <a:p>
            <a:pPr algn="ctr"/>
            <a:r>
              <a:rPr lang="en-US" sz="1400" dirty="0"/>
              <a:t>1902</a:t>
            </a:r>
          </a:p>
          <a:p>
            <a:pPr algn="ctr"/>
            <a:r>
              <a:rPr lang="en-US" sz="1400" dirty="0">
                <a:solidFill>
                  <a:srgbClr val="0070C0"/>
                </a:solidFill>
              </a:rPr>
              <a:t>https://</a:t>
            </a:r>
            <a:r>
              <a:rPr lang="en-US" sz="1400" dirty="0" err="1">
                <a:solidFill>
                  <a:srgbClr val="0070C0"/>
                </a:solidFill>
              </a:rPr>
              <a:t>www.cmog.org</a:t>
            </a:r>
            <a:r>
              <a:rPr lang="en-US" sz="1400" dirty="0">
                <a:solidFill>
                  <a:srgbClr val="0070C0"/>
                </a:solidFill>
              </a:rPr>
              <a:t>/artwork/liqueur-glass-14</a:t>
            </a:r>
          </a:p>
        </p:txBody>
      </p:sp>
    </p:spTree>
    <p:extLst>
      <p:ext uri="{BB962C8B-B14F-4D97-AF65-F5344CB8AC3E}">
        <p14:creationId xmlns:p14="http://schemas.microsoft.com/office/powerpoint/2010/main" val="21667681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CEBF9B-EFF8-6045-806F-F34BEB18827E}"/>
              </a:ext>
            </a:extLst>
          </p:cNvPr>
          <p:cNvSpPr>
            <a:spLocks noGrp="1"/>
          </p:cNvSpPr>
          <p:nvPr>
            <p:ph type="title"/>
          </p:nvPr>
        </p:nvSpPr>
        <p:spPr>
          <a:xfrm>
            <a:off x="808523" y="137650"/>
            <a:ext cx="4494998" cy="1134640"/>
          </a:xfrm>
        </p:spPr>
        <p:txBody>
          <a:bodyPr/>
          <a:lstStyle/>
          <a:p>
            <a:r>
              <a:rPr lang="en-US" dirty="0"/>
              <a:t>Leopold Bauer</a:t>
            </a:r>
            <a:br>
              <a:rPr lang="en-US" dirty="0"/>
            </a:br>
            <a:r>
              <a:rPr lang="en-US" dirty="0"/>
              <a:t>1872-1938</a:t>
            </a:r>
          </a:p>
        </p:txBody>
      </p:sp>
      <p:pic>
        <p:nvPicPr>
          <p:cNvPr id="6" name="Picture Placeholder 5">
            <a:extLst>
              <a:ext uri="{FF2B5EF4-FFF2-40B4-BE49-F238E27FC236}">
                <a16:creationId xmlns:a16="http://schemas.microsoft.com/office/drawing/2014/main" id="{EEF21AE4-3AFF-D248-B48B-713888125762}"/>
              </a:ext>
            </a:extLst>
          </p:cNvPr>
          <p:cNvPicPr>
            <a:picLocks noGrp="1" noChangeAspect="1"/>
          </p:cNvPicPr>
          <p:nvPr>
            <p:ph type="pic" idx="1"/>
          </p:nvPr>
        </p:nvPicPr>
        <p:blipFill rotWithShape="1">
          <a:blip r:embed="rId3"/>
          <a:srcRect l="15378" t="28081" r="16549" b="5282"/>
          <a:stretch/>
        </p:blipFill>
        <p:spPr>
          <a:xfrm>
            <a:off x="6645764" y="137650"/>
            <a:ext cx="5161095" cy="5300663"/>
          </a:xfrm>
        </p:spPr>
      </p:pic>
      <p:sp>
        <p:nvSpPr>
          <p:cNvPr id="4" name="Text Placeholder 3">
            <a:extLst>
              <a:ext uri="{FF2B5EF4-FFF2-40B4-BE49-F238E27FC236}">
                <a16:creationId xmlns:a16="http://schemas.microsoft.com/office/drawing/2014/main" id="{4D97CB75-854B-DE4B-90DA-886E6BC83D2B}"/>
              </a:ext>
            </a:extLst>
          </p:cNvPr>
          <p:cNvSpPr>
            <a:spLocks noGrp="1"/>
          </p:cNvSpPr>
          <p:nvPr>
            <p:ph type="body" sz="half" idx="2"/>
          </p:nvPr>
        </p:nvSpPr>
        <p:spPr>
          <a:xfrm>
            <a:off x="6736095" y="5438313"/>
            <a:ext cx="4980432" cy="1419687"/>
          </a:xfrm>
        </p:spPr>
        <p:txBody>
          <a:bodyPr>
            <a:normAutofit fontScale="92500" lnSpcReduction="20000"/>
          </a:bodyPr>
          <a:lstStyle/>
          <a:p>
            <a:pPr>
              <a:spcBef>
                <a:spcPts val="0"/>
              </a:spcBef>
            </a:pPr>
            <a:r>
              <a:rPr lang="en-US" i="1" dirty="0">
                <a:solidFill>
                  <a:schemeClr val="tx1"/>
                </a:solidFill>
              </a:rPr>
              <a:t>Titania</a:t>
            </a:r>
          </a:p>
          <a:p>
            <a:pPr>
              <a:spcBef>
                <a:spcPts val="0"/>
              </a:spcBef>
            </a:pPr>
            <a:r>
              <a:rPr lang="en-US" dirty="0">
                <a:solidFill>
                  <a:schemeClr val="tx1"/>
                </a:solidFill>
              </a:rPr>
              <a:t>Blown glass</a:t>
            </a:r>
          </a:p>
          <a:p>
            <a:pPr>
              <a:spcBef>
                <a:spcPts val="0"/>
              </a:spcBef>
            </a:pPr>
            <a:r>
              <a:rPr lang="en-US" dirty="0">
                <a:solidFill>
                  <a:schemeClr val="tx1"/>
                </a:solidFill>
              </a:rPr>
              <a:t>24.5cm X 27.8cm</a:t>
            </a:r>
          </a:p>
          <a:p>
            <a:pPr>
              <a:spcBef>
                <a:spcPts val="0"/>
              </a:spcBef>
            </a:pPr>
            <a:r>
              <a:rPr lang="en-US" dirty="0">
                <a:solidFill>
                  <a:schemeClr val="tx1"/>
                </a:solidFill>
              </a:rPr>
              <a:t>Designed for </a:t>
            </a:r>
            <a:r>
              <a:rPr lang="en-US" dirty="0" err="1">
                <a:solidFill>
                  <a:schemeClr val="tx1"/>
                </a:solidFill>
              </a:rPr>
              <a:t>Loetz</a:t>
            </a:r>
            <a:r>
              <a:rPr lang="en-US" dirty="0">
                <a:solidFill>
                  <a:schemeClr val="tx1"/>
                </a:solidFill>
              </a:rPr>
              <a:t> exhibit at World’s Fair, Milan, Italy</a:t>
            </a:r>
          </a:p>
          <a:p>
            <a:pPr>
              <a:spcBef>
                <a:spcPts val="0"/>
              </a:spcBef>
            </a:pPr>
            <a:r>
              <a:rPr lang="en-US" dirty="0">
                <a:solidFill>
                  <a:schemeClr val="tx1"/>
                </a:solidFill>
              </a:rPr>
              <a:t>Manufactured:  Johan </a:t>
            </a:r>
            <a:r>
              <a:rPr lang="en-US" dirty="0" err="1">
                <a:solidFill>
                  <a:schemeClr val="tx1"/>
                </a:solidFill>
              </a:rPr>
              <a:t>Loetz</a:t>
            </a:r>
            <a:r>
              <a:rPr lang="en-US" dirty="0">
                <a:solidFill>
                  <a:schemeClr val="tx1"/>
                </a:solidFill>
              </a:rPr>
              <a:t> </a:t>
            </a:r>
            <a:r>
              <a:rPr lang="en-US" dirty="0" err="1">
                <a:solidFill>
                  <a:schemeClr val="tx1"/>
                </a:solidFill>
              </a:rPr>
              <a:t>Witwe</a:t>
            </a:r>
            <a:r>
              <a:rPr lang="en-US" dirty="0">
                <a:solidFill>
                  <a:schemeClr val="tx1"/>
                </a:solidFill>
              </a:rPr>
              <a:t> - Bohemia, </a:t>
            </a:r>
            <a:r>
              <a:rPr lang="en-US" dirty="0" err="1">
                <a:solidFill>
                  <a:schemeClr val="tx1"/>
                </a:solidFill>
              </a:rPr>
              <a:t>Klastersky</a:t>
            </a:r>
            <a:r>
              <a:rPr lang="en-US" dirty="0">
                <a:solidFill>
                  <a:schemeClr val="tx1"/>
                </a:solidFill>
              </a:rPr>
              <a:t> </a:t>
            </a:r>
            <a:r>
              <a:rPr lang="en-US" dirty="0" err="1">
                <a:solidFill>
                  <a:schemeClr val="tx1"/>
                </a:solidFill>
              </a:rPr>
              <a:t>Mlyn</a:t>
            </a:r>
            <a:r>
              <a:rPr lang="en-US" dirty="0">
                <a:solidFill>
                  <a:schemeClr val="tx1"/>
                </a:solidFill>
              </a:rPr>
              <a:t>, Czechia (currently)</a:t>
            </a:r>
          </a:p>
          <a:p>
            <a:pPr>
              <a:spcBef>
                <a:spcPts val="0"/>
              </a:spcBef>
            </a:pPr>
            <a:r>
              <a:rPr lang="en-US" dirty="0">
                <a:solidFill>
                  <a:srgbClr val="7030A0"/>
                </a:solidFill>
                <a:hlinkClick r:id="rId4">
                  <a:extLst>
                    <a:ext uri="{A12FA001-AC4F-418D-AE19-62706E023703}">
                      <ahyp:hlinkClr xmlns:ahyp="http://schemas.microsoft.com/office/drawing/2018/hyperlinkcolor" val="tx"/>
                    </a:ext>
                  </a:extLst>
                </a:hlinkClick>
              </a:rPr>
              <a:t>https://www.cmog.org/artwork/titania-vase</a:t>
            </a:r>
            <a:endParaRPr lang="en-US" dirty="0">
              <a:solidFill>
                <a:srgbClr val="7030A0"/>
              </a:solidFill>
            </a:endParaRPr>
          </a:p>
          <a:p>
            <a:pPr>
              <a:spcBef>
                <a:spcPts val="0"/>
              </a:spcBef>
            </a:pPr>
            <a:endParaRPr lang="en-US" i="1" dirty="0">
              <a:solidFill>
                <a:schemeClr val="tx1"/>
              </a:solidFill>
            </a:endParaRPr>
          </a:p>
        </p:txBody>
      </p:sp>
      <p:sp>
        <p:nvSpPr>
          <p:cNvPr id="5" name="TextBox 4">
            <a:extLst>
              <a:ext uri="{FF2B5EF4-FFF2-40B4-BE49-F238E27FC236}">
                <a16:creationId xmlns:a16="http://schemas.microsoft.com/office/drawing/2014/main" id="{058677AB-8366-3545-BCAE-F4FCC657DA6B}"/>
              </a:ext>
            </a:extLst>
          </p:cNvPr>
          <p:cNvSpPr txBox="1"/>
          <p:nvPr/>
        </p:nvSpPr>
        <p:spPr>
          <a:xfrm>
            <a:off x="39864" y="5335355"/>
            <a:ext cx="5596705" cy="1384995"/>
          </a:xfrm>
          <a:prstGeom prst="rect">
            <a:avLst/>
          </a:prstGeom>
          <a:noFill/>
        </p:spPr>
        <p:txBody>
          <a:bodyPr wrap="square" rtlCol="0">
            <a:spAutoFit/>
          </a:bodyPr>
          <a:lstStyle/>
          <a:p>
            <a:pPr algn="ctr"/>
            <a:r>
              <a:rPr lang="en-US" sz="1400" dirty="0"/>
              <a:t>Links: </a:t>
            </a:r>
          </a:p>
          <a:p>
            <a:pPr algn="ctr"/>
            <a:r>
              <a:rPr lang="en-US" sz="1400" dirty="0">
                <a:solidFill>
                  <a:srgbClr val="7030A0"/>
                </a:solidFill>
                <a:hlinkClick r:id="rId5">
                  <a:extLst>
                    <a:ext uri="{A12FA001-AC4F-418D-AE19-62706E023703}">
                      <ahyp:hlinkClr xmlns:ahyp="http://schemas.microsoft.com/office/drawing/2018/hyperlinkcolor" val="tx"/>
                    </a:ext>
                  </a:extLst>
                </a:hlinkClick>
              </a:rPr>
              <a:t>https://www.woka.com/en/lexicon/leopold-bauer.html</a:t>
            </a:r>
            <a:endParaRPr lang="en-US" sz="1400" dirty="0">
              <a:solidFill>
                <a:srgbClr val="7030A0"/>
              </a:solidFill>
            </a:endParaRPr>
          </a:p>
          <a:p>
            <a:pPr algn="ctr"/>
            <a:r>
              <a:rPr lang="en-US" sz="1400" dirty="0">
                <a:solidFill>
                  <a:srgbClr val="7030A0"/>
                </a:solidFill>
                <a:hlinkClick r:id="rId6">
                  <a:extLst>
                    <a:ext uri="{A12FA001-AC4F-418D-AE19-62706E023703}">
                      <ahyp:hlinkClr xmlns:ahyp="http://schemas.microsoft.com/office/drawing/2018/hyperlinkcolor" val="tx"/>
                    </a:ext>
                  </a:extLst>
                </a:hlinkClick>
              </a:rPr>
              <a:t>http://www.artnet.com/artists/leopold-bauer/</a:t>
            </a:r>
            <a:endParaRPr lang="en-US" sz="1400" dirty="0">
              <a:solidFill>
                <a:srgbClr val="7030A0"/>
              </a:solidFill>
            </a:endParaRPr>
          </a:p>
          <a:p>
            <a:pPr algn="ctr"/>
            <a:r>
              <a:rPr lang="en-US" sz="1400" dirty="0">
                <a:solidFill>
                  <a:srgbClr val="7030A0"/>
                </a:solidFill>
                <a:hlinkClick r:id="rId7">
                  <a:extLst>
                    <a:ext uri="{A12FA001-AC4F-418D-AE19-62706E023703}">
                      <ahyp:hlinkClr xmlns:ahyp="http://schemas.microsoft.com/office/drawing/2018/hyperlinkcolor" val="tx"/>
                    </a:ext>
                  </a:extLst>
                </a:hlinkClick>
              </a:rPr>
              <a:t>https://www.mackintosh-architecture.gla.ac.uk/catalogue/name/?nid=BauLeo</a:t>
            </a:r>
            <a:endParaRPr lang="en-US" sz="1400" dirty="0">
              <a:solidFill>
                <a:srgbClr val="7030A0"/>
              </a:solidFill>
            </a:endParaRPr>
          </a:p>
          <a:p>
            <a:pPr algn="ctr"/>
            <a:endParaRPr lang="en-US" sz="1400" dirty="0"/>
          </a:p>
        </p:txBody>
      </p:sp>
    </p:spTree>
    <p:extLst>
      <p:ext uri="{BB962C8B-B14F-4D97-AF65-F5344CB8AC3E}">
        <p14:creationId xmlns:p14="http://schemas.microsoft.com/office/powerpoint/2010/main" val="14719857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946F8D-45FB-F34C-9798-7874AC2AA5DF}"/>
              </a:ext>
            </a:extLst>
          </p:cNvPr>
          <p:cNvSpPr>
            <a:spLocks noGrp="1"/>
          </p:cNvSpPr>
          <p:nvPr>
            <p:ph type="ctrTitle"/>
          </p:nvPr>
        </p:nvSpPr>
        <p:spPr>
          <a:xfrm>
            <a:off x="453259" y="262260"/>
            <a:ext cx="3813942" cy="2719226"/>
          </a:xfrm>
        </p:spPr>
        <p:txBody>
          <a:bodyPr>
            <a:normAutofit fontScale="90000"/>
          </a:bodyPr>
          <a:lstStyle/>
          <a:p>
            <a:r>
              <a:rPr lang="en-US" dirty="0"/>
              <a:t>The Vienna Secession</a:t>
            </a:r>
            <a:br>
              <a:rPr lang="en-US" dirty="0"/>
            </a:br>
            <a:r>
              <a:rPr lang="en-US" dirty="0"/>
              <a:t>&amp; </a:t>
            </a:r>
            <a:br>
              <a:rPr lang="en-US" dirty="0"/>
            </a:br>
            <a:r>
              <a:rPr lang="en-US" dirty="0"/>
              <a:t>The Wiener </a:t>
            </a:r>
            <a:r>
              <a:rPr lang="en-US" dirty="0" err="1"/>
              <a:t>Werkstätte</a:t>
            </a:r>
            <a:endParaRPr lang="en-US" dirty="0"/>
          </a:p>
        </p:txBody>
      </p:sp>
      <p:pic>
        <p:nvPicPr>
          <p:cNvPr id="5" name="Picture 4">
            <a:extLst>
              <a:ext uri="{FF2B5EF4-FFF2-40B4-BE49-F238E27FC236}">
                <a16:creationId xmlns:a16="http://schemas.microsoft.com/office/drawing/2014/main" id="{32737BD4-3ACD-2749-87F1-78087E8F02BF}"/>
              </a:ext>
            </a:extLst>
          </p:cNvPr>
          <p:cNvPicPr>
            <a:picLocks noChangeAspect="1"/>
          </p:cNvPicPr>
          <p:nvPr/>
        </p:nvPicPr>
        <p:blipFill>
          <a:blip r:embed="rId2"/>
          <a:stretch>
            <a:fillRect/>
          </a:stretch>
        </p:blipFill>
        <p:spPr>
          <a:xfrm>
            <a:off x="4600575" y="262259"/>
            <a:ext cx="7138166" cy="5353625"/>
          </a:xfrm>
          <a:prstGeom prst="rect">
            <a:avLst/>
          </a:prstGeom>
        </p:spPr>
      </p:pic>
      <p:sp>
        <p:nvSpPr>
          <p:cNvPr id="8" name="TextBox 7">
            <a:extLst>
              <a:ext uri="{FF2B5EF4-FFF2-40B4-BE49-F238E27FC236}">
                <a16:creationId xmlns:a16="http://schemas.microsoft.com/office/drawing/2014/main" id="{EEF22BC5-7151-9F45-AEC6-0B28108BDBF6}"/>
              </a:ext>
            </a:extLst>
          </p:cNvPr>
          <p:cNvSpPr txBox="1"/>
          <p:nvPr/>
        </p:nvSpPr>
        <p:spPr>
          <a:xfrm>
            <a:off x="6488172" y="5615884"/>
            <a:ext cx="3362972" cy="923330"/>
          </a:xfrm>
          <a:prstGeom prst="rect">
            <a:avLst/>
          </a:prstGeom>
          <a:noFill/>
        </p:spPr>
        <p:txBody>
          <a:bodyPr wrap="none" rtlCol="0">
            <a:spAutoFit/>
          </a:bodyPr>
          <a:lstStyle/>
          <a:p>
            <a:pPr algn="ctr"/>
            <a:r>
              <a:rPr lang="en-US" i="1" dirty="0"/>
              <a:t>The Secession Building</a:t>
            </a:r>
          </a:p>
          <a:p>
            <a:pPr algn="ctr"/>
            <a:r>
              <a:rPr lang="en-US" dirty="0"/>
              <a:t>Designed by Joseph Maria </a:t>
            </a:r>
            <a:r>
              <a:rPr lang="en-US" dirty="0" err="1"/>
              <a:t>Olbrich</a:t>
            </a:r>
            <a:endParaRPr lang="en-US" dirty="0"/>
          </a:p>
          <a:p>
            <a:pPr algn="ctr"/>
            <a:r>
              <a:rPr lang="en-US" dirty="0"/>
              <a:t>1897-1898</a:t>
            </a:r>
          </a:p>
        </p:txBody>
      </p:sp>
      <p:sp>
        <p:nvSpPr>
          <p:cNvPr id="9" name="TextBox 8">
            <a:extLst>
              <a:ext uri="{FF2B5EF4-FFF2-40B4-BE49-F238E27FC236}">
                <a16:creationId xmlns:a16="http://schemas.microsoft.com/office/drawing/2014/main" id="{44ABB3E8-7B33-B749-A36F-4550BBBFA163}"/>
              </a:ext>
            </a:extLst>
          </p:cNvPr>
          <p:cNvSpPr txBox="1"/>
          <p:nvPr/>
        </p:nvSpPr>
        <p:spPr>
          <a:xfrm>
            <a:off x="0" y="3429000"/>
            <a:ext cx="4600575" cy="646331"/>
          </a:xfrm>
          <a:prstGeom prst="rect">
            <a:avLst/>
          </a:prstGeom>
          <a:noFill/>
        </p:spPr>
        <p:txBody>
          <a:bodyPr wrap="square" rtlCol="0">
            <a:spAutoFit/>
          </a:bodyPr>
          <a:lstStyle/>
          <a:p>
            <a:pPr algn="ctr"/>
            <a:r>
              <a:rPr lang="en-US" dirty="0"/>
              <a:t>"Der Zeit </a:t>
            </a:r>
            <a:r>
              <a:rPr lang="en-US" dirty="0" err="1"/>
              <a:t>ihr</a:t>
            </a:r>
            <a:r>
              <a:rPr lang="en-US" dirty="0"/>
              <a:t> Kunst - der Kunst </a:t>
            </a:r>
            <a:r>
              <a:rPr lang="en-US" dirty="0" err="1"/>
              <a:t>ihr</a:t>
            </a:r>
            <a:r>
              <a:rPr lang="en-US" dirty="0"/>
              <a:t> </a:t>
            </a:r>
            <a:r>
              <a:rPr lang="en-US" dirty="0" err="1"/>
              <a:t>Freiheit</a:t>
            </a:r>
            <a:r>
              <a:rPr lang="en-US" dirty="0"/>
              <a:t>" </a:t>
            </a:r>
          </a:p>
          <a:p>
            <a:pPr algn="ctr"/>
            <a:r>
              <a:rPr lang="en-US" dirty="0"/>
              <a:t>(To the Age its Art; to Art its Freedom)</a:t>
            </a:r>
          </a:p>
        </p:txBody>
      </p:sp>
    </p:spTree>
    <p:extLst>
      <p:ext uri="{BB962C8B-B14F-4D97-AF65-F5344CB8AC3E}">
        <p14:creationId xmlns:p14="http://schemas.microsoft.com/office/powerpoint/2010/main" val="5276128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1A6D3-85CD-B845-B3F1-3220937E8BA4}"/>
              </a:ext>
            </a:extLst>
          </p:cNvPr>
          <p:cNvSpPr>
            <a:spLocks noGrp="1"/>
          </p:cNvSpPr>
          <p:nvPr>
            <p:ph type="ctrTitle"/>
          </p:nvPr>
        </p:nvSpPr>
        <p:spPr>
          <a:xfrm>
            <a:off x="1564341" y="296111"/>
            <a:ext cx="8991600" cy="1460971"/>
          </a:xfrm>
        </p:spPr>
        <p:txBody>
          <a:bodyPr>
            <a:normAutofit fontScale="90000"/>
          </a:bodyPr>
          <a:lstStyle/>
          <a:p>
            <a:r>
              <a:rPr lang="en-US" cap="none" dirty="0"/>
              <a:t>The Vienna Secession</a:t>
            </a:r>
            <a:br>
              <a:rPr lang="en-US" cap="none" dirty="0"/>
            </a:br>
            <a:r>
              <a:rPr lang="en-US" cap="none" dirty="0"/>
              <a:t>1897-present(?)</a:t>
            </a:r>
            <a:br>
              <a:rPr lang="en-US" cap="none" dirty="0"/>
            </a:br>
            <a:r>
              <a:rPr lang="en-US" sz="1400" cap="none" dirty="0"/>
              <a:t>Also known as the Secessionist in art speak</a:t>
            </a:r>
            <a:br>
              <a:rPr lang="en-US" sz="1400" cap="none" dirty="0"/>
            </a:br>
            <a:r>
              <a:rPr lang="en-US" sz="1400" cap="none" dirty="0"/>
              <a:t>***</a:t>
            </a:r>
            <a:r>
              <a:rPr lang="en-US" sz="1400" i="1" cap="none" dirty="0"/>
              <a:t>dates are approximate and may differ between sources***</a:t>
            </a:r>
            <a:endParaRPr lang="en-US" sz="1400" i="1" dirty="0"/>
          </a:p>
        </p:txBody>
      </p:sp>
      <p:sp>
        <p:nvSpPr>
          <p:cNvPr id="4" name="TextBox 3">
            <a:extLst>
              <a:ext uri="{FF2B5EF4-FFF2-40B4-BE49-F238E27FC236}">
                <a16:creationId xmlns:a16="http://schemas.microsoft.com/office/drawing/2014/main" id="{93966E66-CD3A-764C-973B-93455495AB01}"/>
              </a:ext>
            </a:extLst>
          </p:cNvPr>
          <p:cNvSpPr txBox="1"/>
          <p:nvPr/>
        </p:nvSpPr>
        <p:spPr>
          <a:xfrm>
            <a:off x="3541986" y="4078014"/>
            <a:ext cx="184731" cy="369332"/>
          </a:xfrm>
          <a:prstGeom prst="rect">
            <a:avLst/>
          </a:prstGeom>
          <a:noFill/>
        </p:spPr>
        <p:txBody>
          <a:bodyPr wrap="none" rtlCol="0">
            <a:spAutoFit/>
          </a:bodyPr>
          <a:lstStyle/>
          <a:p>
            <a:endParaRPr lang="en-US" dirty="0"/>
          </a:p>
        </p:txBody>
      </p:sp>
      <p:sp>
        <p:nvSpPr>
          <p:cNvPr id="5" name="Subtitle 2">
            <a:extLst>
              <a:ext uri="{FF2B5EF4-FFF2-40B4-BE49-F238E27FC236}">
                <a16:creationId xmlns:a16="http://schemas.microsoft.com/office/drawing/2014/main" id="{6DB2A595-2BD5-CA4D-808F-0220ED3ED51B}"/>
              </a:ext>
            </a:extLst>
          </p:cNvPr>
          <p:cNvSpPr txBox="1">
            <a:spLocks/>
          </p:cNvSpPr>
          <p:nvPr/>
        </p:nvSpPr>
        <p:spPr>
          <a:xfrm>
            <a:off x="550881" y="2067287"/>
            <a:ext cx="11018520" cy="1602867"/>
          </a:xfrm>
          <a:prstGeom prst="rect">
            <a:avLst/>
          </a:prstGeom>
          <a:noFill/>
        </p:spPr>
        <p:txBody>
          <a:bodyPr vert="horz" lIns="91440" tIns="45720" rIns="91440" bIns="45720" rtlCol="0">
            <a:noAutofit/>
          </a:bodyPr>
          <a:lstStyle>
            <a:lvl1pPr marL="0" indent="0" algn="ctr" defTabSz="914400" rtl="0" eaLnBrk="1" latinLnBrk="0" hangingPunct="1">
              <a:lnSpc>
                <a:spcPct val="100000"/>
              </a:lnSpc>
              <a:spcBef>
                <a:spcPts val="1000"/>
              </a:spcBef>
              <a:buClr>
                <a:schemeClr val="accent2"/>
              </a:buClr>
              <a:buFont typeface="Arial" panose="020B0604020202020204" pitchFamily="34" charset="0"/>
              <a:buNone/>
              <a:defRPr sz="2000" kern="1200">
                <a:solidFill>
                  <a:schemeClr val="tx1">
                    <a:lumMod val="75000"/>
                    <a:lumOff val="25000"/>
                  </a:schemeClr>
                </a:solidFill>
                <a:latin typeface="+mn-lt"/>
                <a:ea typeface="+mn-ea"/>
                <a:cs typeface="+mn-cs"/>
              </a:defRPr>
            </a:lvl1pPr>
            <a:lvl2pPr marL="457200" indent="0" algn="ctr" defTabSz="914400" rtl="0" eaLnBrk="1" latinLnBrk="0" hangingPunct="1">
              <a:lnSpc>
                <a:spcPct val="100000"/>
              </a:lnSpc>
              <a:spcBef>
                <a:spcPts val="1000"/>
              </a:spcBef>
              <a:buClr>
                <a:schemeClr val="accent2"/>
              </a:buClr>
              <a:buFont typeface="Arial" panose="020B0604020202020204" pitchFamily="34" charset="0"/>
              <a:buNone/>
              <a:defRPr sz="2000" kern="1200">
                <a:solidFill>
                  <a:schemeClr val="tx1">
                    <a:lumMod val="85000"/>
                    <a:lumOff val="15000"/>
                  </a:schemeClr>
                </a:solidFill>
                <a:latin typeface="+mn-lt"/>
                <a:ea typeface="+mn-ea"/>
                <a:cs typeface="+mn-cs"/>
              </a:defRPr>
            </a:lvl2pPr>
            <a:lvl3pPr marL="914400" indent="0" algn="ctr" defTabSz="914400" rtl="0" eaLnBrk="1" latinLnBrk="0" hangingPunct="1">
              <a:lnSpc>
                <a:spcPct val="100000"/>
              </a:lnSpc>
              <a:spcBef>
                <a:spcPts val="1000"/>
              </a:spcBef>
              <a:buClr>
                <a:schemeClr val="accent2"/>
              </a:buClr>
              <a:buFont typeface="Arial" panose="020B0604020202020204" pitchFamily="34" charset="0"/>
              <a:buNone/>
              <a:defRPr sz="1800" kern="1200">
                <a:solidFill>
                  <a:schemeClr val="tx1">
                    <a:lumMod val="85000"/>
                    <a:lumOff val="15000"/>
                  </a:schemeClr>
                </a:solidFill>
                <a:latin typeface="+mn-lt"/>
                <a:ea typeface="+mn-ea"/>
                <a:cs typeface="+mn-cs"/>
              </a:defRPr>
            </a:lvl3pPr>
            <a:lvl4pPr marL="13716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lumMod val="85000"/>
                    <a:lumOff val="15000"/>
                  </a:schemeClr>
                </a:solidFill>
                <a:latin typeface="+mn-lt"/>
                <a:ea typeface="+mn-ea"/>
                <a:cs typeface="+mn-cs"/>
              </a:defRPr>
            </a:lvl4pPr>
            <a:lvl5pPr marL="18288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lumMod val="85000"/>
                    <a:lumOff val="15000"/>
                  </a:schemeClr>
                </a:solidFill>
                <a:latin typeface="+mn-lt"/>
                <a:ea typeface="+mn-ea"/>
                <a:cs typeface="+mn-cs"/>
              </a:defRPr>
            </a:lvl5pPr>
            <a:lvl6pPr marL="22860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100000"/>
              </a:lnSpc>
              <a:spcBef>
                <a:spcPts val="1000"/>
              </a:spcBef>
              <a:buClr>
                <a:schemeClr val="accent2"/>
              </a:buClr>
              <a:buFont typeface="Arial" panose="020B0604020202020204" pitchFamily="34" charset="0"/>
              <a:buNone/>
              <a:defRPr sz="1600" kern="1200" baseline="0">
                <a:solidFill>
                  <a:schemeClr val="tx1"/>
                </a:solidFill>
                <a:latin typeface="+mn-lt"/>
                <a:ea typeface="+mn-ea"/>
                <a:cs typeface="+mn-cs"/>
              </a:defRPr>
            </a:lvl8pPr>
            <a:lvl9pPr marL="3657600" indent="0" algn="ctr" defTabSz="914400" rtl="0" eaLnBrk="1" latinLnBrk="0" hangingPunct="1">
              <a:lnSpc>
                <a:spcPct val="100000"/>
              </a:lnSpc>
              <a:spcBef>
                <a:spcPts val="1000"/>
              </a:spcBef>
              <a:buClr>
                <a:schemeClr val="accent2"/>
              </a:buClr>
              <a:buFont typeface="Arial" panose="020B0604020202020204" pitchFamily="34" charset="0"/>
              <a:buNone/>
              <a:defRPr sz="1600" kern="1200" baseline="0">
                <a:solidFill>
                  <a:schemeClr val="tx1"/>
                </a:solidFill>
                <a:latin typeface="+mn-lt"/>
                <a:ea typeface="+mn-ea"/>
                <a:cs typeface="+mn-cs"/>
              </a:defRPr>
            </a:lvl9pPr>
          </a:lstStyle>
          <a:p>
            <a:r>
              <a:rPr lang="en-US" sz="1400" dirty="0"/>
              <a:t>"Our art is not a combat of modern artists against those of the past, but the promotion of the arts against the peddlers who pose as artists and who have a commercial interest in not letting art bloom. The choice between commerce and art is the issue at stake in our Secession. It is not a debate over aesthetics, but a confrontation between two different spiritual states."  - Hermann Bahr (literary critic) , Ver Sacrum ("Sacred Spring")</a:t>
            </a:r>
          </a:p>
          <a:p>
            <a:r>
              <a:rPr lang="en-US" sz="1400" dirty="0" err="1"/>
              <a:t>Fahr</a:t>
            </a:r>
            <a:r>
              <a:rPr lang="en-US" sz="1400" dirty="0"/>
              <a:t>-Becker, </a:t>
            </a:r>
            <a:r>
              <a:rPr lang="en-US" sz="1400" i="1" dirty="0" err="1"/>
              <a:t>L'Art</a:t>
            </a:r>
            <a:r>
              <a:rPr lang="en-US" sz="1400" i="1" dirty="0"/>
              <a:t> Nouveau</a:t>
            </a:r>
            <a:r>
              <a:rPr lang="en-US" sz="1400" dirty="0"/>
              <a:t>, pp. 335-340</a:t>
            </a:r>
          </a:p>
          <a:p>
            <a:r>
              <a:rPr lang="en-US" sz="1400" dirty="0"/>
              <a:t>https://</a:t>
            </a:r>
            <a:r>
              <a:rPr lang="en-US" sz="1400" dirty="0" err="1"/>
              <a:t>en.wikipedia.org</a:t>
            </a:r>
            <a:r>
              <a:rPr lang="en-US" sz="1400" dirty="0"/>
              <a:t>/wiki/</a:t>
            </a:r>
            <a:r>
              <a:rPr lang="en-US" sz="1400" dirty="0" err="1"/>
              <a:t>Vienna_Secession</a:t>
            </a:r>
            <a:endParaRPr lang="en-US" sz="1400" dirty="0"/>
          </a:p>
        </p:txBody>
      </p:sp>
      <p:sp>
        <p:nvSpPr>
          <p:cNvPr id="6" name="TextBox 5">
            <a:extLst>
              <a:ext uri="{FF2B5EF4-FFF2-40B4-BE49-F238E27FC236}">
                <a16:creationId xmlns:a16="http://schemas.microsoft.com/office/drawing/2014/main" id="{769D06CA-5A56-C246-B212-79E0AC879CBA}"/>
              </a:ext>
            </a:extLst>
          </p:cNvPr>
          <p:cNvSpPr txBox="1"/>
          <p:nvPr/>
        </p:nvSpPr>
        <p:spPr>
          <a:xfrm>
            <a:off x="1981200" y="3885337"/>
            <a:ext cx="8157882" cy="2677656"/>
          </a:xfrm>
          <a:prstGeom prst="rect">
            <a:avLst/>
          </a:prstGeom>
          <a:noFill/>
        </p:spPr>
        <p:txBody>
          <a:bodyPr wrap="square" rtlCol="0">
            <a:spAutoFit/>
          </a:bodyPr>
          <a:lstStyle/>
          <a:p>
            <a:pPr algn="ctr"/>
            <a:r>
              <a:rPr lang="en-US" sz="2400" b="1" dirty="0"/>
              <a:t>Selection of founding artists of the Vienna Secession:</a:t>
            </a:r>
          </a:p>
          <a:p>
            <a:pPr marL="285750" indent="-285750" algn="ctr">
              <a:buFont typeface="Arial" panose="020B0604020202020204" pitchFamily="34" charset="0"/>
              <a:buChar char="•"/>
            </a:pPr>
            <a:r>
              <a:rPr lang="en-US" dirty="0"/>
              <a:t>Gustav Klimt</a:t>
            </a:r>
          </a:p>
          <a:p>
            <a:pPr marL="285750" indent="-285750" algn="ctr">
              <a:buFont typeface="Arial" panose="020B0604020202020204" pitchFamily="34" charset="0"/>
              <a:buChar char="•"/>
            </a:pPr>
            <a:r>
              <a:rPr lang="en-US" dirty="0"/>
              <a:t>Joseph </a:t>
            </a:r>
            <a:r>
              <a:rPr lang="en-US" dirty="0" err="1"/>
              <a:t>Olbrich</a:t>
            </a:r>
            <a:endParaRPr lang="en-US" dirty="0"/>
          </a:p>
          <a:p>
            <a:pPr marL="285750" indent="-285750" algn="ctr">
              <a:buFont typeface="Arial" panose="020B0604020202020204" pitchFamily="34" charset="0"/>
              <a:buChar char="•"/>
            </a:pPr>
            <a:r>
              <a:rPr lang="en-US" dirty="0"/>
              <a:t>Josef Hoffmann – we will see a lot of this guy</a:t>
            </a:r>
          </a:p>
          <a:p>
            <a:pPr marL="285750" indent="-285750" algn="ctr">
              <a:buFont typeface="Arial" panose="020B0604020202020204" pitchFamily="34" charset="0"/>
              <a:buChar char="•"/>
            </a:pPr>
            <a:r>
              <a:rPr lang="en-US" dirty="0" err="1"/>
              <a:t>Koloman</a:t>
            </a:r>
            <a:r>
              <a:rPr lang="en-US" dirty="0"/>
              <a:t> Moser</a:t>
            </a:r>
          </a:p>
          <a:p>
            <a:pPr marL="285750" indent="-285750" algn="ctr">
              <a:buFont typeface="Arial" panose="020B0604020202020204" pitchFamily="34" charset="0"/>
              <a:buChar char="•"/>
            </a:pPr>
            <a:r>
              <a:rPr lang="en-US" dirty="0"/>
              <a:t>Max Kurzweil</a:t>
            </a:r>
          </a:p>
          <a:p>
            <a:pPr marL="285750" indent="-285750" algn="ctr">
              <a:buFont typeface="Arial" panose="020B0604020202020204" pitchFamily="34" charset="0"/>
              <a:buChar char="•"/>
            </a:pPr>
            <a:r>
              <a:rPr lang="en-US" dirty="0"/>
              <a:t>Wilhelm </a:t>
            </a:r>
            <a:r>
              <a:rPr lang="en-US" dirty="0" err="1"/>
              <a:t>Bernatzik</a:t>
            </a:r>
            <a:endParaRPr lang="en-US" dirty="0"/>
          </a:p>
          <a:p>
            <a:pPr marL="285750" indent="-285750" algn="ctr">
              <a:buFont typeface="Arial" panose="020B0604020202020204" pitchFamily="34" charset="0"/>
              <a:buChar char="•"/>
            </a:pPr>
            <a:r>
              <a:rPr lang="en-US" dirty="0"/>
              <a:t>Rudolf van Alt</a:t>
            </a:r>
          </a:p>
          <a:p>
            <a:pPr marL="285750" indent="-285750" algn="ctr">
              <a:buFont typeface="Arial" panose="020B0604020202020204" pitchFamily="34" charset="0"/>
              <a:buChar char="•"/>
            </a:pPr>
            <a:endParaRPr lang="en-US" dirty="0"/>
          </a:p>
        </p:txBody>
      </p:sp>
    </p:spTree>
    <p:extLst>
      <p:ext uri="{BB962C8B-B14F-4D97-AF65-F5344CB8AC3E}">
        <p14:creationId xmlns:p14="http://schemas.microsoft.com/office/powerpoint/2010/main" val="6682484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C5B11A-1177-934D-80E1-A68D7D9CFBF5}"/>
              </a:ext>
            </a:extLst>
          </p:cNvPr>
          <p:cNvSpPr>
            <a:spLocks noGrp="1"/>
          </p:cNvSpPr>
          <p:nvPr>
            <p:ph type="ctrTitle"/>
          </p:nvPr>
        </p:nvSpPr>
        <p:spPr>
          <a:xfrm>
            <a:off x="1600200" y="442602"/>
            <a:ext cx="8991600" cy="1100448"/>
          </a:xfrm>
        </p:spPr>
        <p:txBody>
          <a:bodyPr>
            <a:normAutofit/>
          </a:bodyPr>
          <a:lstStyle/>
          <a:p>
            <a:r>
              <a:rPr lang="en-US" cap="none" dirty="0"/>
              <a:t>Ideas Addressed</a:t>
            </a:r>
          </a:p>
        </p:txBody>
      </p:sp>
      <p:sp>
        <p:nvSpPr>
          <p:cNvPr id="3" name="Subtitle 2">
            <a:extLst>
              <a:ext uri="{FF2B5EF4-FFF2-40B4-BE49-F238E27FC236}">
                <a16:creationId xmlns:a16="http://schemas.microsoft.com/office/drawing/2014/main" id="{A77675F7-51A6-9744-BD06-69791AD24011}"/>
              </a:ext>
            </a:extLst>
          </p:cNvPr>
          <p:cNvSpPr>
            <a:spLocks noGrp="1"/>
          </p:cNvSpPr>
          <p:nvPr>
            <p:ph type="subTitle" idx="1"/>
          </p:nvPr>
        </p:nvSpPr>
        <p:spPr>
          <a:xfrm>
            <a:off x="670560" y="2401824"/>
            <a:ext cx="11018520" cy="3602736"/>
          </a:xfrm>
        </p:spPr>
        <p:txBody>
          <a:bodyPr>
            <a:normAutofit/>
          </a:bodyPr>
          <a:lstStyle/>
          <a:p>
            <a:r>
              <a:rPr lang="en-US" dirty="0"/>
              <a:t> </a:t>
            </a:r>
          </a:p>
        </p:txBody>
      </p:sp>
      <p:sp>
        <p:nvSpPr>
          <p:cNvPr id="5" name="TextBox 4">
            <a:extLst>
              <a:ext uri="{FF2B5EF4-FFF2-40B4-BE49-F238E27FC236}">
                <a16:creationId xmlns:a16="http://schemas.microsoft.com/office/drawing/2014/main" id="{E1CE1FC2-3068-0F42-A746-148A39A03B16}"/>
              </a:ext>
            </a:extLst>
          </p:cNvPr>
          <p:cNvSpPr txBox="1"/>
          <p:nvPr/>
        </p:nvSpPr>
        <p:spPr>
          <a:xfrm>
            <a:off x="670560" y="1941562"/>
            <a:ext cx="5741946" cy="2308324"/>
          </a:xfrm>
          <a:prstGeom prst="rect">
            <a:avLst/>
          </a:prstGeom>
          <a:noFill/>
        </p:spPr>
        <p:txBody>
          <a:bodyPr wrap="square" rtlCol="0">
            <a:spAutoFit/>
          </a:bodyPr>
          <a:lstStyle/>
          <a:p>
            <a:r>
              <a:rPr lang="en-US" dirty="0"/>
              <a:t>Overall ideas:</a:t>
            </a:r>
          </a:p>
          <a:p>
            <a:pPr marL="285750" indent="-285750">
              <a:buFont typeface="Arial" panose="020B0604020202020204" pitchFamily="34" charset="0"/>
              <a:buChar char="•"/>
            </a:pPr>
            <a:r>
              <a:rPr lang="en-US" dirty="0"/>
              <a:t>Renewing of focus on the decorative arts</a:t>
            </a:r>
          </a:p>
          <a:p>
            <a:pPr marL="285750" indent="-285750">
              <a:buFont typeface="Arial" panose="020B0604020202020204" pitchFamily="34" charset="0"/>
              <a:buChar char="•"/>
            </a:pPr>
            <a:r>
              <a:rPr lang="en-US" dirty="0"/>
              <a:t>Called for greater integration of all fine &amp; applied arts</a:t>
            </a:r>
          </a:p>
          <a:p>
            <a:pPr marL="285750" indent="-285750">
              <a:buFont typeface="Arial" panose="020B0604020202020204" pitchFamily="34" charset="0"/>
              <a:buChar char="•"/>
            </a:pPr>
            <a:r>
              <a:rPr lang="en-US" dirty="0"/>
              <a:t>Establish exchange of ideas internationally</a:t>
            </a:r>
          </a:p>
          <a:p>
            <a:pPr marL="285750" indent="-285750">
              <a:buFont typeface="Arial" panose="020B0604020202020204" pitchFamily="34" charset="0"/>
              <a:buChar char="•"/>
            </a:pPr>
            <a:r>
              <a:rPr lang="en-US" dirty="0"/>
              <a:t>Against the establishment in academia</a:t>
            </a:r>
          </a:p>
          <a:p>
            <a:pPr marL="285750" indent="-285750">
              <a:buFont typeface="Arial" panose="020B0604020202020204" pitchFamily="34" charset="0"/>
              <a:buChar char="•"/>
            </a:pPr>
            <a:r>
              <a:rPr lang="en-US" dirty="0"/>
              <a:t>Against the current art solons of the region </a:t>
            </a:r>
          </a:p>
          <a:p>
            <a:pPr marL="285750" indent="-285750">
              <a:buFont typeface="Arial" panose="020B0604020202020204" pitchFamily="34" charset="0"/>
              <a:buChar char="•"/>
            </a:pPr>
            <a:r>
              <a:rPr lang="en-US" dirty="0"/>
              <a:t>Create space to exhibit for the artist – first dedicated exhibition space for contemporary art in the west</a:t>
            </a:r>
          </a:p>
        </p:txBody>
      </p:sp>
      <p:sp>
        <p:nvSpPr>
          <p:cNvPr id="6" name="TextBox 5">
            <a:extLst>
              <a:ext uri="{FF2B5EF4-FFF2-40B4-BE49-F238E27FC236}">
                <a16:creationId xmlns:a16="http://schemas.microsoft.com/office/drawing/2014/main" id="{6839B505-9E23-2749-8B1E-57CAE79EBFAF}"/>
              </a:ext>
            </a:extLst>
          </p:cNvPr>
          <p:cNvSpPr txBox="1"/>
          <p:nvPr/>
        </p:nvSpPr>
        <p:spPr>
          <a:xfrm>
            <a:off x="6964204" y="3973235"/>
            <a:ext cx="4986337" cy="2585323"/>
          </a:xfrm>
          <a:prstGeom prst="rect">
            <a:avLst/>
          </a:prstGeom>
          <a:noFill/>
        </p:spPr>
        <p:txBody>
          <a:bodyPr wrap="square" rtlCol="0">
            <a:spAutoFit/>
          </a:bodyPr>
          <a:lstStyle/>
          <a:p>
            <a:r>
              <a:rPr lang="en-US" dirty="0"/>
              <a:t>Visual focus:</a:t>
            </a:r>
          </a:p>
          <a:p>
            <a:pPr marL="285750" indent="-285750">
              <a:buFont typeface="Arial" panose="020B0604020202020204" pitchFamily="34" charset="0"/>
              <a:buChar char="•"/>
            </a:pPr>
            <a:r>
              <a:rPr lang="en-US" dirty="0"/>
              <a:t>More diversity in expression</a:t>
            </a:r>
          </a:p>
          <a:p>
            <a:pPr marL="285750" indent="-285750">
              <a:buFont typeface="Arial" panose="020B0604020202020204" pitchFamily="34" charset="0"/>
              <a:buChar char="•"/>
            </a:pPr>
            <a:r>
              <a:rPr lang="en-US" dirty="0"/>
              <a:t>Interest in the use of architectural elements and influence </a:t>
            </a:r>
          </a:p>
          <a:p>
            <a:pPr marL="285750" indent="-285750">
              <a:buFont typeface="Arial" panose="020B0604020202020204" pitchFamily="34" charset="0"/>
              <a:buChar char="•"/>
            </a:pPr>
            <a:r>
              <a:rPr lang="en-US" dirty="0"/>
              <a:t>Ornate and elaborate decoration</a:t>
            </a:r>
          </a:p>
          <a:p>
            <a:pPr marL="285750" indent="-285750">
              <a:buFont typeface="Arial" panose="020B0604020202020204" pitchFamily="34" charset="0"/>
              <a:buChar char="•"/>
            </a:pPr>
            <a:r>
              <a:rPr lang="en-US" dirty="0"/>
              <a:t>Contrast of geometry, fluid line, organic and sensual decorations</a:t>
            </a:r>
          </a:p>
          <a:p>
            <a:pPr marL="285750" indent="-285750">
              <a:buFont typeface="Arial" panose="020B0604020202020204" pitchFamily="34" charset="0"/>
              <a:buChar char="•"/>
            </a:pPr>
            <a:r>
              <a:rPr lang="en-US" dirty="0"/>
              <a:t>Integration of object and environments – holistic environmental approach</a:t>
            </a:r>
          </a:p>
        </p:txBody>
      </p:sp>
    </p:spTree>
    <p:extLst>
      <p:ext uri="{BB962C8B-B14F-4D97-AF65-F5344CB8AC3E}">
        <p14:creationId xmlns:p14="http://schemas.microsoft.com/office/powerpoint/2010/main" val="27723280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1D80CE8-25DC-634F-8332-B2A86CC0711D}"/>
              </a:ext>
            </a:extLst>
          </p:cNvPr>
          <p:cNvSpPr txBox="1">
            <a:spLocks/>
          </p:cNvSpPr>
          <p:nvPr/>
        </p:nvSpPr>
        <p:spPr bwMode="blackWhite">
          <a:xfrm>
            <a:off x="1600200" y="472219"/>
            <a:ext cx="8991600" cy="1042256"/>
          </a:xfrm>
          <a:prstGeom prst="rect">
            <a:avLst/>
          </a:prstGeom>
          <a:solidFill>
            <a:srgbClr val="FFFFFF"/>
          </a:solidFill>
          <a:ln w="38100" cap="sq">
            <a:solidFill>
              <a:srgbClr val="404040"/>
            </a:solidFill>
            <a:miter lim="800000"/>
          </a:ln>
        </p:spPr>
        <p:txBody>
          <a:bodyPr vert="horz" lIns="274320" tIns="182880" rIns="274320" bIns="182880" rtlCol="0" anchor="ctr" anchorCtr="1">
            <a:normAutofit/>
          </a:bodyPr>
          <a:lstStyle>
            <a:lvl1pPr algn="ctr" defTabSz="914400" rtl="0" eaLnBrk="1" latinLnBrk="0" hangingPunct="1">
              <a:lnSpc>
                <a:spcPct val="90000"/>
              </a:lnSpc>
              <a:spcBef>
                <a:spcPct val="0"/>
              </a:spcBef>
              <a:buNone/>
              <a:defRPr sz="3800" kern="1200" cap="all" spc="200" baseline="0">
                <a:solidFill>
                  <a:srgbClr val="262626"/>
                </a:solidFill>
                <a:latin typeface="+mj-lt"/>
                <a:ea typeface="+mj-ea"/>
                <a:cs typeface="+mj-cs"/>
              </a:defRPr>
            </a:lvl1pPr>
          </a:lstStyle>
          <a:p>
            <a:r>
              <a:rPr lang="en-US" sz="2800" dirty="0"/>
              <a:t>Artists from the </a:t>
            </a:r>
            <a:r>
              <a:rPr lang="en-US" sz="2800" dirty="0" err="1"/>
              <a:t>ViennA</a:t>
            </a:r>
            <a:r>
              <a:rPr lang="en-US" sz="2800" dirty="0"/>
              <a:t> Secession</a:t>
            </a:r>
          </a:p>
        </p:txBody>
      </p:sp>
      <p:sp>
        <p:nvSpPr>
          <p:cNvPr id="7" name="TextBox 6">
            <a:extLst>
              <a:ext uri="{FF2B5EF4-FFF2-40B4-BE49-F238E27FC236}">
                <a16:creationId xmlns:a16="http://schemas.microsoft.com/office/drawing/2014/main" id="{227CA9B7-452F-3A44-8577-310F4B4486FA}"/>
              </a:ext>
            </a:extLst>
          </p:cNvPr>
          <p:cNvSpPr txBox="1"/>
          <p:nvPr/>
        </p:nvSpPr>
        <p:spPr>
          <a:xfrm>
            <a:off x="2926486" y="1852231"/>
            <a:ext cx="6339028" cy="369332"/>
          </a:xfrm>
          <a:prstGeom prst="rect">
            <a:avLst/>
          </a:prstGeom>
          <a:noFill/>
        </p:spPr>
        <p:txBody>
          <a:bodyPr wrap="square" rtlCol="0">
            <a:spAutoFit/>
          </a:bodyPr>
          <a:lstStyle/>
          <a:p>
            <a:pPr algn="ctr"/>
            <a:r>
              <a:rPr lang="en-US" dirty="0"/>
              <a:t>Selection of other artists related to the  Vienna Secession:</a:t>
            </a:r>
          </a:p>
        </p:txBody>
      </p:sp>
      <p:sp>
        <p:nvSpPr>
          <p:cNvPr id="8" name="TextBox 7">
            <a:extLst>
              <a:ext uri="{FF2B5EF4-FFF2-40B4-BE49-F238E27FC236}">
                <a16:creationId xmlns:a16="http://schemas.microsoft.com/office/drawing/2014/main" id="{CF92FA65-9C3F-DF43-839D-7CE36806F57A}"/>
              </a:ext>
            </a:extLst>
          </p:cNvPr>
          <p:cNvSpPr txBox="1"/>
          <p:nvPr/>
        </p:nvSpPr>
        <p:spPr>
          <a:xfrm>
            <a:off x="585788" y="2559319"/>
            <a:ext cx="3843337" cy="3970318"/>
          </a:xfrm>
          <a:prstGeom prst="rect">
            <a:avLst/>
          </a:prstGeom>
          <a:noFill/>
        </p:spPr>
        <p:txBody>
          <a:bodyPr wrap="square" rtlCol="0">
            <a:spAutoFit/>
          </a:bodyPr>
          <a:lstStyle/>
          <a:p>
            <a:pPr marL="285750" indent="-285750">
              <a:buFont typeface="Arial" panose="020B0604020202020204" pitchFamily="34" charset="0"/>
              <a:buChar char="•"/>
            </a:pPr>
            <a:r>
              <a:rPr lang="en-US" dirty="0"/>
              <a:t>Alfred Roller </a:t>
            </a:r>
          </a:p>
          <a:p>
            <a:pPr marL="285750" indent="-285750">
              <a:buFont typeface="Arial" panose="020B0604020202020204" pitchFamily="34" charset="0"/>
              <a:buChar char="•"/>
            </a:pPr>
            <a:r>
              <a:rPr lang="en-US" dirty="0"/>
              <a:t>Peter Behrens -  Ludwig </a:t>
            </a:r>
            <a:r>
              <a:rPr lang="en-US" dirty="0" err="1"/>
              <a:t>Mies</a:t>
            </a:r>
            <a:r>
              <a:rPr lang="en-US" dirty="0"/>
              <a:t> van der </a:t>
            </a:r>
            <a:r>
              <a:rPr lang="en-US" dirty="0" err="1"/>
              <a:t>Rohe</a:t>
            </a:r>
            <a:r>
              <a:rPr lang="en-US" dirty="0"/>
              <a:t>, Le Corbusier and  Walter Gropius worked for him at one point.</a:t>
            </a:r>
          </a:p>
          <a:p>
            <a:pPr marL="285750" indent="-285750">
              <a:buFont typeface="Arial" panose="020B0604020202020204" pitchFamily="34" charset="0"/>
              <a:buChar char="•"/>
            </a:pPr>
            <a:r>
              <a:rPr lang="en-US" dirty="0"/>
              <a:t>Otto Wagner</a:t>
            </a:r>
          </a:p>
          <a:p>
            <a:pPr marL="285750" indent="-285750">
              <a:buFont typeface="Arial" panose="020B0604020202020204" pitchFamily="34" charset="0"/>
              <a:buChar char="•"/>
            </a:pPr>
            <a:r>
              <a:rPr lang="en-US" dirty="0" err="1"/>
              <a:t>Alfons</a:t>
            </a:r>
            <a:r>
              <a:rPr lang="en-US" dirty="0"/>
              <a:t> Maria </a:t>
            </a:r>
            <a:r>
              <a:rPr lang="en-US" dirty="0" err="1"/>
              <a:t>Mucha</a:t>
            </a:r>
            <a:endParaRPr lang="en-US" dirty="0"/>
          </a:p>
          <a:p>
            <a:pPr marL="285750" indent="-285750">
              <a:buFont typeface="Arial" panose="020B0604020202020204" pitchFamily="34" charset="0"/>
              <a:buChar char="•"/>
            </a:pPr>
            <a:r>
              <a:rPr lang="en-US" dirty="0"/>
              <a:t>Max Klinger</a:t>
            </a:r>
          </a:p>
          <a:p>
            <a:pPr marL="285750" indent="-285750">
              <a:buFont typeface="Arial" panose="020B0604020202020204" pitchFamily="34" charset="0"/>
              <a:buChar char="•"/>
            </a:pPr>
            <a:r>
              <a:rPr lang="en-US" dirty="0"/>
              <a:t>Carl Moll</a:t>
            </a:r>
          </a:p>
          <a:p>
            <a:pPr marL="285750" indent="-285750">
              <a:buFont typeface="Arial" panose="020B0604020202020204" pitchFamily="34" charset="0"/>
              <a:buChar char="•"/>
            </a:pPr>
            <a:r>
              <a:rPr lang="en-US" dirty="0"/>
              <a:t>Maximilian </a:t>
            </a:r>
            <a:r>
              <a:rPr lang="en-US" dirty="0" err="1"/>
              <a:t>Liebenwein</a:t>
            </a:r>
            <a:endParaRPr lang="en-US" dirty="0"/>
          </a:p>
          <a:p>
            <a:pPr marL="285750" indent="-285750">
              <a:buFont typeface="Arial" panose="020B0604020202020204" pitchFamily="34" charset="0"/>
              <a:buChar char="•"/>
            </a:pPr>
            <a:r>
              <a:rPr lang="en-US" dirty="0"/>
              <a:t>Egon Schiele</a:t>
            </a:r>
          </a:p>
          <a:p>
            <a:pPr marL="285750" indent="-285750">
              <a:buFont typeface="Arial" panose="020B0604020202020204" pitchFamily="34" charset="0"/>
              <a:buChar char="•"/>
            </a:pPr>
            <a:r>
              <a:rPr lang="en-US" dirty="0"/>
              <a:t>Jean Luce</a:t>
            </a:r>
          </a:p>
          <a:p>
            <a:pPr marL="285750" indent="-285750">
              <a:buFont typeface="Arial" panose="020B0604020202020204" pitchFamily="34" charset="0"/>
              <a:buChar char="•"/>
            </a:pPr>
            <a:r>
              <a:rPr lang="en-US" dirty="0"/>
              <a:t>Jean </a:t>
            </a:r>
            <a:r>
              <a:rPr lang="en-US" dirty="0" err="1"/>
              <a:t>Puiforcat</a:t>
            </a:r>
            <a:endParaRPr lang="en-US" dirty="0"/>
          </a:p>
          <a:p>
            <a:pPr marL="285750" indent="-285750">
              <a:buFont typeface="Arial" panose="020B0604020202020204" pitchFamily="34" charset="0"/>
              <a:buChar char="•"/>
            </a:pPr>
            <a:r>
              <a:rPr lang="en-US" dirty="0"/>
              <a:t>Charlotte </a:t>
            </a:r>
            <a:r>
              <a:rPr lang="en-US" dirty="0" err="1"/>
              <a:t>Perriand</a:t>
            </a:r>
            <a:r>
              <a:rPr lang="en-US" dirty="0"/>
              <a:t> </a:t>
            </a:r>
          </a:p>
        </p:txBody>
      </p:sp>
      <p:sp>
        <p:nvSpPr>
          <p:cNvPr id="9" name="TextBox 8">
            <a:extLst>
              <a:ext uri="{FF2B5EF4-FFF2-40B4-BE49-F238E27FC236}">
                <a16:creationId xmlns:a16="http://schemas.microsoft.com/office/drawing/2014/main" id="{BFF7144F-1721-1249-9509-71ED42740A0F}"/>
              </a:ext>
            </a:extLst>
          </p:cNvPr>
          <p:cNvSpPr txBox="1"/>
          <p:nvPr/>
        </p:nvSpPr>
        <p:spPr>
          <a:xfrm>
            <a:off x="4738687" y="2559319"/>
            <a:ext cx="3329758" cy="3970318"/>
          </a:xfrm>
          <a:prstGeom prst="rect">
            <a:avLst/>
          </a:prstGeom>
          <a:noFill/>
        </p:spPr>
        <p:txBody>
          <a:bodyPr wrap="none" rtlCol="0">
            <a:spAutoFit/>
          </a:bodyPr>
          <a:lstStyle/>
          <a:p>
            <a:pPr marL="285750" indent="-285750">
              <a:buFont typeface="Arial" panose="020B0604020202020204" pitchFamily="34" charset="0"/>
              <a:buChar char="•"/>
            </a:pPr>
            <a:r>
              <a:rPr lang="en-US" dirty="0"/>
              <a:t>René Herbst</a:t>
            </a:r>
          </a:p>
          <a:p>
            <a:pPr marL="285750" indent="-285750">
              <a:buFont typeface="Arial" panose="020B0604020202020204" pitchFamily="34" charset="0"/>
              <a:buChar char="•"/>
            </a:pPr>
            <a:r>
              <a:rPr lang="en-US" dirty="0" err="1"/>
              <a:t>Vally</a:t>
            </a:r>
            <a:r>
              <a:rPr lang="en-US" dirty="0"/>
              <a:t> </a:t>
            </a:r>
            <a:r>
              <a:rPr lang="en-US" dirty="0" err="1"/>
              <a:t>Wieselthier</a:t>
            </a:r>
            <a:endParaRPr lang="en-US" dirty="0"/>
          </a:p>
          <a:p>
            <a:pPr marL="285750" indent="-285750">
              <a:buFont typeface="Arial" panose="020B0604020202020204" pitchFamily="34" charset="0"/>
              <a:buChar char="•"/>
            </a:pPr>
            <a:r>
              <a:rPr lang="en-US" dirty="0"/>
              <a:t>Gudrun </a:t>
            </a:r>
            <a:r>
              <a:rPr lang="en-US" dirty="0" err="1"/>
              <a:t>Baudisch</a:t>
            </a:r>
            <a:r>
              <a:rPr lang="en-US" dirty="0"/>
              <a:t>;</a:t>
            </a:r>
          </a:p>
          <a:p>
            <a:pPr marL="285750" indent="-285750">
              <a:buFont typeface="Arial" panose="020B0604020202020204" pitchFamily="34" charset="0"/>
              <a:buChar char="•"/>
            </a:pPr>
            <a:r>
              <a:rPr lang="en-US" dirty="0"/>
              <a:t>Fritz (Friedrich) </a:t>
            </a:r>
            <a:r>
              <a:rPr lang="en-US" dirty="0" err="1"/>
              <a:t>Waerndorfer</a:t>
            </a:r>
            <a:r>
              <a:rPr lang="en-US" dirty="0"/>
              <a:t> </a:t>
            </a:r>
          </a:p>
          <a:p>
            <a:pPr marL="285750" indent="-285750">
              <a:buFont typeface="Arial" panose="020B0604020202020204" pitchFamily="34" charset="0"/>
              <a:buChar char="•"/>
            </a:pPr>
            <a:r>
              <a:rPr lang="en-US" dirty="0"/>
              <a:t>Josef Maria </a:t>
            </a:r>
            <a:r>
              <a:rPr lang="en-US" dirty="0" err="1"/>
              <a:t>Auchentaller</a:t>
            </a:r>
            <a:endParaRPr lang="en-US" dirty="0"/>
          </a:p>
          <a:p>
            <a:pPr marL="285750" indent="-285750">
              <a:buFont typeface="Arial" panose="020B0604020202020204" pitchFamily="34" charset="0"/>
              <a:buChar char="•"/>
            </a:pPr>
            <a:r>
              <a:rPr lang="en-US" dirty="0" err="1"/>
              <a:t>Othmar</a:t>
            </a:r>
            <a:r>
              <a:rPr lang="en-US" dirty="0"/>
              <a:t> </a:t>
            </a:r>
            <a:r>
              <a:rPr lang="en-US" dirty="0" err="1"/>
              <a:t>Schimkowitz</a:t>
            </a:r>
            <a:r>
              <a:rPr lang="en-US" dirty="0"/>
              <a:t> </a:t>
            </a:r>
          </a:p>
          <a:p>
            <a:pPr marL="285750" indent="-285750">
              <a:buFont typeface="Arial" panose="020B0604020202020204" pitchFamily="34" charset="0"/>
              <a:buChar char="•"/>
            </a:pPr>
            <a:r>
              <a:rPr lang="en-US" dirty="0" err="1"/>
              <a:t>Jože</a:t>
            </a:r>
            <a:r>
              <a:rPr lang="en-US" dirty="0"/>
              <a:t> </a:t>
            </a:r>
            <a:r>
              <a:rPr lang="en-US" dirty="0" err="1"/>
              <a:t>Plečnik</a:t>
            </a:r>
            <a:endParaRPr lang="en-US" dirty="0"/>
          </a:p>
          <a:p>
            <a:pPr marL="285750" indent="-285750">
              <a:buFont typeface="Arial" panose="020B0604020202020204" pitchFamily="34" charset="0"/>
              <a:buChar char="•"/>
            </a:pPr>
            <a:r>
              <a:rPr lang="en-US" dirty="0"/>
              <a:t>Leopold </a:t>
            </a:r>
            <a:r>
              <a:rPr lang="en-US" dirty="0" err="1"/>
              <a:t>Forstner</a:t>
            </a:r>
            <a:r>
              <a:rPr lang="en-US" dirty="0"/>
              <a:t> (1908-1911)</a:t>
            </a:r>
          </a:p>
          <a:p>
            <a:pPr marL="285750" indent="-285750">
              <a:buFont typeface="Arial" panose="020B0604020202020204" pitchFamily="34" charset="0"/>
              <a:buChar char="•"/>
            </a:pPr>
            <a:r>
              <a:rPr lang="en-US" dirty="0"/>
              <a:t>Johann </a:t>
            </a:r>
            <a:r>
              <a:rPr lang="en-US" dirty="0" err="1"/>
              <a:t>Loetz</a:t>
            </a:r>
            <a:r>
              <a:rPr lang="en-US" dirty="0"/>
              <a:t> </a:t>
            </a:r>
            <a:r>
              <a:rPr lang="en-US" dirty="0" err="1"/>
              <a:t>Witwe</a:t>
            </a:r>
            <a:r>
              <a:rPr lang="en-US" dirty="0"/>
              <a:t> </a:t>
            </a:r>
          </a:p>
          <a:p>
            <a:pPr marL="285750" indent="-285750">
              <a:buFont typeface="Arial" panose="020B0604020202020204" pitchFamily="34" charset="0"/>
              <a:buChar char="•"/>
            </a:pPr>
            <a:r>
              <a:rPr lang="en-US" dirty="0" err="1"/>
              <a:t>Teodor</a:t>
            </a:r>
            <a:r>
              <a:rPr lang="en-US" dirty="0"/>
              <a:t> </a:t>
            </a:r>
            <a:r>
              <a:rPr lang="en-US" dirty="0" err="1"/>
              <a:t>Axentowicz</a:t>
            </a:r>
            <a:endParaRPr lang="en-US" dirty="0"/>
          </a:p>
          <a:p>
            <a:pPr marL="285750" indent="-285750">
              <a:buFont typeface="Arial" panose="020B0604020202020204" pitchFamily="34" charset="0"/>
              <a:buChar char="•"/>
            </a:pPr>
            <a:r>
              <a:rPr lang="en-US" dirty="0"/>
              <a:t>Renate </a:t>
            </a:r>
            <a:r>
              <a:rPr lang="en-US" dirty="0" err="1"/>
              <a:t>Bertlmann</a:t>
            </a:r>
            <a:endParaRPr lang="en-US" dirty="0"/>
          </a:p>
          <a:p>
            <a:pPr marL="285750" indent="-285750">
              <a:buFont typeface="Arial" panose="020B0604020202020204" pitchFamily="34" charset="0"/>
              <a:buChar char="•"/>
            </a:pPr>
            <a:r>
              <a:rPr lang="en-US" dirty="0"/>
              <a:t>Adolf Michael Boehm (</a:t>
            </a:r>
            <a:r>
              <a:rPr lang="en-US" dirty="0" err="1"/>
              <a:t>Böhm</a:t>
            </a:r>
            <a:r>
              <a:rPr lang="en-US" dirty="0"/>
              <a:t>)</a:t>
            </a:r>
          </a:p>
          <a:p>
            <a:pPr marL="285750" indent="-285750">
              <a:buFont typeface="Arial" panose="020B0604020202020204" pitchFamily="34" charset="0"/>
              <a:buChar char="•"/>
            </a:pPr>
            <a:r>
              <a:rPr lang="en-US" dirty="0"/>
              <a:t>Julian </a:t>
            </a:r>
            <a:r>
              <a:rPr lang="en-US" dirty="0" err="1"/>
              <a:t>Fałat</a:t>
            </a:r>
            <a:endParaRPr lang="en-US" dirty="0"/>
          </a:p>
          <a:p>
            <a:pPr marL="285750" indent="-285750">
              <a:buFont typeface="Arial" panose="020B0604020202020204" pitchFamily="34" charset="0"/>
              <a:buChar char="•"/>
            </a:pPr>
            <a:r>
              <a:rPr lang="en-US" dirty="0" err="1"/>
              <a:t>Wlastimil</a:t>
            </a:r>
            <a:r>
              <a:rPr lang="en-US" dirty="0"/>
              <a:t> </a:t>
            </a:r>
            <a:r>
              <a:rPr lang="en-US" dirty="0" err="1"/>
              <a:t>Hofman</a:t>
            </a:r>
            <a:endParaRPr lang="en-US" dirty="0"/>
          </a:p>
        </p:txBody>
      </p:sp>
      <p:sp>
        <p:nvSpPr>
          <p:cNvPr id="10" name="TextBox 9">
            <a:extLst>
              <a:ext uri="{FF2B5EF4-FFF2-40B4-BE49-F238E27FC236}">
                <a16:creationId xmlns:a16="http://schemas.microsoft.com/office/drawing/2014/main" id="{6972FF0E-F58D-EC4A-A8D0-DBF05B4AE606}"/>
              </a:ext>
            </a:extLst>
          </p:cNvPr>
          <p:cNvSpPr txBox="1"/>
          <p:nvPr/>
        </p:nvSpPr>
        <p:spPr>
          <a:xfrm>
            <a:off x="8901112" y="2543175"/>
            <a:ext cx="3057525" cy="2585323"/>
          </a:xfrm>
          <a:prstGeom prst="rect">
            <a:avLst/>
          </a:prstGeom>
          <a:noFill/>
        </p:spPr>
        <p:txBody>
          <a:bodyPr wrap="square" rtlCol="0">
            <a:spAutoFit/>
          </a:bodyPr>
          <a:lstStyle/>
          <a:p>
            <a:r>
              <a:rPr lang="en-US" dirty="0"/>
              <a:t>•	Oskar </a:t>
            </a:r>
            <a:r>
              <a:rPr lang="en-US" dirty="0" err="1"/>
              <a:t>Kokoshka</a:t>
            </a:r>
            <a:endParaRPr lang="en-US" dirty="0"/>
          </a:p>
          <a:p>
            <a:pPr marL="285750" indent="-285750">
              <a:buFont typeface="Arial" panose="020B0604020202020204" pitchFamily="34" charset="0"/>
              <a:buChar char="•"/>
            </a:pPr>
            <a:r>
              <a:rPr lang="en-US" dirty="0"/>
              <a:t>	Maximilian </a:t>
            </a:r>
            <a:r>
              <a:rPr lang="en-US" dirty="0" err="1"/>
              <a:t>Liebenwein</a:t>
            </a:r>
            <a:endParaRPr lang="en-US" dirty="0"/>
          </a:p>
          <a:p>
            <a:r>
              <a:rPr lang="en-US" dirty="0"/>
              <a:t>•	Jacek </a:t>
            </a:r>
            <a:r>
              <a:rPr lang="en-US" dirty="0" err="1"/>
              <a:t>Malczewski</a:t>
            </a:r>
            <a:endParaRPr lang="en-US" dirty="0"/>
          </a:p>
          <a:p>
            <a:r>
              <a:rPr lang="en-US" dirty="0"/>
              <a:t>•	Julius </a:t>
            </a:r>
            <a:r>
              <a:rPr lang="en-US" dirty="0" err="1"/>
              <a:t>Mayreder</a:t>
            </a:r>
            <a:endParaRPr lang="en-US" dirty="0"/>
          </a:p>
          <a:p>
            <a:r>
              <a:rPr lang="en-US" dirty="0"/>
              <a:t>•	Emilie </a:t>
            </a:r>
            <a:r>
              <a:rPr lang="en-US" dirty="0" err="1"/>
              <a:t>Mediz-Pelikan</a:t>
            </a:r>
            <a:endParaRPr lang="en-US" dirty="0"/>
          </a:p>
          <a:p>
            <a:r>
              <a:rPr lang="en-US" dirty="0"/>
              <a:t>•	Józef </a:t>
            </a:r>
            <a:r>
              <a:rPr lang="en-US" dirty="0" err="1"/>
              <a:t>Mehoffer</a:t>
            </a:r>
            <a:endParaRPr lang="en-US" dirty="0"/>
          </a:p>
          <a:p>
            <a:r>
              <a:rPr lang="en-US" dirty="0"/>
              <a:t>•	Maximilian </a:t>
            </a:r>
            <a:r>
              <a:rPr lang="en-US" dirty="0" err="1"/>
              <a:t>Pirner</a:t>
            </a:r>
            <a:endParaRPr lang="en-US" dirty="0"/>
          </a:p>
          <a:p>
            <a:r>
              <a:rPr lang="en-US" dirty="0"/>
              <a:t>•	Kazimierz </a:t>
            </a:r>
            <a:r>
              <a:rPr lang="en-US" dirty="0" err="1"/>
              <a:t>Pochwalski</a:t>
            </a:r>
            <a:endParaRPr lang="en-US" dirty="0"/>
          </a:p>
          <a:p>
            <a:endParaRPr lang="en-US" dirty="0"/>
          </a:p>
        </p:txBody>
      </p:sp>
    </p:spTree>
    <p:extLst>
      <p:ext uri="{BB962C8B-B14F-4D97-AF65-F5344CB8AC3E}">
        <p14:creationId xmlns:p14="http://schemas.microsoft.com/office/powerpoint/2010/main" val="40848698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9720FA6-8771-5C4F-A341-1CC7A23F2346}"/>
              </a:ext>
            </a:extLst>
          </p:cNvPr>
          <p:cNvSpPr>
            <a:spLocks noGrp="1"/>
          </p:cNvSpPr>
          <p:nvPr>
            <p:ph type="body" sz="half" idx="2"/>
          </p:nvPr>
        </p:nvSpPr>
        <p:spPr>
          <a:xfrm>
            <a:off x="769620" y="1675295"/>
            <a:ext cx="5029200" cy="870681"/>
          </a:xfrm>
        </p:spPr>
        <p:txBody>
          <a:bodyPr>
            <a:normAutofit/>
          </a:bodyPr>
          <a:lstStyle/>
          <a:p>
            <a:pPr>
              <a:spcBef>
                <a:spcPts val="0"/>
              </a:spcBef>
            </a:pPr>
            <a:r>
              <a:rPr lang="en-US" i="1" dirty="0"/>
              <a:t>The Kiss</a:t>
            </a:r>
          </a:p>
          <a:p>
            <a:pPr>
              <a:spcBef>
                <a:spcPts val="0"/>
              </a:spcBef>
            </a:pPr>
            <a:r>
              <a:rPr lang="en-US" dirty="0"/>
              <a:t>72in x 72in (180cm x 180cm)</a:t>
            </a:r>
          </a:p>
          <a:p>
            <a:pPr>
              <a:spcBef>
                <a:spcPts val="0"/>
              </a:spcBef>
            </a:pPr>
            <a:r>
              <a:rPr lang="en-US" i="1" dirty="0"/>
              <a:t>1903</a:t>
            </a:r>
          </a:p>
        </p:txBody>
      </p:sp>
      <p:sp>
        <p:nvSpPr>
          <p:cNvPr id="14" name="TextBox 13">
            <a:extLst>
              <a:ext uri="{FF2B5EF4-FFF2-40B4-BE49-F238E27FC236}">
                <a16:creationId xmlns:a16="http://schemas.microsoft.com/office/drawing/2014/main" id="{468726E0-B593-5E41-8134-85EF05E5F086}"/>
              </a:ext>
            </a:extLst>
          </p:cNvPr>
          <p:cNvSpPr txBox="1"/>
          <p:nvPr/>
        </p:nvSpPr>
        <p:spPr>
          <a:xfrm>
            <a:off x="7087061" y="5934670"/>
            <a:ext cx="3794760" cy="923330"/>
          </a:xfrm>
          <a:prstGeom prst="rect">
            <a:avLst/>
          </a:prstGeom>
          <a:noFill/>
        </p:spPr>
        <p:txBody>
          <a:bodyPr wrap="square" rtlCol="0">
            <a:spAutoFit/>
          </a:bodyPr>
          <a:lstStyle/>
          <a:p>
            <a:pPr algn="ctr"/>
            <a:r>
              <a:rPr lang="en-US" dirty="0"/>
              <a:t>“Pansy” Vase - </a:t>
            </a:r>
            <a:r>
              <a:rPr lang="en-US" dirty="0" err="1"/>
              <a:t>Favrille</a:t>
            </a:r>
            <a:endParaRPr lang="en-US" dirty="0"/>
          </a:p>
          <a:p>
            <a:pPr algn="ctr"/>
            <a:r>
              <a:rPr lang="en-US" dirty="0"/>
              <a:t>Made by: John Hollingsworth</a:t>
            </a:r>
          </a:p>
          <a:p>
            <a:pPr algn="ctr"/>
            <a:r>
              <a:rPr lang="en-US" dirty="0"/>
              <a:t>c. 1913</a:t>
            </a:r>
          </a:p>
        </p:txBody>
      </p:sp>
      <p:sp>
        <p:nvSpPr>
          <p:cNvPr id="15" name="Title 1">
            <a:extLst>
              <a:ext uri="{FF2B5EF4-FFF2-40B4-BE49-F238E27FC236}">
                <a16:creationId xmlns:a16="http://schemas.microsoft.com/office/drawing/2014/main" id="{26304047-13EE-5E43-B46A-55A06B3CDE83}"/>
              </a:ext>
            </a:extLst>
          </p:cNvPr>
          <p:cNvSpPr>
            <a:spLocks noGrp="1"/>
          </p:cNvSpPr>
          <p:nvPr>
            <p:ph type="title"/>
          </p:nvPr>
        </p:nvSpPr>
        <p:spPr>
          <a:xfrm>
            <a:off x="1040892" y="276786"/>
            <a:ext cx="4486656" cy="1141497"/>
          </a:xfrm>
        </p:spPr>
        <p:txBody>
          <a:bodyPr/>
          <a:lstStyle/>
          <a:p>
            <a:r>
              <a:rPr lang="en-US" dirty="0"/>
              <a:t>Gustav Klimt 1862-1918</a:t>
            </a:r>
          </a:p>
        </p:txBody>
      </p:sp>
      <p:pic>
        <p:nvPicPr>
          <p:cNvPr id="2" name="Picture Placeholder 1">
            <a:extLst>
              <a:ext uri="{FF2B5EF4-FFF2-40B4-BE49-F238E27FC236}">
                <a16:creationId xmlns:a16="http://schemas.microsoft.com/office/drawing/2014/main" id="{588889B0-6A39-024A-AD80-91030B8E5588}"/>
              </a:ext>
            </a:extLst>
          </p:cNvPr>
          <p:cNvPicPr>
            <a:picLocks noGrp="1" noChangeAspect="1"/>
          </p:cNvPicPr>
          <p:nvPr>
            <p:ph type="pic" idx="1"/>
          </p:nvPr>
        </p:nvPicPr>
        <p:blipFill>
          <a:blip r:embed="rId3"/>
          <a:srcRect l="5509" r="5509"/>
          <a:stretch>
            <a:fillRect/>
          </a:stretch>
        </p:blipFill>
        <p:spPr/>
      </p:pic>
      <p:sp>
        <p:nvSpPr>
          <p:cNvPr id="7" name="TextBox 6">
            <a:extLst>
              <a:ext uri="{FF2B5EF4-FFF2-40B4-BE49-F238E27FC236}">
                <a16:creationId xmlns:a16="http://schemas.microsoft.com/office/drawing/2014/main" id="{1E48ED17-4E0B-3D4D-984E-69CFCA2D0F7A}"/>
              </a:ext>
            </a:extLst>
          </p:cNvPr>
          <p:cNvSpPr txBox="1"/>
          <p:nvPr/>
        </p:nvSpPr>
        <p:spPr>
          <a:xfrm>
            <a:off x="526382" y="5928752"/>
            <a:ext cx="5001166" cy="646331"/>
          </a:xfrm>
          <a:prstGeom prst="rect">
            <a:avLst/>
          </a:prstGeom>
          <a:noFill/>
        </p:spPr>
        <p:txBody>
          <a:bodyPr wrap="square" rtlCol="0">
            <a:spAutoFit/>
          </a:bodyPr>
          <a:lstStyle/>
          <a:p>
            <a:r>
              <a:rPr lang="en-US" sz="1200" i="1" dirty="0"/>
              <a:t>Klimt, Freud &amp; Jung</a:t>
            </a:r>
          </a:p>
          <a:p>
            <a:r>
              <a:rPr lang="en-US" sz="1200" i="1" dirty="0"/>
              <a:t>https://</a:t>
            </a:r>
            <a:r>
              <a:rPr lang="en-US" sz="1200" i="1" dirty="0" err="1"/>
              <a:t>suitesculturelles.wordpress.com</a:t>
            </a:r>
            <a:r>
              <a:rPr lang="en-US" sz="1200" i="1" dirty="0"/>
              <a:t>/2011/08/24/</a:t>
            </a:r>
            <a:r>
              <a:rPr lang="en-US" sz="1200" i="1" dirty="0" err="1"/>
              <a:t>vienna</a:t>
            </a:r>
            <a:r>
              <a:rPr lang="en-US" sz="1200" i="1" dirty="0"/>
              <a:t>-secession-</a:t>
            </a:r>
            <a:r>
              <a:rPr lang="en-US" sz="1200" i="1" dirty="0" err="1"/>
              <a:t>klimt</a:t>
            </a:r>
            <a:r>
              <a:rPr lang="en-US" sz="1200" i="1" dirty="0"/>
              <a:t>-</a:t>
            </a:r>
            <a:r>
              <a:rPr lang="en-US" sz="1200" i="1" dirty="0" err="1"/>
              <a:t>freud</a:t>
            </a:r>
            <a:r>
              <a:rPr lang="en-US" sz="1200" i="1" dirty="0"/>
              <a:t>-and-</a:t>
            </a:r>
            <a:r>
              <a:rPr lang="en-US" sz="1200" i="1" dirty="0" err="1"/>
              <a:t>jung</a:t>
            </a:r>
            <a:r>
              <a:rPr lang="en-US" sz="1200" i="1" dirty="0"/>
              <a:t>/</a:t>
            </a:r>
          </a:p>
        </p:txBody>
      </p:sp>
    </p:spTree>
    <p:extLst>
      <p:ext uri="{BB962C8B-B14F-4D97-AF65-F5344CB8AC3E}">
        <p14:creationId xmlns:p14="http://schemas.microsoft.com/office/powerpoint/2010/main" val="39597798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654CEE22-9976-6642-B9BC-EB5BF5EF7795}"/>
              </a:ext>
            </a:extLst>
          </p:cNvPr>
          <p:cNvSpPr>
            <a:spLocks noGrp="1"/>
          </p:cNvSpPr>
          <p:nvPr>
            <p:ph type="subTitle" idx="1"/>
          </p:nvPr>
        </p:nvSpPr>
        <p:spPr>
          <a:xfrm>
            <a:off x="754511" y="2421659"/>
            <a:ext cx="6296879" cy="3507935"/>
          </a:xfrm>
        </p:spPr>
        <p:txBody>
          <a:bodyPr>
            <a:normAutofit/>
          </a:bodyPr>
          <a:lstStyle/>
          <a:p>
            <a:pPr marL="285750" indent="-285750" algn="l">
              <a:buClr>
                <a:schemeClr val="tx1"/>
              </a:buClr>
              <a:buFont typeface="Arial" panose="020B0604020202020204" pitchFamily="34" charset="0"/>
              <a:buChar char="•"/>
            </a:pPr>
            <a:r>
              <a:rPr lang="en-US" sz="1600" cap="none" dirty="0"/>
              <a:t>Introduce new contexts to consider the development of glass</a:t>
            </a:r>
          </a:p>
          <a:p>
            <a:pPr marL="285750" indent="-285750" algn="l">
              <a:buClr>
                <a:schemeClr val="tx1"/>
              </a:buClr>
              <a:buFont typeface="Arial" panose="020B0604020202020204" pitchFamily="34" charset="0"/>
              <a:buChar char="•"/>
            </a:pPr>
            <a:r>
              <a:rPr lang="en-US" sz="1600" cap="none" dirty="0"/>
              <a:t>make connections to the adjacent &amp; influencing occurrences of the time period</a:t>
            </a:r>
          </a:p>
          <a:p>
            <a:pPr marL="285750" indent="-285750" algn="l">
              <a:buClr>
                <a:schemeClr val="tx1"/>
              </a:buClr>
              <a:buFont typeface="Arial" panose="020B0604020202020204" pitchFamily="34" charset="0"/>
              <a:buChar char="•"/>
            </a:pPr>
            <a:r>
              <a:rPr lang="en-US" sz="1600" cap="none" dirty="0"/>
              <a:t>intersection of movements &amp; artists </a:t>
            </a:r>
          </a:p>
          <a:p>
            <a:pPr marL="285750" indent="-285750" algn="l">
              <a:buClr>
                <a:schemeClr val="tx1"/>
              </a:buClr>
              <a:buFont typeface="Arial" panose="020B0604020202020204" pitchFamily="34" charset="0"/>
              <a:buChar char="•"/>
            </a:pPr>
            <a:r>
              <a:rPr lang="en-US" sz="1600" cap="none" dirty="0"/>
              <a:t>contemporary application</a:t>
            </a:r>
          </a:p>
          <a:p>
            <a:pPr marL="285750" indent="-285750" algn="l">
              <a:buClr>
                <a:schemeClr val="tx1"/>
              </a:buClr>
              <a:buFont typeface="Arial" panose="020B0604020202020204" pitchFamily="34" charset="0"/>
              <a:buChar char="•"/>
            </a:pPr>
            <a:r>
              <a:rPr lang="en-US" sz="1600" cap="none" dirty="0"/>
              <a:t>selected artists and movements to create connections with contemporary glass </a:t>
            </a:r>
          </a:p>
          <a:p>
            <a:pPr marL="285750" indent="-285750" algn="l">
              <a:buClr>
                <a:schemeClr val="tx1"/>
              </a:buClr>
              <a:buFont typeface="Arial" panose="020B0604020202020204" pitchFamily="34" charset="0"/>
              <a:buChar char="•"/>
            </a:pPr>
            <a:r>
              <a:rPr lang="en-US" sz="1600" cap="none" dirty="0"/>
              <a:t>discussion of use of material and the choice of material</a:t>
            </a:r>
          </a:p>
          <a:p>
            <a:pPr marL="285750" indent="-285750" algn="l">
              <a:buClr>
                <a:schemeClr val="tx1"/>
              </a:buClr>
              <a:buFont typeface="Arial" panose="020B0604020202020204" pitchFamily="34" charset="0"/>
              <a:buChar char="•"/>
            </a:pPr>
            <a:r>
              <a:rPr lang="en-US" sz="1600" dirty="0"/>
              <a:t>Significance of object making</a:t>
            </a:r>
            <a:endParaRPr lang="en-US" sz="1600" cap="none" dirty="0"/>
          </a:p>
          <a:p>
            <a:pPr marL="285750" indent="-285750">
              <a:buFont typeface="Arial" panose="020B0604020202020204" pitchFamily="34" charset="0"/>
              <a:buChar char="•"/>
            </a:pPr>
            <a:endParaRPr lang="en-US" sz="1600" cap="none" dirty="0"/>
          </a:p>
        </p:txBody>
      </p:sp>
      <p:sp>
        <p:nvSpPr>
          <p:cNvPr id="5" name="TextBox 4">
            <a:extLst>
              <a:ext uri="{FF2B5EF4-FFF2-40B4-BE49-F238E27FC236}">
                <a16:creationId xmlns:a16="http://schemas.microsoft.com/office/drawing/2014/main" id="{15461D37-6EB3-B548-B19D-F93848442117}"/>
              </a:ext>
            </a:extLst>
          </p:cNvPr>
          <p:cNvSpPr txBox="1"/>
          <p:nvPr/>
        </p:nvSpPr>
        <p:spPr>
          <a:xfrm>
            <a:off x="7189076" y="5869455"/>
            <a:ext cx="4824249" cy="400110"/>
          </a:xfrm>
          <a:prstGeom prst="rect">
            <a:avLst/>
          </a:prstGeom>
          <a:noFill/>
        </p:spPr>
        <p:txBody>
          <a:bodyPr wrap="square" rtlCol="0">
            <a:spAutoFit/>
          </a:bodyPr>
          <a:lstStyle/>
          <a:p>
            <a:r>
              <a:rPr lang="en-US" sz="1000" dirty="0">
                <a:solidFill>
                  <a:srgbClr val="00B0F0"/>
                </a:solidFill>
              </a:rPr>
              <a:t>Image Link: </a:t>
            </a:r>
            <a:r>
              <a:rPr lang="en-US" sz="1000" dirty="0">
                <a:solidFill>
                  <a:srgbClr val="00B0F0"/>
                </a:solidFill>
                <a:hlinkClick r:id="rId3"/>
              </a:rPr>
              <a:t>https://</a:t>
            </a:r>
            <a:r>
              <a:rPr lang="en-US" sz="1000" dirty="0" err="1">
                <a:solidFill>
                  <a:srgbClr val="00B0F0"/>
                </a:solidFill>
                <a:hlinkClick r:id="rId3"/>
              </a:rPr>
              <a:t>www.cmog.org</a:t>
            </a:r>
            <a:r>
              <a:rPr lang="en-US" sz="1000" dirty="0">
                <a:solidFill>
                  <a:srgbClr val="00B0F0"/>
                </a:solidFill>
                <a:hlinkClick r:id="rId3"/>
              </a:rPr>
              <a:t>/artwork/half-oval-form-plum-half-0?search=collection%3Ae277bc5c23966142c048f439f21dd959&amp;page=2</a:t>
            </a:r>
            <a:endParaRPr lang="en-US" sz="1000" dirty="0">
              <a:solidFill>
                <a:srgbClr val="00B0F0"/>
              </a:solidFill>
            </a:endParaRPr>
          </a:p>
        </p:txBody>
      </p:sp>
      <p:sp>
        <p:nvSpPr>
          <p:cNvPr id="6" name="TextBox 5">
            <a:extLst>
              <a:ext uri="{FF2B5EF4-FFF2-40B4-BE49-F238E27FC236}">
                <a16:creationId xmlns:a16="http://schemas.microsoft.com/office/drawing/2014/main" id="{6E4D3AF8-BE48-274C-B34A-0A0629ECA9E0}"/>
              </a:ext>
            </a:extLst>
          </p:cNvPr>
          <p:cNvSpPr txBox="1"/>
          <p:nvPr/>
        </p:nvSpPr>
        <p:spPr>
          <a:xfrm>
            <a:off x="8020434" y="5014690"/>
            <a:ext cx="3320228" cy="646331"/>
          </a:xfrm>
          <a:prstGeom prst="rect">
            <a:avLst/>
          </a:prstGeom>
          <a:noFill/>
        </p:spPr>
        <p:txBody>
          <a:bodyPr wrap="square" rtlCol="0">
            <a:spAutoFit/>
          </a:bodyPr>
          <a:lstStyle/>
          <a:p>
            <a:r>
              <a:rPr lang="en-US" sz="1200" i="1" dirty="0">
                <a:solidFill>
                  <a:schemeClr val="bg2"/>
                </a:solidFill>
              </a:rPr>
              <a:t>Half Oval Form of Plum – 1880-1890</a:t>
            </a:r>
          </a:p>
          <a:p>
            <a:r>
              <a:rPr lang="en-US" sz="1200" dirty="0">
                <a:solidFill>
                  <a:schemeClr val="bg2"/>
                </a:solidFill>
              </a:rPr>
              <a:t>Leopold &amp; Rudolf </a:t>
            </a:r>
            <a:r>
              <a:rPr lang="en-US" sz="1200" dirty="0" err="1">
                <a:solidFill>
                  <a:schemeClr val="bg2"/>
                </a:solidFill>
              </a:rPr>
              <a:t>Blashka</a:t>
            </a:r>
            <a:endParaRPr lang="en-US" sz="1200" dirty="0">
              <a:solidFill>
                <a:schemeClr val="bg2"/>
              </a:solidFill>
            </a:endParaRPr>
          </a:p>
          <a:p>
            <a:r>
              <a:rPr lang="en-US" sz="1200" dirty="0">
                <a:solidFill>
                  <a:schemeClr val="bg2"/>
                </a:solidFill>
              </a:rPr>
              <a:t>Lamp worked &amp; painted</a:t>
            </a:r>
          </a:p>
        </p:txBody>
      </p:sp>
      <p:pic>
        <p:nvPicPr>
          <p:cNvPr id="8" name="Picture 7">
            <a:extLst>
              <a:ext uri="{FF2B5EF4-FFF2-40B4-BE49-F238E27FC236}">
                <a16:creationId xmlns:a16="http://schemas.microsoft.com/office/drawing/2014/main" id="{2519A55A-689C-D04E-A2AE-21287A895317}"/>
              </a:ext>
            </a:extLst>
          </p:cNvPr>
          <p:cNvPicPr>
            <a:picLocks noChangeAspect="1"/>
          </p:cNvPicPr>
          <p:nvPr/>
        </p:nvPicPr>
        <p:blipFill rotWithShape="1">
          <a:blip r:embed="rId4"/>
          <a:srcRect l="9586" t="2605" r="4883" b="4854"/>
          <a:stretch/>
        </p:blipFill>
        <p:spPr>
          <a:xfrm>
            <a:off x="8020434" y="1325773"/>
            <a:ext cx="3405352" cy="3520966"/>
          </a:xfrm>
          <a:prstGeom prst="rect">
            <a:avLst/>
          </a:prstGeom>
        </p:spPr>
      </p:pic>
      <p:sp>
        <p:nvSpPr>
          <p:cNvPr id="9" name="Title 8">
            <a:extLst>
              <a:ext uri="{FF2B5EF4-FFF2-40B4-BE49-F238E27FC236}">
                <a16:creationId xmlns:a16="http://schemas.microsoft.com/office/drawing/2014/main" id="{673CCD34-07C8-D14D-B262-9D143C797D85}"/>
              </a:ext>
            </a:extLst>
          </p:cNvPr>
          <p:cNvSpPr>
            <a:spLocks noGrp="1"/>
          </p:cNvSpPr>
          <p:nvPr>
            <p:ph type="ctrTitle"/>
          </p:nvPr>
        </p:nvSpPr>
        <p:spPr>
          <a:xfrm>
            <a:off x="754511" y="643004"/>
            <a:ext cx="4587949" cy="888084"/>
          </a:xfrm>
        </p:spPr>
        <p:txBody>
          <a:bodyPr/>
          <a:lstStyle/>
          <a:p>
            <a:r>
              <a:rPr lang="en-US" dirty="0"/>
              <a:t>Introduction</a:t>
            </a:r>
          </a:p>
        </p:txBody>
      </p:sp>
    </p:spTree>
    <p:extLst>
      <p:ext uri="{BB962C8B-B14F-4D97-AF65-F5344CB8AC3E}">
        <p14:creationId xmlns:p14="http://schemas.microsoft.com/office/powerpoint/2010/main" val="4608116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E02D23-509F-7640-A5E0-6B96A8E56B7A}"/>
              </a:ext>
            </a:extLst>
          </p:cNvPr>
          <p:cNvSpPr>
            <a:spLocks noGrp="1"/>
          </p:cNvSpPr>
          <p:nvPr>
            <p:ph type="title"/>
          </p:nvPr>
        </p:nvSpPr>
        <p:spPr>
          <a:xfrm>
            <a:off x="304800" y="228533"/>
            <a:ext cx="5377158" cy="642369"/>
          </a:xfrm>
        </p:spPr>
        <p:txBody>
          <a:bodyPr/>
          <a:lstStyle/>
          <a:p>
            <a:r>
              <a:rPr lang="en-US" sz="3200" dirty="0"/>
              <a:t>Joseph </a:t>
            </a:r>
            <a:r>
              <a:rPr lang="en-US" sz="3200" dirty="0" err="1"/>
              <a:t>Olbrich</a:t>
            </a:r>
            <a:endParaRPr lang="en-US" sz="3200" dirty="0"/>
          </a:p>
        </p:txBody>
      </p:sp>
      <p:sp>
        <p:nvSpPr>
          <p:cNvPr id="5" name="Text Placeholder 4">
            <a:extLst>
              <a:ext uri="{FF2B5EF4-FFF2-40B4-BE49-F238E27FC236}">
                <a16:creationId xmlns:a16="http://schemas.microsoft.com/office/drawing/2014/main" id="{48EF1A44-5013-D144-9229-9587B7F3B13C}"/>
              </a:ext>
            </a:extLst>
          </p:cNvPr>
          <p:cNvSpPr>
            <a:spLocks noGrp="1"/>
          </p:cNvSpPr>
          <p:nvPr>
            <p:ph type="body" sz="half" idx="2"/>
          </p:nvPr>
        </p:nvSpPr>
        <p:spPr>
          <a:xfrm>
            <a:off x="6452919" y="3605030"/>
            <a:ext cx="5541857" cy="1361417"/>
          </a:xfrm>
        </p:spPr>
        <p:txBody>
          <a:bodyPr>
            <a:normAutofit/>
          </a:bodyPr>
          <a:lstStyle/>
          <a:p>
            <a:pPr>
              <a:spcBef>
                <a:spcPts val="0"/>
              </a:spcBef>
            </a:pPr>
            <a:r>
              <a:rPr lang="en-US" sz="1400" i="1" dirty="0">
                <a:solidFill>
                  <a:schemeClr val="tx1"/>
                </a:solidFill>
              </a:rPr>
              <a:t>Drinking Set</a:t>
            </a:r>
          </a:p>
          <a:p>
            <a:pPr>
              <a:spcBef>
                <a:spcPts val="0"/>
              </a:spcBef>
            </a:pPr>
            <a:r>
              <a:rPr lang="en-US" sz="1400" dirty="0">
                <a:solidFill>
                  <a:schemeClr val="tx1"/>
                </a:solidFill>
              </a:rPr>
              <a:t>Mold blown glass</a:t>
            </a:r>
          </a:p>
          <a:p>
            <a:pPr>
              <a:spcBef>
                <a:spcPts val="0"/>
              </a:spcBef>
            </a:pPr>
            <a:r>
              <a:rPr lang="en-US" sz="1400" dirty="0">
                <a:solidFill>
                  <a:schemeClr val="tx1"/>
                </a:solidFill>
              </a:rPr>
              <a:t>Size variable, cups 14.5cm</a:t>
            </a:r>
          </a:p>
          <a:p>
            <a:r>
              <a:rPr lang="en-US" sz="1400" dirty="0">
                <a:solidFill>
                  <a:srgbClr val="0070C0"/>
                </a:solidFill>
              </a:rPr>
              <a:t>http://</a:t>
            </a:r>
            <a:r>
              <a:rPr lang="en-US" sz="1400" dirty="0" err="1">
                <a:solidFill>
                  <a:srgbClr val="0070C0"/>
                </a:solidFill>
              </a:rPr>
              <a:t>www.artnet.com</a:t>
            </a:r>
            <a:r>
              <a:rPr lang="en-US" sz="1400" dirty="0">
                <a:solidFill>
                  <a:srgbClr val="0070C0"/>
                </a:solidFill>
              </a:rPr>
              <a:t>/artists/joseph-</a:t>
            </a:r>
            <a:r>
              <a:rPr lang="en-US" sz="1400" dirty="0" err="1">
                <a:solidFill>
                  <a:srgbClr val="0070C0"/>
                </a:solidFill>
              </a:rPr>
              <a:t>maria</a:t>
            </a:r>
            <a:r>
              <a:rPr lang="en-US" sz="1400" dirty="0">
                <a:solidFill>
                  <a:srgbClr val="0070C0"/>
                </a:solidFill>
              </a:rPr>
              <a:t>-</a:t>
            </a:r>
            <a:r>
              <a:rPr lang="en-US" sz="1400" dirty="0" err="1">
                <a:solidFill>
                  <a:srgbClr val="0070C0"/>
                </a:solidFill>
              </a:rPr>
              <a:t>olbrich</a:t>
            </a:r>
            <a:r>
              <a:rPr lang="en-US" sz="1400" dirty="0">
                <a:solidFill>
                  <a:srgbClr val="0070C0"/>
                </a:solidFill>
              </a:rPr>
              <a:t>/pieces-of-the-service-no-107-Az4xWjOoVI7uhTrlEu3ysg2</a:t>
            </a:r>
          </a:p>
        </p:txBody>
      </p:sp>
      <p:pic>
        <p:nvPicPr>
          <p:cNvPr id="6" name="Picture 5">
            <a:extLst>
              <a:ext uri="{FF2B5EF4-FFF2-40B4-BE49-F238E27FC236}">
                <a16:creationId xmlns:a16="http://schemas.microsoft.com/office/drawing/2014/main" id="{2A3D0AAD-D03B-4446-89E2-6EB4B355D464}"/>
              </a:ext>
            </a:extLst>
          </p:cNvPr>
          <p:cNvPicPr>
            <a:picLocks noChangeAspect="1"/>
          </p:cNvPicPr>
          <p:nvPr/>
        </p:nvPicPr>
        <p:blipFill rotWithShape="1">
          <a:blip r:embed="rId3"/>
          <a:srcRect l="8577" t="11487" r="9556" b="15533"/>
          <a:stretch/>
        </p:blipFill>
        <p:spPr>
          <a:xfrm>
            <a:off x="6256889" y="192695"/>
            <a:ext cx="5737888" cy="3142176"/>
          </a:xfrm>
          <a:prstGeom prst="rect">
            <a:avLst/>
          </a:prstGeom>
        </p:spPr>
      </p:pic>
      <p:sp>
        <p:nvSpPr>
          <p:cNvPr id="3" name="TextBox 2">
            <a:extLst>
              <a:ext uri="{FF2B5EF4-FFF2-40B4-BE49-F238E27FC236}">
                <a16:creationId xmlns:a16="http://schemas.microsoft.com/office/drawing/2014/main" id="{0A7A2323-AAF5-2642-B22E-5CD2E63838C6}"/>
              </a:ext>
            </a:extLst>
          </p:cNvPr>
          <p:cNvSpPr txBox="1"/>
          <p:nvPr/>
        </p:nvSpPr>
        <p:spPr>
          <a:xfrm>
            <a:off x="6256889" y="5804650"/>
            <a:ext cx="5737887" cy="1015663"/>
          </a:xfrm>
          <a:prstGeom prst="rect">
            <a:avLst/>
          </a:prstGeom>
          <a:noFill/>
        </p:spPr>
        <p:txBody>
          <a:bodyPr wrap="square" rtlCol="0">
            <a:spAutoFit/>
          </a:bodyPr>
          <a:lstStyle/>
          <a:p>
            <a:r>
              <a:rPr lang="en-US" sz="1200" dirty="0"/>
              <a:t>Other Link: </a:t>
            </a:r>
            <a:r>
              <a:rPr lang="en-US" sz="1200" dirty="0">
                <a:hlinkClick r:id="rId4"/>
              </a:rPr>
              <a:t>https://www.idesign.wiki/joseph-maria-olbrich-architect-designer-and-graphic-artist-1867-1908/</a:t>
            </a:r>
            <a:endParaRPr lang="en-US" sz="1200" dirty="0"/>
          </a:p>
          <a:p>
            <a:endParaRPr lang="en-US" sz="1200" dirty="0"/>
          </a:p>
          <a:p>
            <a:r>
              <a:rPr lang="en-US" sz="1200" dirty="0">
                <a:hlinkClick r:id="rId5"/>
              </a:rPr>
              <a:t>https://www.inexhibit.com/mymuseum/secession-vienna/</a:t>
            </a:r>
            <a:endParaRPr lang="en-US" sz="1200" dirty="0"/>
          </a:p>
          <a:p>
            <a:endParaRPr lang="en-US" sz="1200" dirty="0"/>
          </a:p>
        </p:txBody>
      </p:sp>
      <p:sp>
        <p:nvSpPr>
          <p:cNvPr id="10" name="TextBox 9">
            <a:extLst>
              <a:ext uri="{FF2B5EF4-FFF2-40B4-BE49-F238E27FC236}">
                <a16:creationId xmlns:a16="http://schemas.microsoft.com/office/drawing/2014/main" id="{9CDB825B-F491-114A-9ED7-7CC22348B0EA}"/>
              </a:ext>
            </a:extLst>
          </p:cNvPr>
          <p:cNvSpPr txBox="1"/>
          <p:nvPr/>
        </p:nvSpPr>
        <p:spPr>
          <a:xfrm>
            <a:off x="653591" y="5044189"/>
            <a:ext cx="4679576" cy="954107"/>
          </a:xfrm>
          <a:prstGeom prst="rect">
            <a:avLst/>
          </a:prstGeom>
          <a:noFill/>
        </p:spPr>
        <p:txBody>
          <a:bodyPr wrap="square" rtlCol="0">
            <a:spAutoFit/>
          </a:bodyPr>
          <a:lstStyle/>
          <a:p>
            <a:pPr algn="ctr"/>
            <a:r>
              <a:rPr lang="en-US" sz="1400" i="1" dirty="0"/>
              <a:t>The Secession Building</a:t>
            </a:r>
          </a:p>
          <a:p>
            <a:pPr algn="ctr"/>
            <a:r>
              <a:rPr lang="en-US" sz="1400" dirty="0"/>
              <a:t>Designed by Joseph Maria </a:t>
            </a:r>
            <a:r>
              <a:rPr lang="en-US" sz="1400" dirty="0" err="1"/>
              <a:t>Olbrich</a:t>
            </a:r>
            <a:endParaRPr lang="en-US" sz="1400" dirty="0"/>
          </a:p>
          <a:p>
            <a:pPr algn="ctr"/>
            <a:r>
              <a:rPr lang="en-US" sz="1400" dirty="0"/>
              <a:t>1897-1898</a:t>
            </a:r>
          </a:p>
          <a:p>
            <a:pPr algn="ctr"/>
            <a:r>
              <a:rPr lang="en-US" sz="1400" i="1" dirty="0">
                <a:solidFill>
                  <a:srgbClr val="0070C0"/>
                </a:solidFill>
              </a:rPr>
              <a:t>https://</a:t>
            </a:r>
            <a:r>
              <a:rPr lang="en-US" sz="1400" i="1" dirty="0" err="1">
                <a:solidFill>
                  <a:srgbClr val="0070C0"/>
                </a:solidFill>
              </a:rPr>
              <a:t>www.visitingvienna.com</a:t>
            </a:r>
            <a:r>
              <a:rPr lang="en-US" sz="1400" i="1" dirty="0">
                <a:solidFill>
                  <a:srgbClr val="0070C0"/>
                </a:solidFill>
              </a:rPr>
              <a:t>/footsteps/secession/</a:t>
            </a:r>
            <a:endParaRPr lang="en-US" sz="1400" dirty="0">
              <a:solidFill>
                <a:srgbClr val="0070C0"/>
              </a:solidFill>
            </a:endParaRPr>
          </a:p>
        </p:txBody>
      </p:sp>
      <p:pic>
        <p:nvPicPr>
          <p:cNvPr id="11" name="Picture 10">
            <a:extLst>
              <a:ext uri="{FF2B5EF4-FFF2-40B4-BE49-F238E27FC236}">
                <a16:creationId xmlns:a16="http://schemas.microsoft.com/office/drawing/2014/main" id="{B42EC83C-7703-5347-8E0D-616444FA6065}"/>
              </a:ext>
            </a:extLst>
          </p:cNvPr>
          <p:cNvPicPr>
            <a:picLocks noChangeAspect="1"/>
          </p:cNvPicPr>
          <p:nvPr/>
        </p:nvPicPr>
        <p:blipFill>
          <a:blip r:embed="rId6"/>
          <a:stretch>
            <a:fillRect/>
          </a:stretch>
        </p:blipFill>
        <p:spPr>
          <a:xfrm>
            <a:off x="304800" y="928218"/>
            <a:ext cx="5384306" cy="4038230"/>
          </a:xfrm>
          <a:prstGeom prst="rect">
            <a:avLst/>
          </a:prstGeom>
        </p:spPr>
      </p:pic>
      <p:sp>
        <p:nvSpPr>
          <p:cNvPr id="13" name="TextBox 12">
            <a:extLst>
              <a:ext uri="{FF2B5EF4-FFF2-40B4-BE49-F238E27FC236}">
                <a16:creationId xmlns:a16="http://schemas.microsoft.com/office/drawing/2014/main" id="{CCA40E46-6FBE-D04C-BBE2-A159B195C08D}"/>
              </a:ext>
            </a:extLst>
          </p:cNvPr>
          <p:cNvSpPr txBox="1"/>
          <p:nvPr/>
        </p:nvSpPr>
        <p:spPr>
          <a:xfrm>
            <a:off x="840077" y="6035187"/>
            <a:ext cx="4600575" cy="646331"/>
          </a:xfrm>
          <a:prstGeom prst="rect">
            <a:avLst/>
          </a:prstGeom>
          <a:noFill/>
        </p:spPr>
        <p:txBody>
          <a:bodyPr wrap="square" rtlCol="0">
            <a:spAutoFit/>
          </a:bodyPr>
          <a:lstStyle/>
          <a:p>
            <a:pPr algn="ctr"/>
            <a:r>
              <a:rPr lang="en-US" dirty="0"/>
              <a:t>"Der Zeit </a:t>
            </a:r>
            <a:r>
              <a:rPr lang="en-US" dirty="0" err="1"/>
              <a:t>ihr</a:t>
            </a:r>
            <a:r>
              <a:rPr lang="en-US" dirty="0"/>
              <a:t> Kunst - der Kunst </a:t>
            </a:r>
            <a:r>
              <a:rPr lang="en-US" dirty="0" err="1"/>
              <a:t>ihr</a:t>
            </a:r>
            <a:r>
              <a:rPr lang="en-US" dirty="0"/>
              <a:t> </a:t>
            </a:r>
            <a:r>
              <a:rPr lang="en-US" dirty="0" err="1"/>
              <a:t>Freiheit</a:t>
            </a:r>
            <a:r>
              <a:rPr lang="en-US" dirty="0"/>
              <a:t>" </a:t>
            </a:r>
          </a:p>
          <a:p>
            <a:pPr algn="ctr"/>
            <a:r>
              <a:rPr lang="en-US" dirty="0"/>
              <a:t>(To the Age its Art; to Art its Freedom)</a:t>
            </a:r>
          </a:p>
        </p:txBody>
      </p:sp>
    </p:spTree>
    <p:extLst>
      <p:ext uri="{BB962C8B-B14F-4D97-AF65-F5344CB8AC3E}">
        <p14:creationId xmlns:p14="http://schemas.microsoft.com/office/powerpoint/2010/main" val="12524788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571D77C-6AEF-CD4E-A2F6-EA2A70F56CEF}"/>
              </a:ext>
            </a:extLst>
          </p:cNvPr>
          <p:cNvSpPr>
            <a:spLocks noGrp="1"/>
          </p:cNvSpPr>
          <p:nvPr>
            <p:ph type="body" sz="half" idx="2"/>
          </p:nvPr>
        </p:nvSpPr>
        <p:spPr>
          <a:xfrm>
            <a:off x="3661587" y="5072562"/>
            <a:ext cx="2411559" cy="1225282"/>
          </a:xfrm>
        </p:spPr>
        <p:txBody>
          <a:bodyPr>
            <a:normAutofit lnSpcReduction="10000"/>
          </a:bodyPr>
          <a:lstStyle/>
          <a:p>
            <a:pPr>
              <a:spcBef>
                <a:spcPts val="0"/>
              </a:spcBef>
            </a:pPr>
            <a:r>
              <a:rPr lang="en-US" dirty="0">
                <a:solidFill>
                  <a:schemeClr val="tx1"/>
                </a:solidFill>
              </a:rPr>
              <a:t>Dish (Austria), ca. 1870</a:t>
            </a:r>
          </a:p>
          <a:p>
            <a:pPr>
              <a:spcBef>
                <a:spcPts val="0"/>
              </a:spcBef>
            </a:pPr>
            <a:r>
              <a:rPr lang="en-US" dirty="0">
                <a:solidFill>
                  <a:schemeClr val="tx1"/>
                </a:solidFill>
              </a:rPr>
              <a:t>glass, silver, gold, enamel, gem stones</a:t>
            </a:r>
          </a:p>
          <a:p>
            <a:pPr>
              <a:spcBef>
                <a:spcPts val="0"/>
              </a:spcBef>
            </a:pPr>
            <a:r>
              <a:rPr lang="en-US" dirty="0">
                <a:solidFill>
                  <a:schemeClr val="tx1"/>
                </a:solidFill>
              </a:rPr>
              <a:t>56.5 cm diameter </a:t>
            </a:r>
          </a:p>
          <a:p>
            <a:pPr>
              <a:spcBef>
                <a:spcPts val="0"/>
              </a:spcBef>
            </a:pPr>
            <a:r>
              <a:rPr lang="en-US" dirty="0">
                <a:solidFill>
                  <a:schemeClr val="tx1"/>
                </a:solidFill>
              </a:rPr>
              <a:t>(22 1/4 in.)</a:t>
            </a:r>
          </a:p>
        </p:txBody>
      </p:sp>
      <p:pic>
        <p:nvPicPr>
          <p:cNvPr id="8" name="Picture 7">
            <a:extLst>
              <a:ext uri="{FF2B5EF4-FFF2-40B4-BE49-F238E27FC236}">
                <a16:creationId xmlns:a16="http://schemas.microsoft.com/office/drawing/2014/main" id="{45AD6B6F-A2A4-E847-A3A8-19EDCE64C27E}"/>
              </a:ext>
            </a:extLst>
          </p:cNvPr>
          <p:cNvPicPr>
            <a:picLocks noChangeAspect="1"/>
          </p:cNvPicPr>
          <p:nvPr/>
        </p:nvPicPr>
        <p:blipFill>
          <a:blip r:embed="rId3"/>
          <a:stretch>
            <a:fillRect/>
          </a:stretch>
        </p:blipFill>
        <p:spPr>
          <a:xfrm>
            <a:off x="6073146" y="946149"/>
            <a:ext cx="6118853" cy="5651500"/>
          </a:xfrm>
          <a:prstGeom prst="rect">
            <a:avLst/>
          </a:prstGeom>
        </p:spPr>
      </p:pic>
      <p:pic>
        <p:nvPicPr>
          <p:cNvPr id="10" name="Picture 9">
            <a:extLst>
              <a:ext uri="{FF2B5EF4-FFF2-40B4-BE49-F238E27FC236}">
                <a16:creationId xmlns:a16="http://schemas.microsoft.com/office/drawing/2014/main" id="{6C8157E9-29FD-8A46-B007-F4BB9A3CE4BF}"/>
              </a:ext>
            </a:extLst>
          </p:cNvPr>
          <p:cNvPicPr>
            <a:picLocks noChangeAspect="1"/>
          </p:cNvPicPr>
          <p:nvPr/>
        </p:nvPicPr>
        <p:blipFill>
          <a:blip r:embed="rId4"/>
          <a:stretch>
            <a:fillRect/>
          </a:stretch>
        </p:blipFill>
        <p:spPr>
          <a:xfrm>
            <a:off x="219351" y="238905"/>
            <a:ext cx="3286758" cy="2428549"/>
          </a:xfrm>
          <a:prstGeom prst="rect">
            <a:avLst/>
          </a:prstGeom>
        </p:spPr>
      </p:pic>
      <p:pic>
        <p:nvPicPr>
          <p:cNvPr id="14" name="Picture 13">
            <a:extLst>
              <a:ext uri="{FF2B5EF4-FFF2-40B4-BE49-F238E27FC236}">
                <a16:creationId xmlns:a16="http://schemas.microsoft.com/office/drawing/2014/main" id="{4562B635-C1EA-0D4F-B379-C2FD3A3DA1D1}"/>
              </a:ext>
            </a:extLst>
          </p:cNvPr>
          <p:cNvPicPr>
            <a:picLocks noChangeAspect="1"/>
          </p:cNvPicPr>
          <p:nvPr/>
        </p:nvPicPr>
        <p:blipFill>
          <a:blip r:embed="rId5"/>
          <a:stretch>
            <a:fillRect/>
          </a:stretch>
        </p:blipFill>
        <p:spPr>
          <a:xfrm>
            <a:off x="219351" y="3350986"/>
            <a:ext cx="3339334" cy="3050173"/>
          </a:xfrm>
          <a:prstGeom prst="rect">
            <a:avLst/>
          </a:prstGeom>
        </p:spPr>
      </p:pic>
      <p:sp>
        <p:nvSpPr>
          <p:cNvPr id="15" name="TextBox 14">
            <a:extLst>
              <a:ext uri="{FF2B5EF4-FFF2-40B4-BE49-F238E27FC236}">
                <a16:creationId xmlns:a16="http://schemas.microsoft.com/office/drawing/2014/main" id="{05D02E1F-B694-0843-8F10-03AB983150B5}"/>
              </a:ext>
            </a:extLst>
          </p:cNvPr>
          <p:cNvSpPr txBox="1"/>
          <p:nvPr/>
        </p:nvSpPr>
        <p:spPr>
          <a:xfrm>
            <a:off x="1412926" y="2981654"/>
            <a:ext cx="899605" cy="369332"/>
          </a:xfrm>
          <a:prstGeom prst="rect">
            <a:avLst/>
          </a:prstGeom>
          <a:noFill/>
        </p:spPr>
        <p:txBody>
          <a:bodyPr wrap="none" rtlCol="0">
            <a:spAutoFit/>
          </a:bodyPr>
          <a:lstStyle/>
          <a:p>
            <a:r>
              <a:rPr lang="en-US" dirty="0"/>
              <a:t>Bottom</a:t>
            </a:r>
          </a:p>
        </p:txBody>
      </p:sp>
      <p:sp>
        <p:nvSpPr>
          <p:cNvPr id="16" name="TextBox 15">
            <a:extLst>
              <a:ext uri="{FF2B5EF4-FFF2-40B4-BE49-F238E27FC236}">
                <a16:creationId xmlns:a16="http://schemas.microsoft.com/office/drawing/2014/main" id="{ED1A2E44-02F1-484C-A5EA-A81F7B3F43C4}"/>
              </a:ext>
            </a:extLst>
          </p:cNvPr>
          <p:cNvSpPr txBox="1"/>
          <p:nvPr/>
        </p:nvSpPr>
        <p:spPr>
          <a:xfrm>
            <a:off x="1489871" y="2679278"/>
            <a:ext cx="745717" cy="369332"/>
          </a:xfrm>
          <a:prstGeom prst="rect">
            <a:avLst/>
          </a:prstGeom>
          <a:noFill/>
        </p:spPr>
        <p:txBody>
          <a:bodyPr wrap="none" rtlCol="0">
            <a:spAutoFit/>
          </a:bodyPr>
          <a:lstStyle/>
          <a:p>
            <a:r>
              <a:rPr lang="en-US" dirty="0"/>
              <a:t>Detail</a:t>
            </a:r>
          </a:p>
        </p:txBody>
      </p:sp>
      <p:sp>
        <p:nvSpPr>
          <p:cNvPr id="2" name="Title 1">
            <a:extLst>
              <a:ext uri="{FF2B5EF4-FFF2-40B4-BE49-F238E27FC236}">
                <a16:creationId xmlns:a16="http://schemas.microsoft.com/office/drawing/2014/main" id="{63AF4C30-0834-C64F-A5EA-6F7F58BC91E6}"/>
              </a:ext>
            </a:extLst>
          </p:cNvPr>
          <p:cNvSpPr>
            <a:spLocks noGrp="1"/>
          </p:cNvSpPr>
          <p:nvPr>
            <p:ph type="title"/>
          </p:nvPr>
        </p:nvSpPr>
        <p:spPr>
          <a:xfrm>
            <a:off x="6073147" y="0"/>
            <a:ext cx="6118853" cy="896852"/>
          </a:xfrm>
        </p:spPr>
        <p:txBody>
          <a:bodyPr/>
          <a:lstStyle/>
          <a:p>
            <a:r>
              <a:rPr lang="en-US" dirty="0"/>
              <a:t>Attributed to: J. &amp; L. </a:t>
            </a:r>
            <a:r>
              <a:rPr lang="en-US" dirty="0" err="1"/>
              <a:t>Lobmeyr</a:t>
            </a:r>
            <a:r>
              <a:rPr lang="en-US" dirty="0"/>
              <a:t> </a:t>
            </a:r>
          </a:p>
        </p:txBody>
      </p:sp>
      <p:sp>
        <p:nvSpPr>
          <p:cNvPr id="3" name="TextBox 2">
            <a:extLst>
              <a:ext uri="{FF2B5EF4-FFF2-40B4-BE49-F238E27FC236}">
                <a16:creationId xmlns:a16="http://schemas.microsoft.com/office/drawing/2014/main" id="{6505B307-D38B-C645-B9FE-0D5ADB02720A}"/>
              </a:ext>
            </a:extLst>
          </p:cNvPr>
          <p:cNvSpPr txBox="1"/>
          <p:nvPr/>
        </p:nvSpPr>
        <p:spPr>
          <a:xfrm>
            <a:off x="219351" y="6471098"/>
            <a:ext cx="5219442" cy="369332"/>
          </a:xfrm>
          <a:prstGeom prst="rect">
            <a:avLst/>
          </a:prstGeom>
          <a:noFill/>
        </p:spPr>
        <p:txBody>
          <a:bodyPr wrap="none" rtlCol="0">
            <a:spAutoFit/>
          </a:bodyPr>
          <a:lstStyle/>
          <a:p>
            <a:r>
              <a:rPr lang="en-US" dirty="0">
                <a:solidFill>
                  <a:srgbClr val="0070C0"/>
                </a:solidFill>
              </a:rPr>
              <a:t>https://</a:t>
            </a:r>
            <a:r>
              <a:rPr lang="en-US" dirty="0" err="1">
                <a:solidFill>
                  <a:srgbClr val="0070C0"/>
                </a:solidFill>
              </a:rPr>
              <a:t>collection.cooperhewitt.org</a:t>
            </a:r>
            <a:r>
              <a:rPr lang="en-US" dirty="0">
                <a:solidFill>
                  <a:srgbClr val="0070C0"/>
                </a:solidFill>
              </a:rPr>
              <a:t>/objects/18649821/</a:t>
            </a:r>
          </a:p>
        </p:txBody>
      </p:sp>
    </p:spTree>
    <p:extLst>
      <p:ext uri="{BB962C8B-B14F-4D97-AF65-F5344CB8AC3E}">
        <p14:creationId xmlns:p14="http://schemas.microsoft.com/office/powerpoint/2010/main" val="30820511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4FDAC6-9160-3B4F-BA36-354DEE86C601}"/>
              </a:ext>
            </a:extLst>
          </p:cNvPr>
          <p:cNvSpPr>
            <a:spLocks noGrp="1"/>
          </p:cNvSpPr>
          <p:nvPr>
            <p:ph type="title"/>
          </p:nvPr>
        </p:nvSpPr>
        <p:spPr>
          <a:xfrm>
            <a:off x="786953" y="108788"/>
            <a:ext cx="4494998" cy="791629"/>
          </a:xfrm>
        </p:spPr>
        <p:txBody>
          <a:bodyPr/>
          <a:lstStyle/>
          <a:p>
            <a:r>
              <a:rPr lang="en-US" dirty="0"/>
              <a:t>Josef Hoffmann</a:t>
            </a:r>
          </a:p>
        </p:txBody>
      </p:sp>
      <p:pic>
        <p:nvPicPr>
          <p:cNvPr id="9" name="Picture 8">
            <a:extLst>
              <a:ext uri="{FF2B5EF4-FFF2-40B4-BE49-F238E27FC236}">
                <a16:creationId xmlns:a16="http://schemas.microsoft.com/office/drawing/2014/main" id="{DA517EAF-8898-E445-BADB-563CAB193C1A}"/>
              </a:ext>
            </a:extLst>
          </p:cNvPr>
          <p:cNvPicPr>
            <a:picLocks noChangeAspect="1"/>
          </p:cNvPicPr>
          <p:nvPr/>
        </p:nvPicPr>
        <p:blipFill rotWithShape="1">
          <a:blip r:embed="rId3"/>
          <a:srcRect l="12355" t="13240" r="14444"/>
          <a:stretch/>
        </p:blipFill>
        <p:spPr>
          <a:xfrm>
            <a:off x="7229782" y="108788"/>
            <a:ext cx="3847605" cy="5700310"/>
          </a:xfrm>
          <a:prstGeom prst="rect">
            <a:avLst/>
          </a:prstGeom>
        </p:spPr>
      </p:pic>
      <p:sp>
        <p:nvSpPr>
          <p:cNvPr id="12" name="TextBox 11">
            <a:extLst>
              <a:ext uri="{FF2B5EF4-FFF2-40B4-BE49-F238E27FC236}">
                <a16:creationId xmlns:a16="http://schemas.microsoft.com/office/drawing/2014/main" id="{9694101A-39C5-A240-9EA9-48B265F44A94}"/>
              </a:ext>
            </a:extLst>
          </p:cNvPr>
          <p:cNvSpPr txBox="1"/>
          <p:nvPr/>
        </p:nvSpPr>
        <p:spPr>
          <a:xfrm>
            <a:off x="7376207" y="5880784"/>
            <a:ext cx="3554756" cy="1015663"/>
          </a:xfrm>
          <a:prstGeom prst="rect">
            <a:avLst/>
          </a:prstGeom>
          <a:noFill/>
        </p:spPr>
        <p:txBody>
          <a:bodyPr wrap="none" rtlCol="0">
            <a:spAutoFit/>
          </a:bodyPr>
          <a:lstStyle/>
          <a:p>
            <a:pPr algn="ctr"/>
            <a:r>
              <a:rPr lang="en-US" sz="1200" i="1" dirty="0">
                <a:solidFill>
                  <a:srgbClr val="002060"/>
                </a:solidFill>
              </a:rPr>
              <a:t>Vase with Blue Flowers</a:t>
            </a:r>
          </a:p>
          <a:p>
            <a:pPr algn="ctr"/>
            <a:r>
              <a:rPr lang="en-US" sz="1200" dirty="0">
                <a:solidFill>
                  <a:srgbClr val="002060"/>
                </a:solidFill>
              </a:rPr>
              <a:t>19.8cm x 11.7cm</a:t>
            </a:r>
          </a:p>
          <a:p>
            <a:pPr algn="ctr"/>
            <a:r>
              <a:rPr lang="en-US" sz="1200" dirty="0">
                <a:solidFill>
                  <a:srgbClr val="002060"/>
                </a:solidFill>
              </a:rPr>
              <a:t>Johannes </a:t>
            </a:r>
            <a:r>
              <a:rPr lang="en-US" sz="1200" dirty="0" err="1">
                <a:solidFill>
                  <a:srgbClr val="002060"/>
                </a:solidFill>
              </a:rPr>
              <a:t>Oertel</a:t>
            </a:r>
            <a:r>
              <a:rPr lang="en-US" sz="1200" dirty="0">
                <a:solidFill>
                  <a:srgbClr val="002060"/>
                </a:solidFill>
              </a:rPr>
              <a:t> &amp; Co., </a:t>
            </a:r>
            <a:r>
              <a:rPr lang="en-US" sz="1200" dirty="0" err="1">
                <a:solidFill>
                  <a:srgbClr val="002060"/>
                </a:solidFill>
              </a:rPr>
              <a:t>Novy</a:t>
            </a:r>
            <a:r>
              <a:rPr lang="en-US" sz="1200" dirty="0">
                <a:solidFill>
                  <a:srgbClr val="002060"/>
                </a:solidFill>
              </a:rPr>
              <a:t> </a:t>
            </a:r>
            <a:r>
              <a:rPr lang="en-US" sz="1200" dirty="0" err="1">
                <a:solidFill>
                  <a:srgbClr val="002060"/>
                </a:solidFill>
              </a:rPr>
              <a:t>bo</a:t>
            </a:r>
            <a:r>
              <a:rPr lang="en-US" sz="1200" dirty="0">
                <a:solidFill>
                  <a:srgbClr val="002060"/>
                </a:solidFill>
              </a:rPr>
              <a:t>, CZ (formerly Haida)</a:t>
            </a:r>
          </a:p>
          <a:p>
            <a:pPr algn="ctr"/>
            <a:r>
              <a:rPr lang="en-US" sz="1200" dirty="0">
                <a:solidFill>
                  <a:srgbClr val="002060"/>
                </a:solidFill>
              </a:rPr>
              <a:t>1917</a:t>
            </a:r>
          </a:p>
          <a:p>
            <a:pPr algn="ctr"/>
            <a:r>
              <a:rPr lang="en-US" sz="1200" dirty="0">
                <a:solidFill>
                  <a:srgbClr val="0070C0"/>
                </a:solidFill>
              </a:rPr>
              <a:t>https://</a:t>
            </a:r>
            <a:r>
              <a:rPr lang="en-US" sz="1200" dirty="0" err="1">
                <a:solidFill>
                  <a:srgbClr val="0070C0"/>
                </a:solidFill>
              </a:rPr>
              <a:t>www.cmog.org</a:t>
            </a:r>
            <a:r>
              <a:rPr lang="en-US" sz="1200" dirty="0">
                <a:solidFill>
                  <a:srgbClr val="0070C0"/>
                </a:solidFill>
              </a:rPr>
              <a:t>/artwork/vase-blue-flowers</a:t>
            </a:r>
          </a:p>
        </p:txBody>
      </p:sp>
      <p:pic>
        <p:nvPicPr>
          <p:cNvPr id="13" name="Picture 12">
            <a:extLst>
              <a:ext uri="{FF2B5EF4-FFF2-40B4-BE49-F238E27FC236}">
                <a16:creationId xmlns:a16="http://schemas.microsoft.com/office/drawing/2014/main" id="{7B09A359-1B6A-6F45-8190-03299604C2C2}"/>
              </a:ext>
            </a:extLst>
          </p:cNvPr>
          <p:cNvPicPr>
            <a:picLocks noChangeAspect="1"/>
          </p:cNvPicPr>
          <p:nvPr/>
        </p:nvPicPr>
        <p:blipFill>
          <a:blip r:embed="rId4"/>
          <a:stretch>
            <a:fillRect/>
          </a:stretch>
        </p:blipFill>
        <p:spPr>
          <a:xfrm>
            <a:off x="137996" y="1087184"/>
            <a:ext cx="5739213" cy="3933049"/>
          </a:xfrm>
          <a:prstGeom prst="rect">
            <a:avLst/>
          </a:prstGeom>
        </p:spPr>
      </p:pic>
      <p:sp>
        <p:nvSpPr>
          <p:cNvPr id="14" name="TextBox 13">
            <a:extLst>
              <a:ext uri="{FF2B5EF4-FFF2-40B4-BE49-F238E27FC236}">
                <a16:creationId xmlns:a16="http://schemas.microsoft.com/office/drawing/2014/main" id="{06C40C25-9D7B-C24E-B7ED-159F6139DD3E}"/>
              </a:ext>
            </a:extLst>
          </p:cNvPr>
          <p:cNvSpPr txBox="1"/>
          <p:nvPr/>
        </p:nvSpPr>
        <p:spPr>
          <a:xfrm>
            <a:off x="752128" y="5020234"/>
            <a:ext cx="4681473" cy="1200329"/>
          </a:xfrm>
          <a:prstGeom prst="rect">
            <a:avLst/>
          </a:prstGeom>
          <a:noFill/>
        </p:spPr>
        <p:txBody>
          <a:bodyPr wrap="none" rtlCol="0">
            <a:spAutoFit/>
          </a:bodyPr>
          <a:lstStyle/>
          <a:p>
            <a:pPr algn="ctr"/>
            <a:r>
              <a:rPr lang="en-US" sz="1200" i="1" dirty="0"/>
              <a:t>Dish w/ Lid</a:t>
            </a:r>
          </a:p>
          <a:p>
            <a:pPr algn="ctr"/>
            <a:r>
              <a:rPr lang="en-US" sz="1200" dirty="0"/>
              <a:t>Mold blown, cut and polished glass</a:t>
            </a:r>
          </a:p>
          <a:p>
            <a:pPr algn="ctr"/>
            <a:r>
              <a:rPr lang="en-US" sz="1200" dirty="0"/>
              <a:t>12.2 X 21.3cm</a:t>
            </a:r>
          </a:p>
          <a:p>
            <a:pPr algn="ctr"/>
            <a:r>
              <a:rPr lang="en-US" sz="1200" dirty="0"/>
              <a:t>C1923</a:t>
            </a:r>
          </a:p>
          <a:p>
            <a:pPr algn="ctr"/>
            <a:r>
              <a:rPr lang="en-US" sz="1200" dirty="0"/>
              <a:t>This work was made at Moser Crystal, Karlovy Vary (formerly </a:t>
            </a:r>
            <a:r>
              <a:rPr lang="en-US" sz="1200" dirty="0" err="1"/>
              <a:t>Karlsbad</a:t>
            </a:r>
            <a:r>
              <a:rPr lang="en-US" sz="1200" dirty="0"/>
              <a:t>)</a:t>
            </a:r>
          </a:p>
          <a:p>
            <a:pPr algn="ctr"/>
            <a:r>
              <a:rPr lang="en-US" sz="1200" dirty="0">
                <a:solidFill>
                  <a:srgbClr val="0070C0"/>
                </a:solidFill>
              </a:rPr>
              <a:t>https://</a:t>
            </a:r>
            <a:r>
              <a:rPr lang="en-US" sz="1200" dirty="0" err="1">
                <a:solidFill>
                  <a:srgbClr val="0070C0"/>
                </a:solidFill>
              </a:rPr>
              <a:t>www.cmog.org</a:t>
            </a:r>
            <a:r>
              <a:rPr lang="en-US" sz="1200" dirty="0">
                <a:solidFill>
                  <a:srgbClr val="0070C0"/>
                </a:solidFill>
              </a:rPr>
              <a:t>/artwork/lidded-dish</a:t>
            </a:r>
          </a:p>
        </p:txBody>
      </p:sp>
    </p:spTree>
    <p:extLst>
      <p:ext uri="{BB962C8B-B14F-4D97-AF65-F5344CB8AC3E}">
        <p14:creationId xmlns:p14="http://schemas.microsoft.com/office/powerpoint/2010/main" val="30851529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9ECEF2-5498-2E4B-9FA8-EBC1A7F26CED}"/>
              </a:ext>
            </a:extLst>
          </p:cNvPr>
          <p:cNvSpPr>
            <a:spLocks noGrp="1"/>
          </p:cNvSpPr>
          <p:nvPr>
            <p:ph type="title"/>
          </p:nvPr>
        </p:nvSpPr>
        <p:spPr>
          <a:xfrm>
            <a:off x="808523" y="664333"/>
            <a:ext cx="4494998" cy="1134640"/>
          </a:xfrm>
        </p:spPr>
        <p:txBody>
          <a:bodyPr/>
          <a:lstStyle/>
          <a:p>
            <a:r>
              <a:rPr lang="en-US" dirty="0"/>
              <a:t>Otto </a:t>
            </a:r>
            <a:r>
              <a:rPr lang="en-US" dirty="0" err="1"/>
              <a:t>Prtuscher</a:t>
            </a:r>
            <a:br>
              <a:rPr lang="en-US" dirty="0"/>
            </a:br>
            <a:r>
              <a:rPr lang="en-US" sz="1200" dirty="0"/>
              <a:t>Designer</a:t>
            </a:r>
          </a:p>
        </p:txBody>
      </p:sp>
      <p:pic>
        <p:nvPicPr>
          <p:cNvPr id="5" name="Picture Placeholder 4">
            <a:extLst>
              <a:ext uri="{FF2B5EF4-FFF2-40B4-BE49-F238E27FC236}">
                <a16:creationId xmlns:a16="http://schemas.microsoft.com/office/drawing/2014/main" id="{34F013CD-0D1B-1140-96BB-933A7C83D911}"/>
              </a:ext>
            </a:extLst>
          </p:cNvPr>
          <p:cNvPicPr>
            <a:picLocks noGrp="1" noChangeAspect="1"/>
          </p:cNvPicPr>
          <p:nvPr>
            <p:ph type="pic" idx="1"/>
          </p:nvPr>
        </p:nvPicPr>
        <p:blipFill>
          <a:blip r:embed="rId3"/>
          <a:srcRect t="8358" b="8358"/>
          <a:stretch>
            <a:fillRect/>
          </a:stretch>
        </p:blipFill>
        <p:spPr/>
      </p:pic>
      <p:sp>
        <p:nvSpPr>
          <p:cNvPr id="4" name="Text Placeholder 3">
            <a:extLst>
              <a:ext uri="{FF2B5EF4-FFF2-40B4-BE49-F238E27FC236}">
                <a16:creationId xmlns:a16="http://schemas.microsoft.com/office/drawing/2014/main" id="{D11EDE97-EB5A-6A47-8A6B-7B0502CD9F5A}"/>
              </a:ext>
            </a:extLst>
          </p:cNvPr>
          <p:cNvSpPr>
            <a:spLocks noGrp="1"/>
          </p:cNvSpPr>
          <p:nvPr>
            <p:ph type="body" sz="half" idx="2"/>
          </p:nvPr>
        </p:nvSpPr>
        <p:spPr>
          <a:xfrm>
            <a:off x="808523" y="1987818"/>
            <a:ext cx="4494998" cy="1867006"/>
          </a:xfrm>
        </p:spPr>
        <p:txBody>
          <a:bodyPr/>
          <a:lstStyle/>
          <a:p>
            <a:pPr>
              <a:spcBef>
                <a:spcPts val="0"/>
              </a:spcBef>
            </a:pPr>
            <a:r>
              <a:rPr lang="en-US" dirty="0"/>
              <a:t>Dessert Glass</a:t>
            </a:r>
          </a:p>
          <a:p>
            <a:pPr>
              <a:spcBef>
                <a:spcPts val="0"/>
              </a:spcBef>
            </a:pPr>
            <a:r>
              <a:rPr lang="en-US" dirty="0"/>
              <a:t>Blown, enameled &amp; cut glass</a:t>
            </a:r>
          </a:p>
          <a:p>
            <a:pPr>
              <a:spcBef>
                <a:spcPts val="0"/>
              </a:spcBef>
            </a:pPr>
            <a:r>
              <a:rPr lang="en-US" dirty="0"/>
              <a:t>8 × 5 5/8 × 5 5/8 in. </a:t>
            </a:r>
          </a:p>
          <a:p>
            <a:pPr>
              <a:spcBef>
                <a:spcPts val="0"/>
              </a:spcBef>
            </a:pPr>
            <a:r>
              <a:rPr lang="en-US" dirty="0"/>
              <a:t>(20.32 × 14.29 × 14.29 cm)</a:t>
            </a:r>
          </a:p>
          <a:p>
            <a:pPr>
              <a:spcBef>
                <a:spcPts val="0"/>
              </a:spcBef>
            </a:pPr>
            <a:r>
              <a:rPr lang="en-US" dirty="0"/>
              <a:t>Made by:  Josef </a:t>
            </a:r>
            <a:r>
              <a:rPr lang="en-US" dirty="0" err="1"/>
              <a:t>Meyr's</a:t>
            </a:r>
            <a:r>
              <a:rPr lang="en-US" dirty="0"/>
              <a:t> </a:t>
            </a:r>
            <a:r>
              <a:rPr lang="en-US" dirty="0" err="1"/>
              <a:t>Neffe</a:t>
            </a:r>
            <a:r>
              <a:rPr lang="en-US" dirty="0"/>
              <a:t> </a:t>
            </a:r>
          </a:p>
          <a:p>
            <a:pPr>
              <a:spcBef>
                <a:spcPts val="0"/>
              </a:spcBef>
            </a:pPr>
            <a:r>
              <a:rPr lang="en-US" dirty="0"/>
              <a:t>1816 – 1822</a:t>
            </a:r>
          </a:p>
          <a:p>
            <a:pPr>
              <a:spcBef>
                <a:spcPts val="0"/>
              </a:spcBef>
            </a:pPr>
            <a:r>
              <a:rPr lang="en-US" dirty="0">
                <a:solidFill>
                  <a:srgbClr val="0070C0"/>
                </a:solidFill>
                <a:hlinkClick r:id="rId4">
                  <a:extLst>
                    <a:ext uri="{A12FA001-AC4F-418D-AE19-62706E023703}">
                      <ahyp:hlinkClr xmlns:ahyp="http://schemas.microsoft.com/office/drawing/2018/hyperlinkcolor" val="tx"/>
                    </a:ext>
                  </a:extLst>
                </a:hlinkClick>
              </a:rPr>
              <a:t>https://collections.dma.org/artwork/3240912</a:t>
            </a:r>
            <a:endParaRPr lang="en-US" dirty="0">
              <a:solidFill>
                <a:srgbClr val="0070C0"/>
              </a:solidFill>
            </a:endParaRPr>
          </a:p>
        </p:txBody>
      </p:sp>
    </p:spTree>
    <p:extLst>
      <p:ext uri="{BB962C8B-B14F-4D97-AF65-F5344CB8AC3E}">
        <p14:creationId xmlns:p14="http://schemas.microsoft.com/office/powerpoint/2010/main" val="605168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E542E8-0F8B-D443-993C-766FE214B802}"/>
              </a:ext>
            </a:extLst>
          </p:cNvPr>
          <p:cNvSpPr>
            <a:spLocks noGrp="1"/>
          </p:cNvSpPr>
          <p:nvPr>
            <p:ph type="ctrTitle"/>
          </p:nvPr>
        </p:nvSpPr>
        <p:spPr>
          <a:xfrm>
            <a:off x="1600200" y="224411"/>
            <a:ext cx="8991600" cy="1042256"/>
          </a:xfrm>
        </p:spPr>
        <p:txBody>
          <a:bodyPr>
            <a:normAutofit/>
          </a:bodyPr>
          <a:lstStyle/>
          <a:p>
            <a:r>
              <a:rPr lang="en-US" sz="2800" cap="none" dirty="0"/>
              <a:t>Weiner </a:t>
            </a:r>
            <a:r>
              <a:rPr lang="en-US" sz="2800" cap="none" dirty="0" err="1"/>
              <a:t>Werkstätte</a:t>
            </a:r>
            <a:r>
              <a:rPr lang="en-US" sz="2800" cap="none" dirty="0"/>
              <a:t> 1903-1832</a:t>
            </a:r>
            <a:br>
              <a:rPr lang="en-US" sz="2800" dirty="0"/>
            </a:br>
            <a:r>
              <a:rPr lang="en-US" sz="1300" i="1" cap="none" dirty="0"/>
              <a:t>These dates are approximate and may differ between sources. </a:t>
            </a:r>
            <a:endParaRPr lang="en-US" sz="1300" dirty="0"/>
          </a:p>
        </p:txBody>
      </p:sp>
      <p:sp>
        <p:nvSpPr>
          <p:cNvPr id="3" name="Subtitle 2">
            <a:extLst>
              <a:ext uri="{FF2B5EF4-FFF2-40B4-BE49-F238E27FC236}">
                <a16:creationId xmlns:a16="http://schemas.microsoft.com/office/drawing/2014/main" id="{69D40278-A8CD-F040-8052-DE427288EF8F}"/>
              </a:ext>
            </a:extLst>
          </p:cNvPr>
          <p:cNvSpPr>
            <a:spLocks noGrp="1"/>
          </p:cNvSpPr>
          <p:nvPr>
            <p:ph type="subTitle" idx="1"/>
          </p:nvPr>
        </p:nvSpPr>
        <p:spPr>
          <a:xfrm>
            <a:off x="121292" y="3922574"/>
            <a:ext cx="4941950" cy="1448079"/>
          </a:xfrm>
        </p:spPr>
        <p:txBody>
          <a:bodyPr>
            <a:noAutofit/>
          </a:bodyPr>
          <a:lstStyle/>
          <a:p>
            <a:pPr>
              <a:spcBef>
                <a:spcPts val="0"/>
              </a:spcBef>
            </a:pPr>
            <a:r>
              <a:rPr lang="en-US" sz="1400" dirty="0"/>
              <a:t>“… we should always avoid the pompous and continually</a:t>
            </a:r>
          </a:p>
          <a:p>
            <a:pPr>
              <a:spcBef>
                <a:spcPts val="0"/>
              </a:spcBef>
            </a:pPr>
            <a:r>
              <a:rPr lang="en-US" sz="1400" dirty="0"/>
              <a:t>strive towards a better material and a more accomplished</a:t>
            </a:r>
          </a:p>
          <a:p>
            <a:pPr>
              <a:spcBef>
                <a:spcPts val="0"/>
              </a:spcBef>
            </a:pPr>
            <a:r>
              <a:rPr lang="en-US" sz="1400" dirty="0"/>
              <a:t>construction. After all our life, insofar as it can be</a:t>
            </a:r>
          </a:p>
          <a:p>
            <a:pPr>
              <a:spcBef>
                <a:spcPts val="0"/>
              </a:spcBef>
            </a:pPr>
            <a:r>
              <a:rPr lang="en-US" sz="1400" dirty="0"/>
              <a:t>taken seriously, obtains dignity through simplicity, honesty</a:t>
            </a:r>
          </a:p>
          <a:p>
            <a:pPr>
              <a:spcBef>
                <a:spcPts val="0"/>
              </a:spcBef>
            </a:pPr>
            <a:r>
              <a:rPr lang="en-US" sz="1400" dirty="0"/>
              <a:t>and purity…” Josef Hoffmann, 1901</a:t>
            </a:r>
          </a:p>
          <a:p>
            <a:pPr>
              <a:spcBef>
                <a:spcPts val="0"/>
              </a:spcBef>
            </a:pPr>
            <a:r>
              <a:rPr lang="en-US" sz="1400" dirty="0">
                <a:solidFill>
                  <a:srgbClr val="7030A0"/>
                </a:solidFill>
                <a:hlinkClick r:id="rId3">
                  <a:extLst>
                    <a:ext uri="{A12FA001-AC4F-418D-AE19-62706E023703}">
                      <ahyp:hlinkClr xmlns:ahyp="http://schemas.microsoft.com/office/drawing/2018/hyperlinkcolor" val="tx"/>
                    </a:ext>
                  </a:extLst>
                </a:hlinkClick>
              </a:rPr>
              <a:t>https://www.lobmeyr.at/content/ww-artdeco/ww-artdeco2/</a:t>
            </a:r>
            <a:endParaRPr lang="en-US" sz="1400" dirty="0">
              <a:solidFill>
                <a:srgbClr val="7030A0"/>
              </a:solidFill>
            </a:endParaRPr>
          </a:p>
          <a:p>
            <a:pPr>
              <a:spcBef>
                <a:spcPts val="0"/>
              </a:spcBef>
            </a:pPr>
            <a:endParaRPr lang="en-US" sz="1400" dirty="0"/>
          </a:p>
          <a:p>
            <a:pPr>
              <a:spcBef>
                <a:spcPts val="0"/>
              </a:spcBef>
            </a:pPr>
            <a:endParaRPr lang="en-US" sz="1400" dirty="0"/>
          </a:p>
        </p:txBody>
      </p:sp>
      <p:sp>
        <p:nvSpPr>
          <p:cNvPr id="5" name="TextBox 4">
            <a:extLst>
              <a:ext uri="{FF2B5EF4-FFF2-40B4-BE49-F238E27FC236}">
                <a16:creationId xmlns:a16="http://schemas.microsoft.com/office/drawing/2014/main" id="{C78799F7-AD1A-A044-9F26-5563C320130D}"/>
              </a:ext>
            </a:extLst>
          </p:cNvPr>
          <p:cNvSpPr txBox="1"/>
          <p:nvPr/>
        </p:nvSpPr>
        <p:spPr>
          <a:xfrm>
            <a:off x="5481931" y="2998390"/>
            <a:ext cx="6277449" cy="3754874"/>
          </a:xfrm>
          <a:prstGeom prst="rect">
            <a:avLst/>
          </a:prstGeom>
          <a:noFill/>
        </p:spPr>
        <p:txBody>
          <a:bodyPr wrap="square" rtlCol="0">
            <a:spAutoFit/>
          </a:bodyPr>
          <a:lstStyle/>
          <a:p>
            <a:r>
              <a:rPr lang="en-US" sz="1400" b="1" dirty="0"/>
              <a:t>Founding members &amp; Affiliates:</a:t>
            </a:r>
          </a:p>
          <a:p>
            <a:r>
              <a:rPr lang="en-US" sz="1400" i="1" dirty="0"/>
              <a:t>You will notice that these artists are also active or considered as part of other movements. Some listed below will be integral to the Vienna Secession</a:t>
            </a:r>
          </a:p>
          <a:p>
            <a:pPr marL="285750" indent="-285750">
              <a:buFont typeface="Arial" panose="020B0604020202020204" pitchFamily="34" charset="0"/>
              <a:buChar char="•"/>
            </a:pPr>
            <a:r>
              <a:rPr lang="en-US" sz="1400" dirty="0"/>
              <a:t>Josef Hoffmann</a:t>
            </a:r>
          </a:p>
          <a:p>
            <a:pPr marL="285750" indent="-285750">
              <a:buFont typeface="Arial" panose="020B0604020202020204" pitchFamily="34" charset="0"/>
              <a:buChar char="•"/>
            </a:pPr>
            <a:r>
              <a:rPr lang="en-US" sz="1400" dirty="0" err="1"/>
              <a:t>Koloman</a:t>
            </a:r>
            <a:r>
              <a:rPr lang="en-US" sz="1400" dirty="0"/>
              <a:t> Moser</a:t>
            </a:r>
          </a:p>
          <a:p>
            <a:pPr marL="285750" indent="-285750">
              <a:buFont typeface="Arial" panose="020B0604020202020204" pitchFamily="34" charset="0"/>
              <a:buChar char="•"/>
            </a:pPr>
            <a:r>
              <a:rPr lang="en-US" sz="1400" dirty="0"/>
              <a:t>Joseph </a:t>
            </a:r>
            <a:r>
              <a:rPr lang="en-US" sz="1400" dirty="0" err="1"/>
              <a:t>Olbrich</a:t>
            </a:r>
            <a:endParaRPr lang="en-US" sz="1400" dirty="0"/>
          </a:p>
          <a:p>
            <a:pPr marL="285750" indent="-285750">
              <a:buFont typeface="Arial" panose="020B0604020202020204" pitchFamily="34" charset="0"/>
              <a:buChar char="•"/>
            </a:pPr>
            <a:r>
              <a:rPr lang="en-US" sz="1400" dirty="0"/>
              <a:t>Peter Behrens (proto-modernism)</a:t>
            </a:r>
          </a:p>
          <a:p>
            <a:pPr marL="285750" indent="-285750">
              <a:buFont typeface="Arial" panose="020B0604020202020204" pitchFamily="34" charset="0"/>
              <a:buChar char="•"/>
            </a:pPr>
            <a:r>
              <a:rPr lang="en-US" sz="1400" dirty="0"/>
              <a:t>Henry van der Velde – founded the </a:t>
            </a:r>
            <a:r>
              <a:rPr lang="en-US" sz="1400" dirty="0" err="1"/>
              <a:t>Kunstgewerbeschule</a:t>
            </a:r>
            <a:r>
              <a:rPr lang="en-US" sz="1400" dirty="0"/>
              <a:t>, Weimar, Germany</a:t>
            </a:r>
          </a:p>
          <a:p>
            <a:pPr marL="285750" indent="-285750">
              <a:buFont typeface="Arial" panose="020B0604020202020204" pitchFamily="34" charset="0"/>
              <a:buChar char="•"/>
            </a:pPr>
            <a:r>
              <a:rPr lang="en-US" sz="1400" dirty="0" err="1"/>
              <a:t>Benrhard</a:t>
            </a:r>
            <a:r>
              <a:rPr lang="en-US" sz="1400" dirty="0"/>
              <a:t> </a:t>
            </a:r>
            <a:r>
              <a:rPr lang="en-US" sz="1400" dirty="0" err="1"/>
              <a:t>Pancock</a:t>
            </a:r>
            <a:endParaRPr lang="en-US" sz="1400" dirty="0"/>
          </a:p>
          <a:p>
            <a:pPr marL="285750" indent="-285750">
              <a:buFont typeface="Arial" panose="020B0604020202020204" pitchFamily="34" charset="0"/>
              <a:buChar char="•"/>
            </a:pPr>
            <a:r>
              <a:rPr lang="en-US" sz="1400" dirty="0"/>
              <a:t>Hermann Muthesius – founder of  </a:t>
            </a:r>
            <a:r>
              <a:rPr lang="en-US" sz="1400" dirty="0" err="1"/>
              <a:t>Werkbund</a:t>
            </a:r>
            <a:r>
              <a:rPr lang="en-US" sz="1400" dirty="0"/>
              <a:t>, 1907</a:t>
            </a:r>
          </a:p>
          <a:p>
            <a:pPr marL="742950" lvl="1" indent="-285750">
              <a:buFont typeface="Arial" panose="020B0604020202020204" pitchFamily="34" charset="0"/>
              <a:buChar char="•"/>
            </a:pPr>
            <a:r>
              <a:rPr lang="en-US" sz="1400" dirty="0" err="1"/>
              <a:t>Werkbund</a:t>
            </a:r>
            <a:r>
              <a:rPr lang="en-US" sz="1400" dirty="0"/>
              <a:t> members:</a:t>
            </a:r>
          </a:p>
          <a:p>
            <a:pPr marL="1200150" lvl="2" indent="-285750">
              <a:buFont typeface="Arial" panose="020B0604020202020204" pitchFamily="34" charset="0"/>
              <a:buChar char="•"/>
            </a:pPr>
            <a:r>
              <a:rPr lang="en-US" sz="1400" dirty="0"/>
              <a:t>Josef Hoffmann, </a:t>
            </a:r>
            <a:r>
              <a:rPr lang="en-US" sz="1400" dirty="0" err="1"/>
              <a:t>Koloman</a:t>
            </a:r>
            <a:r>
              <a:rPr lang="en-US" sz="1400" dirty="0"/>
              <a:t> Moser, Joseph </a:t>
            </a:r>
            <a:r>
              <a:rPr lang="en-US" sz="1400" dirty="0" err="1"/>
              <a:t>Olbrich</a:t>
            </a:r>
            <a:r>
              <a:rPr lang="en-US" sz="1400" dirty="0"/>
              <a:t>, Richard </a:t>
            </a:r>
            <a:r>
              <a:rPr lang="en-US" sz="1400" dirty="0" err="1"/>
              <a:t>Riemerschmid</a:t>
            </a:r>
            <a:r>
              <a:rPr lang="en-US" sz="1400" dirty="0"/>
              <a:t>, Peter Behrens, Oswald </a:t>
            </a:r>
            <a:r>
              <a:rPr lang="en-US" sz="1400" dirty="0" err="1"/>
              <a:t>Haerdtl</a:t>
            </a:r>
            <a:endParaRPr lang="en-US" sz="1400" dirty="0"/>
          </a:p>
          <a:p>
            <a:pPr marL="285750" indent="-285750">
              <a:buFont typeface="Arial" panose="020B0604020202020204" pitchFamily="34" charset="0"/>
              <a:buChar char="•"/>
            </a:pPr>
            <a:r>
              <a:rPr lang="en-US" sz="1400" dirty="0"/>
              <a:t>Michael </a:t>
            </a:r>
            <a:r>
              <a:rPr lang="en-US" sz="1400" dirty="0" err="1"/>
              <a:t>Powolny</a:t>
            </a:r>
            <a:endParaRPr lang="en-US" sz="1400" dirty="0"/>
          </a:p>
          <a:p>
            <a:pPr marL="285750" indent="-285750">
              <a:buFont typeface="Arial" panose="020B0604020202020204" pitchFamily="34" charset="0"/>
              <a:buChar char="•"/>
            </a:pPr>
            <a:r>
              <a:rPr lang="en-US" sz="1400" dirty="0"/>
              <a:t>Leopold Bauer</a:t>
            </a:r>
          </a:p>
          <a:p>
            <a:pPr marL="285750" indent="-285750">
              <a:buFont typeface="Arial" panose="020B0604020202020204" pitchFamily="34" charset="0"/>
              <a:buChar char="•"/>
            </a:pPr>
            <a:r>
              <a:rPr lang="en-US" sz="1400" dirty="0"/>
              <a:t>Oswald </a:t>
            </a:r>
            <a:r>
              <a:rPr lang="en-US" sz="1400" dirty="0" err="1"/>
              <a:t>Haerdtl</a:t>
            </a:r>
            <a:endParaRPr lang="en-US" sz="1400" dirty="0"/>
          </a:p>
          <a:p>
            <a:pPr marL="285750" indent="-285750">
              <a:buFont typeface="Arial" panose="020B0604020202020204" pitchFamily="34" charset="0"/>
              <a:buChar char="•"/>
            </a:pPr>
            <a:r>
              <a:rPr lang="en-US" sz="1400" dirty="0"/>
              <a:t>Adolf </a:t>
            </a:r>
            <a:r>
              <a:rPr lang="en-US" sz="1400" dirty="0" err="1"/>
              <a:t>Beckert</a:t>
            </a:r>
            <a:endParaRPr lang="en-US" sz="1400" dirty="0"/>
          </a:p>
        </p:txBody>
      </p:sp>
      <p:sp>
        <p:nvSpPr>
          <p:cNvPr id="4" name="TextBox 3">
            <a:extLst>
              <a:ext uri="{FF2B5EF4-FFF2-40B4-BE49-F238E27FC236}">
                <a16:creationId xmlns:a16="http://schemas.microsoft.com/office/drawing/2014/main" id="{6456CDD8-8649-5D41-8F74-C58A8FA09648}"/>
              </a:ext>
            </a:extLst>
          </p:cNvPr>
          <p:cNvSpPr txBox="1"/>
          <p:nvPr/>
        </p:nvSpPr>
        <p:spPr>
          <a:xfrm>
            <a:off x="432620" y="1583472"/>
            <a:ext cx="6485001" cy="1815882"/>
          </a:xfrm>
          <a:prstGeom prst="rect">
            <a:avLst/>
          </a:prstGeom>
          <a:noFill/>
        </p:spPr>
        <p:txBody>
          <a:bodyPr wrap="square" rtlCol="0">
            <a:spAutoFit/>
          </a:bodyPr>
          <a:lstStyle/>
          <a:p>
            <a:r>
              <a:rPr lang="en-US" sz="1400" b="1" dirty="0"/>
              <a:t>Attributes:</a:t>
            </a:r>
          </a:p>
          <a:p>
            <a:pPr marL="342900" indent="-342900">
              <a:buFont typeface="+mj-lt"/>
              <a:buAutoNum type="arabicPeriod"/>
            </a:pPr>
            <a:r>
              <a:rPr lang="en-US" sz="1400" dirty="0"/>
              <a:t>Simple but dynamic lines</a:t>
            </a:r>
          </a:p>
          <a:p>
            <a:pPr marL="342900" indent="-342900">
              <a:buFont typeface="+mj-lt"/>
              <a:buAutoNum type="arabicPeriod"/>
            </a:pPr>
            <a:r>
              <a:rPr lang="en-US" sz="1400" dirty="0"/>
              <a:t>Ornament must be original not historical</a:t>
            </a:r>
          </a:p>
          <a:p>
            <a:pPr marL="342900" indent="-342900">
              <a:buFont typeface="+mj-lt"/>
              <a:buAutoNum type="arabicPeriod"/>
            </a:pPr>
            <a:r>
              <a:rPr lang="en-US" sz="1400" dirty="0"/>
              <a:t>Organic contrasted with geometric</a:t>
            </a:r>
          </a:p>
          <a:p>
            <a:pPr marL="342900" indent="-342900">
              <a:buFont typeface="+mj-lt"/>
              <a:buAutoNum type="arabicPeriod"/>
            </a:pPr>
            <a:r>
              <a:rPr lang="en-US" sz="1400" dirty="0"/>
              <a:t>Introduction of technology for purpose of quality, not all agree</a:t>
            </a:r>
          </a:p>
          <a:p>
            <a:pPr marL="342900" indent="-342900">
              <a:buFont typeface="+mj-lt"/>
              <a:buAutoNum type="arabicPeriod"/>
            </a:pPr>
            <a:r>
              <a:rPr lang="en-US" sz="1400" dirty="0"/>
              <a:t>Machine becomes an extension of the hand</a:t>
            </a:r>
          </a:p>
          <a:p>
            <a:pPr marL="342900" indent="-342900">
              <a:buFont typeface="+mj-lt"/>
              <a:buAutoNum type="arabicPeriod"/>
            </a:pPr>
            <a:r>
              <a:rPr lang="en-US" sz="1400" dirty="0"/>
              <a:t>Unifying all the arts and associated media</a:t>
            </a:r>
          </a:p>
          <a:p>
            <a:pPr marL="342900" indent="-342900">
              <a:buFont typeface="+mj-lt"/>
              <a:buAutoNum type="arabicPeriod"/>
            </a:pPr>
            <a:r>
              <a:rPr lang="en-US" sz="1400" dirty="0"/>
              <a:t>Brought all movements together under one roof</a:t>
            </a:r>
          </a:p>
        </p:txBody>
      </p:sp>
      <p:sp>
        <p:nvSpPr>
          <p:cNvPr id="7" name="TextBox 6">
            <a:extLst>
              <a:ext uri="{FF2B5EF4-FFF2-40B4-BE49-F238E27FC236}">
                <a16:creationId xmlns:a16="http://schemas.microsoft.com/office/drawing/2014/main" id="{D336D7A3-BACC-4C4E-8011-AFFD2F362495}"/>
              </a:ext>
            </a:extLst>
          </p:cNvPr>
          <p:cNvSpPr txBox="1"/>
          <p:nvPr/>
        </p:nvSpPr>
        <p:spPr>
          <a:xfrm>
            <a:off x="432620" y="5370653"/>
            <a:ext cx="4630622" cy="523220"/>
          </a:xfrm>
          <a:prstGeom prst="rect">
            <a:avLst/>
          </a:prstGeom>
          <a:noFill/>
        </p:spPr>
        <p:txBody>
          <a:bodyPr wrap="square" rtlCol="0">
            <a:spAutoFit/>
          </a:bodyPr>
          <a:lstStyle/>
          <a:p>
            <a:r>
              <a:rPr lang="en-US" sz="1400" dirty="0"/>
              <a:t>***Artists are listed with the associated firms. There will be repeats between firms.  Links are in </a:t>
            </a:r>
            <a:r>
              <a:rPr lang="en-US" sz="1400" dirty="0">
                <a:solidFill>
                  <a:srgbClr val="7030A0"/>
                </a:solidFill>
              </a:rPr>
              <a:t>violet. </a:t>
            </a:r>
            <a:r>
              <a:rPr lang="en-US" sz="1400" dirty="0"/>
              <a:t>***</a:t>
            </a:r>
          </a:p>
        </p:txBody>
      </p:sp>
    </p:spTree>
    <p:extLst>
      <p:ext uri="{BB962C8B-B14F-4D97-AF65-F5344CB8AC3E}">
        <p14:creationId xmlns:p14="http://schemas.microsoft.com/office/powerpoint/2010/main" val="5581093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D36BC3-544B-8240-BC31-B24B4E389451}"/>
              </a:ext>
            </a:extLst>
          </p:cNvPr>
          <p:cNvSpPr>
            <a:spLocks noGrp="1"/>
          </p:cNvSpPr>
          <p:nvPr>
            <p:ph type="title"/>
          </p:nvPr>
        </p:nvSpPr>
        <p:spPr>
          <a:xfrm>
            <a:off x="794759" y="295770"/>
            <a:ext cx="4731348" cy="1134640"/>
          </a:xfrm>
        </p:spPr>
        <p:txBody>
          <a:bodyPr/>
          <a:lstStyle/>
          <a:p>
            <a:r>
              <a:rPr lang="en-US" dirty="0"/>
              <a:t>Adolf </a:t>
            </a:r>
            <a:r>
              <a:rPr lang="en-US" dirty="0" err="1"/>
              <a:t>Beckert</a:t>
            </a:r>
            <a:endParaRPr lang="en-US" dirty="0"/>
          </a:p>
        </p:txBody>
      </p:sp>
      <p:pic>
        <p:nvPicPr>
          <p:cNvPr id="6" name="Picture 5">
            <a:extLst>
              <a:ext uri="{FF2B5EF4-FFF2-40B4-BE49-F238E27FC236}">
                <a16:creationId xmlns:a16="http://schemas.microsoft.com/office/drawing/2014/main" id="{BC8CAFA1-5DAA-3443-B8F6-19C0292037D8}"/>
              </a:ext>
            </a:extLst>
          </p:cNvPr>
          <p:cNvPicPr>
            <a:picLocks noChangeAspect="1"/>
          </p:cNvPicPr>
          <p:nvPr/>
        </p:nvPicPr>
        <p:blipFill>
          <a:blip r:embed="rId3"/>
          <a:stretch>
            <a:fillRect/>
          </a:stretch>
        </p:blipFill>
        <p:spPr>
          <a:xfrm>
            <a:off x="238668" y="1669520"/>
            <a:ext cx="3219188" cy="3190782"/>
          </a:xfrm>
          <a:prstGeom prst="rect">
            <a:avLst/>
          </a:prstGeom>
        </p:spPr>
      </p:pic>
      <p:pic>
        <p:nvPicPr>
          <p:cNvPr id="7" name="Picture 6">
            <a:extLst>
              <a:ext uri="{FF2B5EF4-FFF2-40B4-BE49-F238E27FC236}">
                <a16:creationId xmlns:a16="http://schemas.microsoft.com/office/drawing/2014/main" id="{FFDFE4C3-27B9-DC4E-8B4C-14D580ED9243}"/>
              </a:ext>
            </a:extLst>
          </p:cNvPr>
          <p:cNvPicPr>
            <a:picLocks noChangeAspect="1"/>
          </p:cNvPicPr>
          <p:nvPr/>
        </p:nvPicPr>
        <p:blipFill>
          <a:blip r:embed="rId4"/>
          <a:stretch>
            <a:fillRect/>
          </a:stretch>
        </p:blipFill>
        <p:spPr>
          <a:xfrm>
            <a:off x="3457856" y="4860302"/>
            <a:ext cx="2594393" cy="1877119"/>
          </a:xfrm>
          <a:prstGeom prst="rect">
            <a:avLst/>
          </a:prstGeom>
        </p:spPr>
      </p:pic>
      <p:pic>
        <p:nvPicPr>
          <p:cNvPr id="10" name="Picture 9">
            <a:extLst>
              <a:ext uri="{FF2B5EF4-FFF2-40B4-BE49-F238E27FC236}">
                <a16:creationId xmlns:a16="http://schemas.microsoft.com/office/drawing/2014/main" id="{30A92E26-B127-3443-A15D-C00EBA94EA44}"/>
              </a:ext>
            </a:extLst>
          </p:cNvPr>
          <p:cNvPicPr>
            <a:picLocks noChangeAspect="1"/>
          </p:cNvPicPr>
          <p:nvPr/>
        </p:nvPicPr>
        <p:blipFill rotWithShape="1">
          <a:blip r:embed="rId5"/>
          <a:srcRect l="6554" t="32718" r="7457" b="2447"/>
          <a:stretch/>
        </p:blipFill>
        <p:spPr>
          <a:xfrm>
            <a:off x="6401496" y="200597"/>
            <a:ext cx="5617773" cy="5225255"/>
          </a:xfrm>
          <a:prstGeom prst="rect">
            <a:avLst/>
          </a:prstGeom>
        </p:spPr>
      </p:pic>
      <p:sp>
        <p:nvSpPr>
          <p:cNvPr id="12" name="TextBox 11">
            <a:extLst>
              <a:ext uri="{FF2B5EF4-FFF2-40B4-BE49-F238E27FC236}">
                <a16:creationId xmlns:a16="http://schemas.microsoft.com/office/drawing/2014/main" id="{2D09B9EA-0414-9548-A04F-4329D2C24B5E}"/>
              </a:ext>
            </a:extLst>
          </p:cNvPr>
          <p:cNvSpPr txBox="1"/>
          <p:nvPr/>
        </p:nvSpPr>
        <p:spPr>
          <a:xfrm>
            <a:off x="6720662" y="5567870"/>
            <a:ext cx="4979440" cy="1384995"/>
          </a:xfrm>
          <a:prstGeom prst="rect">
            <a:avLst/>
          </a:prstGeom>
          <a:noFill/>
        </p:spPr>
        <p:txBody>
          <a:bodyPr wrap="none" rtlCol="0">
            <a:spAutoFit/>
          </a:bodyPr>
          <a:lstStyle/>
          <a:p>
            <a:pPr algn="ctr"/>
            <a:r>
              <a:rPr lang="en-US" sz="1400" i="1" dirty="0"/>
              <a:t>Footed Bowl w/ Enamel Decoration</a:t>
            </a:r>
          </a:p>
          <a:p>
            <a:pPr algn="ctr"/>
            <a:r>
              <a:rPr lang="en-US" sz="1400" dirty="0"/>
              <a:t>Mold blown, enameled &amp; cut glass</a:t>
            </a:r>
          </a:p>
          <a:p>
            <a:pPr algn="ctr"/>
            <a:r>
              <a:rPr lang="en-US" sz="1400" dirty="0"/>
              <a:t>14.6 X 18.8cm</a:t>
            </a:r>
          </a:p>
          <a:p>
            <a:pPr algn="ctr"/>
            <a:r>
              <a:rPr lang="en-US" sz="1400" dirty="0"/>
              <a:t>C 1916</a:t>
            </a:r>
          </a:p>
          <a:p>
            <a:pPr algn="ctr"/>
            <a:r>
              <a:rPr lang="en-US" sz="1400" dirty="0">
                <a:solidFill>
                  <a:srgbClr val="7030A0"/>
                </a:solidFill>
                <a:hlinkClick r:id="rId6">
                  <a:extLst>
                    <a:ext uri="{A12FA001-AC4F-418D-AE19-62706E023703}">
                      <ahyp:hlinkClr xmlns:ahyp="http://schemas.microsoft.com/office/drawing/2018/hyperlinkcolor" val="tx"/>
                    </a:ext>
                  </a:extLst>
                </a:hlinkClick>
              </a:rPr>
              <a:t>https://www.cmog.org/artwork/footed-bowl-enameled-decoration</a:t>
            </a:r>
            <a:endParaRPr lang="en-US" sz="1400" dirty="0">
              <a:solidFill>
                <a:srgbClr val="7030A0"/>
              </a:solidFill>
            </a:endParaRPr>
          </a:p>
          <a:p>
            <a:pPr algn="ctr"/>
            <a:endParaRPr lang="en-US" sz="1400" dirty="0"/>
          </a:p>
        </p:txBody>
      </p:sp>
      <p:sp>
        <p:nvSpPr>
          <p:cNvPr id="9" name="TextBox 8">
            <a:extLst>
              <a:ext uri="{FF2B5EF4-FFF2-40B4-BE49-F238E27FC236}">
                <a16:creationId xmlns:a16="http://schemas.microsoft.com/office/drawing/2014/main" id="{53B3D13A-7C1F-6E42-A2B1-0E3842F7861F}"/>
              </a:ext>
            </a:extLst>
          </p:cNvPr>
          <p:cNvSpPr txBox="1"/>
          <p:nvPr/>
        </p:nvSpPr>
        <p:spPr>
          <a:xfrm>
            <a:off x="238668" y="5979764"/>
            <a:ext cx="2732560" cy="738664"/>
          </a:xfrm>
          <a:prstGeom prst="rect">
            <a:avLst/>
          </a:prstGeom>
          <a:noFill/>
        </p:spPr>
        <p:txBody>
          <a:bodyPr wrap="square" rtlCol="0">
            <a:spAutoFit/>
          </a:bodyPr>
          <a:lstStyle/>
          <a:p>
            <a:pPr algn="ctr"/>
            <a:r>
              <a:rPr lang="en-US" sz="1400" i="1" dirty="0"/>
              <a:t>Detail showing traditional decorative cuts combined with the enameling</a:t>
            </a:r>
            <a:endParaRPr lang="en-US" sz="1400" dirty="0">
              <a:solidFill>
                <a:srgbClr val="7030A0"/>
              </a:solidFill>
            </a:endParaRPr>
          </a:p>
          <a:p>
            <a:pPr algn="ctr"/>
            <a:endParaRPr lang="en-US" sz="1400" dirty="0"/>
          </a:p>
        </p:txBody>
      </p:sp>
      <p:sp>
        <p:nvSpPr>
          <p:cNvPr id="11" name="TextBox 10">
            <a:extLst>
              <a:ext uri="{FF2B5EF4-FFF2-40B4-BE49-F238E27FC236}">
                <a16:creationId xmlns:a16="http://schemas.microsoft.com/office/drawing/2014/main" id="{3F0A2ED6-D0F7-1840-8AF5-BCD12CF45F8E}"/>
              </a:ext>
            </a:extLst>
          </p:cNvPr>
          <p:cNvSpPr txBox="1"/>
          <p:nvPr/>
        </p:nvSpPr>
        <p:spPr>
          <a:xfrm>
            <a:off x="3669361" y="1714195"/>
            <a:ext cx="2171381" cy="738664"/>
          </a:xfrm>
          <a:prstGeom prst="rect">
            <a:avLst/>
          </a:prstGeom>
          <a:noFill/>
        </p:spPr>
        <p:txBody>
          <a:bodyPr wrap="square" rtlCol="0">
            <a:spAutoFit/>
          </a:bodyPr>
          <a:lstStyle/>
          <a:p>
            <a:pPr algn="ctr"/>
            <a:r>
              <a:rPr lang="en-US" sz="1400" i="1" dirty="0"/>
              <a:t>Detail  of bowl viewed from the top</a:t>
            </a:r>
            <a:endParaRPr lang="en-US" sz="1400" dirty="0">
              <a:solidFill>
                <a:srgbClr val="7030A0"/>
              </a:solidFill>
            </a:endParaRPr>
          </a:p>
          <a:p>
            <a:pPr algn="ctr"/>
            <a:endParaRPr lang="en-US" sz="1400" dirty="0"/>
          </a:p>
        </p:txBody>
      </p:sp>
    </p:spTree>
    <p:extLst>
      <p:ext uri="{BB962C8B-B14F-4D97-AF65-F5344CB8AC3E}">
        <p14:creationId xmlns:p14="http://schemas.microsoft.com/office/powerpoint/2010/main" val="40527154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CEBF9B-EFF8-6045-806F-F34BEB18827E}"/>
              </a:ext>
            </a:extLst>
          </p:cNvPr>
          <p:cNvSpPr>
            <a:spLocks noGrp="1"/>
          </p:cNvSpPr>
          <p:nvPr>
            <p:ph type="title"/>
          </p:nvPr>
        </p:nvSpPr>
        <p:spPr>
          <a:xfrm>
            <a:off x="808523" y="258339"/>
            <a:ext cx="4494998" cy="1134640"/>
          </a:xfrm>
        </p:spPr>
        <p:txBody>
          <a:bodyPr/>
          <a:lstStyle/>
          <a:p>
            <a:r>
              <a:rPr lang="en-US" dirty="0">
                <a:solidFill>
                  <a:srgbClr val="7030A0"/>
                </a:solidFill>
                <a:hlinkClick r:id="rId3">
                  <a:extLst>
                    <a:ext uri="{A12FA001-AC4F-418D-AE19-62706E023703}">
                      <ahyp:hlinkClr xmlns:ahyp="http://schemas.microsoft.com/office/drawing/2018/hyperlinkcolor" val="tx"/>
                    </a:ext>
                  </a:extLst>
                </a:hlinkClick>
              </a:rPr>
              <a:t>Michael Powolny</a:t>
            </a:r>
            <a:br>
              <a:rPr lang="en-US" dirty="0"/>
            </a:br>
            <a:r>
              <a:rPr lang="en-US" dirty="0"/>
              <a:t> (Austrian, 1871–1954)</a:t>
            </a:r>
          </a:p>
        </p:txBody>
      </p:sp>
      <p:sp>
        <p:nvSpPr>
          <p:cNvPr id="4" name="Text Placeholder 3">
            <a:extLst>
              <a:ext uri="{FF2B5EF4-FFF2-40B4-BE49-F238E27FC236}">
                <a16:creationId xmlns:a16="http://schemas.microsoft.com/office/drawing/2014/main" id="{4D97CB75-854B-DE4B-90DA-886E6BC83D2B}"/>
              </a:ext>
            </a:extLst>
          </p:cNvPr>
          <p:cNvSpPr>
            <a:spLocks noGrp="1"/>
          </p:cNvSpPr>
          <p:nvPr>
            <p:ph type="body" sz="half" idx="2"/>
          </p:nvPr>
        </p:nvSpPr>
        <p:spPr>
          <a:xfrm>
            <a:off x="808523" y="5723359"/>
            <a:ext cx="4029075" cy="1134641"/>
          </a:xfrm>
        </p:spPr>
        <p:txBody>
          <a:bodyPr>
            <a:normAutofit fontScale="92500" lnSpcReduction="10000"/>
          </a:bodyPr>
          <a:lstStyle/>
          <a:p>
            <a:pPr>
              <a:spcBef>
                <a:spcPts val="0"/>
              </a:spcBef>
            </a:pPr>
            <a:r>
              <a:rPr lang="en-US" dirty="0">
                <a:solidFill>
                  <a:schemeClr val="tx1"/>
                </a:solidFill>
              </a:rPr>
              <a:t>Vase with Multiple Handles</a:t>
            </a:r>
          </a:p>
          <a:p>
            <a:pPr>
              <a:spcBef>
                <a:spcPts val="0"/>
              </a:spcBef>
            </a:pPr>
            <a:r>
              <a:rPr lang="en-US" dirty="0">
                <a:solidFill>
                  <a:schemeClr val="tx1"/>
                </a:solidFill>
              </a:rPr>
              <a:t>Blown glass</a:t>
            </a:r>
          </a:p>
          <a:p>
            <a:pPr>
              <a:spcBef>
                <a:spcPts val="0"/>
              </a:spcBef>
            </a:pPr>
            <a:r>
              <a:rPr lang="en-US" dirty="0">
                <a:solidFill>
                  <a:schemeClr val="tx1"/>
                </a:solidFill>
              </a:rPr>
              <a:t>14.4cm, X 13.7cm</a:t>
            </a:r>
          </a:p>
          <a:p>
            <a:pPr>
              <a:spcBef>
                <a:spcPts val="0"/>
              </a:spcBef>
            </a:pPr>
            <a:r>
              <a:rPr lang="en-US" dirty="0">
                <a:solidFill>
                  <a:schemeClr val="tx1"/>
                </a:solidFill>
              </a:rPr>
              <a:t>1918</a:t>
            </a:r>
          </a:p>
          <a:p>
            <a:pPr>
              <a:spcBef>
                <a:spcPts val="0"/>
              </a:spcBef>
            </a:pPr>
            <a:r>
              <a:rPr lang="en-US" dirty="0">
                <a:solidFill>
                  <a:srgbClr val="0070C0"/>
                </a:solidFill>
                <a:hlinkClick r:id="rId4">
                  <a:extLst>
                    <a:ext uri="{A12FA001-AC4F-418D-AE19-62706E023703}">
                      <ahyp:hlinkClr xmlns:ahyp="http://schemas.microsoft.com/office/drawing/2018/hyperlinkcolor" val="tx"/>
                    </a:ext>
                  </a:extLst>
                </a:hlinkClick>
              </a:rPr>
              <a:t>https://www.cmog.org/artwork/vase-multiple-handles</a:t>
            </a:r>
            <a:endParaRPr lang="en-US" dirty="0">
              <a:solidFill>
                <a:srgbClr val="0070C0"/>
              </a:solidFill>
            </a:endParaRPr>
          </a:p>
          <a:p>
            <a:pPr>
              <a:spcBef>
                <a:spcPts val="0"/>
              </a:spcBef>
            </a:pPr>
            <a:endParaRPr lang="en-US" dirty="0">
              <a:solidFill>
                <a:schemeClr val="tx1"/>
              </a:solidFill>
            </a:endParaRPr>
          </a:p>
          <a:p>
            <a:pPr>
              <a:spcBef>
                <a:spcPts val="0"/>
              </a:spcBef>
            </a:pPr>
            <a:endParaRPr lang="en-US" dirty="0">
              <a:solidFill>
                <a:schemeClr val="tx1"/>
              </a:solidFill>
            </a:endParaRPr>
          </a:p>
        </p:txBody>
      </p:sp>
      <p:pic>
        <p:nvPicPr>
          <p:cNvPr id="3" name="Picture 2">
            <a:extLst>
              <a:ext uri="{FF2B5EF4-FFF2-40B4-BE49-F238E27FC236}">
                <a16:creationId xmlns:a16="http://schemas.microsoft.com/office/drawing/2014/main" id="{75053A49-7875-604C-8021-F78EBA06DAB7}"/>
              </a:ext>
            </a:extLst>
          </p:cNvPr>
          <p:cNvPicPr>
            <a:picLocks noChangeAspect="1"/>
          </p:cNvPicPr>
          <p:nvPr/>
        </p:nvPicPr>
        <p:blipFill rotWithShape="1">
          <a:blip r:embed="rId5"/>
          <a:srcRect l="13688" t="20562" r="6504" b="15196"/>
          <a:stretch/>
        </p:blipFill>
        <p:spPr>
          <a:xfrm>
            <a:off x="6633882" y="258339"/>
            <a:ext cx="5173873" cy="6264977"/>
          </a:xfrm>
          <a:prstGeom prst="rect">
            <a:avLst/>
          </a:prstGeom>
        </p:spPr>
      </p:pic>
    </p:spTree>
    <p:extLst>
      <p:ext uri="{BB962C8B-B14F-4D97-AF65-F5344CB8AC3E}">
        <p14:creationId xmlns:p14="http://schemas.microsoft.com/office/powerpoint/2010/main" val="16499853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40CDAB-3E8F-EF42-856A-1A282928C4F1}"/>
              </a:ext>
            </a:extLst>
          </p:cNvPr>
          <p:cNvSpPr>
            <a:spLocks noGrp="1"/>
          </p:cNvSpPr>
          <p:nvPr>
            <p:ph type="ctrTitle"/>
          </p:nvPr>
        </p:nvSpPr>
        <p:spPr>
          <a:xfrm>
            <a:off x="1600199" y="442602"/>
            <a:ext cx="9713259" cy="1645920"/>
          </a:xfrm>
        </p:spPr>
        <p:txBody>
          <a:bodyPr>
            <a:normAutofit/>
          </a:bodyPr>
          <a:lstStyle/>
          <a:p>
            <a:r>
              <a:rPr lang="en-US" sz="2500" cap="none" dirty="0"/>
              <a:t>Firms/Factories &amp; Schools Associated with the Vienna Secession &amp; Wiener </a:t>
            </a:r>
            <a:r>
              <a:rPr lang="en-US" sz="2500" cap="none" dirty="0" err="1"/>
              <a:t>Werkstätte</a:t>
            </a:r>
            <a:r>
              <a:rPr lang="en-US" sz="2500" cap="none" dirty="0"/>
              <a:t> with the connected artists</a:t>
            </a:r>
            <a:br>
              <a:rPr lang="en-US" cap="none" dirty="0"/>
            </a:br>
            <a:r>
              <a:rPr lang="en-US" sz="1800" b="1" i="1" cap="none" dirty="0"/>
              <a:t>***hyperlinks have been added***</a:t>
            </a:r>
            <a:endParaRPr lang="en-US" cap="none" dirty="0"/>
          </a:p>
        </p:txBody>
      </p:sp>
      <p:sp>
        <p:nvSpPr>
          <p:cNvPr id="5" name="Subtitle 2">
            <a:extLst>
              <a:ext uri="{FF2B5EF4-FFF2-40B4-BE49-F238E27FC236}">
                <a16:creationId xmlns:a16="http://schemas.microsoft.com/office/drawing/2014/main" id="{17FA07AC-D213-7144-A0B1-0BF38F3B8C8E}"/>
              </a:ext>
            </a:extLst>
          </p:cNvPr>
          <p:cNvSpPr>
            <a:spLocks noGrp="1"/>
          </p:cNvSpPr>
          <p:nvPr>
            <p:ph type="subTitle" idx="1"/>
          </p:nvPr>
        </p:nvSpPr>
        <p:spPr>
          <a:xfrm>
            <a:off x="1653410" y="2194099"/>
            <a:ext cx="7705743" cy="2451473"/>
          </a:xfrm>
        </p:spPr>
        <p:txBody>
          <a:bodyPr>
            <a:normAutofit/>
          </a:bodyPr>
          <a:lstStyle/>
          <a:p>
            <a:pPr>
              <a:spcBef>
                <a:spcPts val="0"/>
              </a:spcBef>
            </a:pPr>
            <a:r>
              <a:rPr lang="en-US" sz="1800" b="1" u="sng" dirty="0"/>
              <a:t>Firms &amp; Producers:</a:t>
            </a:r>
          </a:p>
          <a:p>
            <a:pPr algn="l">
              <a:spcBef>
                <a:spcPts val="0"/>
              </a:spcBef>
            </a:pPr>
            <a:endParaRPr lang="en-US" sz="1400" dirty="0"/>
          </a:p>
          <a:p>
            <a:pPr marL="285750" indent="-285750" algn="l">
              <a:spcBef>
                <a:spcPts val="0"/>
              </a:spcBef>
              <a:buClr>
                <a:schemeClr val="tx1"/>
              </a:buClr>
              <a:buFont typeface="Arial" panose="020B0604020202020204" pitchFamily="34" charset="0"/>
              <a:buChar char="•"/>
            </a:pPr>
            <a:r>
              <a:rPr lang="en-US" sz="1400" dirty="0"/>
              <a:t>Lalique Crystal - </a:t>
            </a:r>
            <a:r>
              <a:rPr lang="en-US" sz="1400" u="sng" dirty="0">
                <a:solidFill>
                  <a:srgbClr val="7030A0"/>
                </a:solidFill>
                <a:hlinkClick r:id="rId3">
                  <a:extLst>
                    <a:ext uri="{A12FA001-AC4F-418D-AE19-62706E023703}">
                      <ahyp:hlinkClr xmlns:ahyp="http://schemas.microsoft.com/office/drawing/2018/hyperlinkcolor" val="tx"/>
                    </a:ext>
                  </a:extLst>
                </a:hlinkClick>
              </a:rPr>
              <a:t>René Lalique</a:t>
            </a:r>
            <a:r>
              <a:rPr lang="en-US" sz="1400" dirty="0">
                <a:solidFill>
                  <a:srgbClr val="7030A0"/>
                </a:solidFill>
              </a:rPr>
              <a:t> </a:t>
            </a:r>
            <a:r>
              <a:rPr lang="en-US" sz="1400" i="1" dirty="0">
                <a:solidFill>
                  <a:srgbClr val="7030A0"/>
                </a:solidFill>
              </a:rPr>
              <a:t> </a:t>
            </a:r>
            <a:endParaRPr lang="en-US" sz="1400" dirty="0">
              <a:solidFill>
                <a:srgbClr val="7030A0"/>
              </a:solidFill>
            </a:endParaRPr>
          </a:p>
          <a:p>
            <a:pPr marL="285750" indent="-285750" algn="l">
              <a:spcBef>
                <a:spcPts val="0"/>
              </a:spcBef>
              <a:buClr>
                <a:schemeClr val="tx1"/>
              </a:buClr>
              <a:buFont typeface="Arial" panose="020B0604020202020204" pitchFamily="34" charset="0"/>
              <a:buChar char="•"/>
            </a:pPr>
            <a:r>
              <a:rPr lang="en-US" sz="1400" dirty="0"/>
              <a:t>Johann </a:t>
            </a:r>
            <a:r>
              <a:rPr lang="en-US" sz="1400" dirty="0" err="1"/>
              <a:t>Loetz</a:t>
            </a:r>
            <a:r>
              <a:rPr lang="en-US" sz="1400" dirty="0"/>
              <a:t> - </a:t>
            </a:r>
            <a:r>
              <a:rPr lang="en-US" sz="1400" u="sng" dirty="0">
                <a:solidFill>
                  <a:srgbClr val="7030A0"/>
                </a:solidFill>
                <a:hlinkClick r:id="rId4">
                  <a:extLst>
                    <a:ext uri="{A12FA001-AC4F-418D-AE19-62706E023703}">
                      <ahyp:hlinkClr xmlns:ahyp="http://schemas.microsoft.com/office/drawing/2018/hyperlinkcolor" val="tx"/>
                    </a:ext>
                  </a:extLst>
                </a:hlinkClick>
              </a:rPr>
              <a:t>https://www.loetz.com</a:t>
            </a:r>
            <a:r>
              <a:rPr lang="en-US" sz="1400" dirty="0">
                <a:solidFill>
                  <a:schemeClr val="bg1"/>
                </a:solidFill>
              </a:rPr>
              <a:t>	</a:t>
            </a:r>
            <a:r>
              <a:rPr lang="en-US" sz="1400" u="sng" dirty="0">
                <a:solidFill>
                  <a:srgbClr val="7030A0"/>
                </a:solidFill>
                <a:hlinkClick r:id="rId5">
                  <a:extLst>
                    <a:ext uri="{A12FA001-AC4F-418D-AE19-62706E023703}">
                      <ahyp:hlinkClr xmlns:ahyp="http://schemas.microsoft.com/office/drawing/2018/hyperlinkcolor" val="tx"/>
                    </a:ext>
                  </a:extLst>
                </a:hlinkClick>
              </a:rPr>
              <a:t>https://www.pask-klatovy.cz/lotz/historie.asp?lng=en</a:t>
            </a:r>
            <a:endParaRPr lang="en-US" sz="1400" dirty="0">
              <a:solidFill>
                <a:srgbClr val="7030A0"/>
              </a:solidFill>
            </a:endParaRPr>
          </a:p>
          <a:p>
            <a:pPr marL="285750" indent="-285750" algn="l">
              <a:spcBef>
                <a:spcPts val="0"/>
              </a:spcBef>
              <a:buClr>
                <a:schemeClr val="tx1"/>
              </a:buClr>
              <a:buFont typeface="Arial" panose="020B0604020202020204" pitchFamily="34" charset="0"/>
              <a:buChar char="•"/>
            </a:pPr>
            <a:r>
              <a:rPr lang="en-US" sz="1400" dirty="0"/>
              <a:t>Josef Zahn &amp; Co. – currently </a:t>
            </a:r>
            <a:r>
              <a:rPr lang="en-US" sz="1400" dirty="0" err="1"/>
              <a:t>Cerva</a:t>
            </a:r>
            <a:r>
              <a:rPr lang="en-US" sz="1400" dirty="0"/>
              <a:t> </a:t>
            </a:r>
            <a:r>
              <a:rPr lang="en-US" sz="1400" dirty="0" err="1"/>
              <a:t>Behemia</a:t>
            </a:r>
            <a:r>
              <a:rPr lang="en-US" sz="1400" dirty="0"/>
              <a:t> - </a:t>
            </a:r>
            <a:r>
              <a:rPr lang="en-US" sz="1400" u="sng" dirty="0">
                <a:solidFill>
                  <a:srgbClr val="7030A0"/>
                </a:solidFill>
                <a:hlinkClick r:id="rId6">
                  <a:extLst>
                    <a:ext uri="{A12FA001-AC4F-418D-AE19-62706E023703}">
                      <ahyp:hlinkClr xmlns:ahyp="http://schemas.microsoft.com/office/drawing/2018/hyperlinkcolor" val="tx"/>
                    </a:ext>
                  </a:extLst>
                </a:hlinkClick>
              </a:rPr>
              <a:t>https://www.cervabohemia.com/en/full-history/</a:t>
            </a:r>
            <a:endParaRPr lang="en-US" sz="1400" u="sng" dirty="0">
              <a:solidFill>
                <a:srgbClr val="7030A0"/>
              </a:solidFill>
            </a:endParaRPr>
          </a:p>
          <a:p>
            <a:pPr marL="285750" indent="-285750" algn="l">
              <a:spcBef>
                <a:spcPts val="0"/>
              </a:spcBef>
              <a:buClr>
                <a:schemeClr val="tx1"/>
              </a:buClr>
              <a:buFont typeface="Arial" panose="020B0604020202020204" pitchFamily="34" charset="0"/>
              <a:buChar char="•"/>
            </a:pPr>
            <a:r>
              <a:rPr lang="en-US" sz="1400" dirty="0"/>
              <a:t>J&amp;L </a:t>
            </a:r>
            <a:r>
              <a:rPr lang="en-US" sz="1400" dirty="0" err="1"/>
              <a:t>Lobmeyr</a:t>
            </a:r>
            <a:r>
              <a:rPr lang="en-US" sz="1400" dirty="0"/>
              <a:t>  - </a:t>
            </a:r>
            <a:r>
              <a:rPr lang="en-US" sz="1400" dirty="0">
                <a:solidFill>
                  <a:srgbClr val="7030A0"/>
                </a:solidFill>
                <a:hlinkClick r:id="rId7">
                  <a:extLst>
                    <a:ext uri="{A12FA001-AC4F-418D-AE19-62706E023703}">
                      <ahyp:hlinkClr xmlns:ahyp="http://schemas.microsoft.com/office/drawing/2018/hyperlinkcolor" val="tx"/>
                    </a:ext>
                  </a:extLst>
                </a:hlinkClick>
              </a:rPr>
              <a:t>https://www.lobmeyr.at</a:t>
            </a:r>
            <a:endParaRPr lang="en-US" sz="1400" dirty="0">
              <a:solidFill>
                <a:srgbClr val="7030A0"/>
              </a:solidFill>
            </a:endParaRPr>
          </a:p>
          <a:p>
            <a:pPr marL="285750" indent="-285750" algn="l">
              <a:spcBef>
                <a:spcPts val="0"/>
              </a:spcBef>
              <a:buClr>
                <a:schemeClr val="tx1"/>
              </a:buClr>
              <a:buFont typeface="Arial" panose="020B0604020202020204" pitchFamily="34" charset="0"/>
              <a:buChar char="•"/>
            </a:pPr>
            <a:r>
              <a:rPr lang="en-US" sz="1400" dirty="0" err="1"/>
              <a:t>Reidel</a:t>
            </a:r>
            <a:r>
              <a:rPr lang="en-US" sz="1400" dirty="0"/>
              <a:t> - </a:t>
            </a:r>
            <a:r>
              <a:rPr lang="en-US" sz="1400" u="sng" dirty="0">
                <a:solidFill>
                  <a:srgbClr val="7030A0"/>
                </a:solidFill>
                <a:hlinkClick r:id="rId8">
                  <a:extLst>
                    <a:ext uri="{A12FA001-AC4F-418D-AE19-62706E023703}">
                      <ahyp:hlinkClr xmlns:ahyp="http://schemas.microsoft.com/office/drawing/2018/hyperlinkcolor" val="tx"/>
                    </a:ext>
                  </a:extLst>
                </a:hlinkClick>
              </a:rPr>
              <a:t>https://www.riedel.com/en-us</a:t>
            </a:r>
            <a:endParaRPr lang="en-US" sz="1400" u="sng" dirty="0">
              <a:solidFill>
                <a:srgbClr val="7030A0"/>
              </a:solidFill>
            </a:endParaRPr>
          </a:p>
          <a:p>
            <a:pPr marL="285750" indent="-285750" algn="l">
              <a:spcBef>
                <a:spcPts val="0"/>
              </a:spcBef>
              <a:buClr>
                <a:schemeClr val="tx1"/>
              </a:buClr>
              <a:buFont typeface="Arial" panose="020B0604020202020204" pitchFamily="34" charset="0"/>
              <a:buChar char="•"/>
            </a:pPr>
            <a:r>
              <a:rPr lang="en-US" sz="1400" dirty="0"/>
              <a:t>Moser Crystal - </a:t>
            </a:r>
            <a:r>
              <a:rPr lang="en-US" sz="1400" u="sng" dirty="0">
                <a:solidFill>
                  <a:srgbClr val="7030A0"/>
                </a:solidFill>
                <a:hlinkClick r:id="rId9">
                  <a:extLst>
                    <a:ext uri="{A12FA001-AC4F-418D-AE19-62706E023703}">
                      <ahyp:hlinkClr xmlns:ahyp="http://schemas.microsoft.com/office/drawing/2018/hyperlinkcolor" val="tx"/>
                    </a:ext>
                  </a:extLst>
                </a:hlinkClick>
              </a:rPr>
              <a:t>https://www.moser.com/our-story</a:t>
            </a:r>
            <a:endParaRPr lang="en-US" sz="1400" dirty="0">
              <a:solidFill>
                <a:srgbClr val="7030A0"/>
              </a:solidFill>
            </a:endParaRPr>
          </a:p>
          <a:p>
            <a:pPr marL="285750" indent="-285750" algn="l">
              <a:spcBef>
                <a:spcPts val="0"/>
              </a:spcBef>
              <a:buClr>
                <a:schemeClr val="tx1"/>
              </a:buClr>
              <a:buFont typeface="Arial" panose="020B0604020202020204" pitchFamily="34" charset="0"/>
              <a:buChar char="•"/>
            </a:pPr>
            <a:r>
              <a:rPr lang="en-US" sz="1400" dirty="0" err="1"/>
              <a:t>Egermann</a:t>
            </a:r>
            <a:r>
              <a:rPr lang="en-US" sz="1400" dirty="0"/>
              <a:t> - </a:t>
            </a:r>
            <a:r>
              <a:rPr lang="en-US" sz="1400" u="sng" dirty="0">
                <a:solidFill>
                  <a:srgbClr val="7030A0"/>
                </a:solidFill>
                <a:hlinkClick r:id="rId10">
                  <a:extLst>
                    <a:ext uri="{A12FA001-AC4F-418D-AE19-62706E023703}">
                      <ahyp:hlinkClr xmlns:ahyp="http://schemas.microsoft.com/office/drawing/2018/hyperlinkcolor" val="tx"/>
                    </a:ext>
                  </a:extLst>
                </a:hlinkClick>
              </a:rPr>
              <a:t>https://egermann.webnode.cz/en/</a:t>
            </a:r>
            <a:endParaRPr lang="en-US" sz="1400" u="sng" dirty="0">
              <a:solidFill>
                <a:srgbClr val="7030A0"/>
              </a:solidFill>
            </a:endParaRPr>
          </a:p>
          <a:p>
            <a:pPr marL="285750" indent="-285750" algn="l">
              <a:spcBef>
                <a:spcPts val="0"/>
              </a:spcBef>
              <a:buClr>
                <a:schemeClr val="tx1"/>
              </a:buClr>
              <a:buFont typeface="Arial" panose="020B0604020202020204" pitchFamily="34" charset="0"/>
              <a:buChar char="•"/>
            </a:pPr>
            <a:r>
              <a:rPr lang="en-US" sz="1400" dirty="0" err="1"/>
              <a:t>Preciosa</a:t>
            </a:r>
            <a:r>
              <a:rPr lang="en-US" sz="1400" dirty="0"/>
              <a:t> - </a:t>
            </a:r>
            <a:r>
              <a:rPr lang="en-US" sz="1400" dirty="0">
                <a:solidFill>
                  <a:srgbClr val="7030A0"/>
                </a:solidFill>
                <a:hlinkClick r:id="rId11">
                  <a:extLst>
                    <a:ext uri="{A12FA001-AC4F-418D-AE19-62706E023703}">
                      <ahyp:hlinkClr xmlns:ahyp="http://schemas.microsoft.com/office/drawing/2018/hyperlinkcolor" val="tx"/>
                    </a:ext>
                  </a:extLst>
                </a:hlinkClick>
              </a:rPr>
              <a:t>https://www.preciosa.com/en/history</a:t>
            </a:r>
            <a:endParaRPr lang="en-US" sz="1400" dirty="0">
              <a:solidFill>
                <a:srgbClr val="7030A0"/>
              </a:solidFill>
            </a:endParaRPr>
          </a:p>
          <a:p>
            <a:pPr algn="l">
              <a:spcBef>
                <a:spcPts val="0"/>
              </a:spcBef>
            </a:pPr>
            <a:endParaRPr lang="en-US" dirty="0">
              <a:solidFill>
                <a:schemeClr val="bg1"/>
              </a:solidFill>
            </a:endParaRPr>
          </a:p>
          <a:p>
            <a:pPr algn="l">
              <a:spcBef>
                <a:spcPts val="0"/>
              </a:spcBef>
            </a:pPr>
            <a:endParaRPr lang="en-US" sz="1600" dirty="0"/>
          </a:p>
          <a:p>
            <a:pPr algn="l">
              <a:spcBef>
                <a:spcPts val="0"/>
              </a:spcBef>
            </a:pPr>
            <a:endParaRPr lang="en-US" sz="1600" dirty="0"/>
          </a:p>
          <a:p>
            <a:pPr algn="l">
              <a:spcBef>
                <a:spcPts val="0"/>
              </a:spcBef>
            </a:pPr>
            <a:endParaRPr lang="en-US" sz="1600" dirty="0">
              <a:solidFill>
                <a:schemeClr val="bg1"/>
              </a:solidFill>
            </a:endParaRPr>
          </a:p>
          <a:p>
            <a:pPr algn="l">
              <a:spcBef>
                <a:spcPts val="0"/>
              </a:spcBef>
            </a:pPr>
            <a:endParaRPr lang="en-US" sz="1400" dirty="0"/>
          </a:p>
        </p:txBody>
      </p:sp>
      <p:sp>
        <p:nvSpPr>
          <p:cNvPr id="6" name="TextBox 5">
            <a:extLst>
              <a:ext uri="{FF2B5EF4-FFF2-40B4-BE49-F238E27FC236}">
                <a16:creationId xmlns:a16="http://schemas.microsoft.com/office/drawing/2014/main" id="{83B07D45-1220-754B-BBE8-8E5E86D3BD53}"/>
              </a:ext>
            </a:extLst>
          </p:cNvPr>
          <p:cNvSpPr txBox="1"/>
          <p:nvPr/>
        </p:nvSpPr>
        <p:spPr>
          <a:xfrm>
            <a:off x="1600200" y="4751149"/>
            <a:ext cx="8938391" cy="1446550"/>
          </a:xfrm>
          <a:prstGeom prst="rect">
            <a:avLst/>
          </a:prstGeom>
          <a:noFill/>
        </p:spPr>
        <p:txBody>
          <a:bodyPr wrap="square" rtlCol="0">
            <a:spAutoFit/>
          </a:bodyPr>
          <a:lstStyle/>
          <a:p>
            <a:pPr algn="ctr"/>
            <a:r>
              <a:rPr lang="en-US" b="1" u="sng" dirty="0"/>
              <a:t>Associated Schools</a:t>
            </a:r>
          </a:p>
          <a:p>
            <a:pPr marL="285750" indent="-285750">
              <a:buClr>
                <a:schemeClr val="tx1"/>
              </a:buClr>
              <a:buFont typeface="Arial" panose="020B0604020202020204" pitchFamily="34" charset="0"/>
              <a:buChar char="•"/>
            </a:pPr>
            <a:r>
              <a:rPr lang="en-US" sz="1400" b="1" dirty="0" err="1"/>
              <a:t>Kunstgewerbeschule</a:t>
            </a:r>
            <a:r>
              <a:rPr lang="en-US" sz="1400" b="1" dirty="0"/>
              <a:t> Vienna </a:t>
            </a:r>
            <a:r>
              <a:rPr lang="en-US" sz="1400" b="1" dirty="0">
                <a:solidFill>
                  <a:schemeClr val="bg1"/>
                </a:solidFill>
              </a:rPr>
              <a:t>- </a:t>
            </a:r>
            <a:r>
              <a:rPr lang="en-US" sz="1400" b="1" u="sng" dirty="0">
                <a:solidFill>
                  <a:srgbClr val="7030A0"/>
                </a:solidFill>
                <a:hlinkClick r:id="rId12">
                  <a:extLst>
                    <a:ext uri="{A12FA001-AC4F-418D-AE19-62706E023703}">
                      <ahyp:hlinkClr xmlns:ahyp="http://schemas.microsoft.com/office/drawing/2018/hyperlinkcolor" val="tx"/>
                    </a:ext>
                  </a:extLst>
                </a:hlinkClick>
              </a:rPr>
              <a:t>https://www.dieangewandte.at/jart/prj3/angewandte-2016/main.jart</a:t>
            </a:r>
            <a:endParaRPr lang="en-US" sz="1400" b="1" dirty="0">
              <a:solidFill>
                <a:srgbClr val="7030A0"/>
              </a:solidFill>
            </a:endParaRPr>
          </a:p>
          <a:p>
            <a:pPr marL="285750" indent="-285750">
              <a:buClr>
                <a:schemeClr val="tx1"/>
              </a:buClr>
              <a:buFont typeface="Arial" panose="020B0604020202020204" pitchFamily="34" charset="0"/>
              <a:buChar char="•"/>
            </a:pPr>
            <a:r>
              <a:rPr lang="en-US" sz="1400" b="1" dirty="0"/>
              <a:t>The Glasgow School - </a:t>
            </a:r>
            <a:r>
              <a:rPr lang="en-US" sz="1400" b="1" dirty="0">
                <a:solidFill>
                  <a:srgbClr val="7030A0"/>
                </a:solidFill>
                <a:hlinkClick r:id="rId13">
                  <a:extLst>
                    <a:ext uri="{A12FA001-AC4F-418D-AE19-62706E023703}">
                      <ahyp:hlinkClr xmlns:ahyp="http://schemas.microsoft.com/office/drawing/2018/hyperlinkcolor" val="tx"/>
                    </a:ext>
                  </a:extLst>
                </a:hlinkClick>
              </a:rPr>
              <a:t>https://www.mackintosh-architecture.gla.ac.uk/catalogue/name/?nid=BauL</a:t>
            </a:r>
            <a:r>
              <a:rPr lang="en-US" sz="1400" b="1" dirty="0">
                <a:solidFill>
                  <a:schemeClr val="bg1"/>
                </a:solidFill>
                <a:hlinkClick r:id="rId13">
                  <a:extLst>
                    <a:ext uri="{A12FA001-AC4F-418D-AE19-62706E023703}">
                      <ahyp:hlinkClr xmlns:ahyp="http://schemas.microsoft.com/office/drawing/2018/hyperlinkcolor" val="tx"/>
                    </a:ext>
                  </a:extLst>
                </a:hlinkClick>
              </a:rPr>
              <a:t>eo</a:t>
            </a:r>
            <a:endParaRPr lang="en-US" sz="1400" b="1" dirty="0">
              <a:solidFill>
                <a:schemeClr val="bg1"/>
              </a:solidFill>
            </a:endParaRPr>
          </a:p>
          <a:p>
            <a:pPr marL="285750" indent="-285750">
              <a:buClr>
                <a:schemeClr val="tx1"/>
              </a:buClr>
              <a:buFont typeface="Arial" panose="020B0604020202020204" pitchFamily="34" charset="0"/>
              <a:buChar char="•"/>
            </a:pPr>
            <a:r>
              <a:rPr lang="en-US" sz="1400" b="1" dirty="0"/>
              <a:t>Secondary School of Glassmaking  - </a:t>
            </a:r>
            <a:r>
              <a:rPr lang="en-US" sz="1400" b="1" dirty="0" err="1"/>
              <a:t>Kamenický</a:t>
            </a:r>
            <a:r>
              <a:rPr lang="en-US" sz="1400" b="1" dirty="0"/>
              <a:t> </a:t>
            </a:r>
            <a:r>
              <a:rPr lang="en-US" sz="1400" b="1" dirty="0" err="1"/>
              <a:t>Šenov</a:t>
            </a:r>
            <a:r>
              <a:rPr lang="en-US" sz="1400" b="1" dirty="0"/>
              <a:t> (at this time the city is named </a:t>
            </a:r>
            <a:r>
              <a:rPr lang="en-US" sz="1400" b="1" dirty="0">
                <a:solidFill>
                  <a:srgbClr val="7030A0"/>
                </a:solidFill>
                <a:hlinkClick r:id="rId14">
                  <a:extLst>
                    <a:ext uri="{A12FA001-AC4F-418D-AE19-62706E023703}">
                      <ahyp:hlinkClr xmlns:ahyp="http://schemas.microsoft.com/office/drawing/2018/hyperlinkcolor" val="tx"/>
                    </a:ext>
                  </a:extLst>
                </a:hlinkClick>
              </a:rPr>
              <a:t>Steinschönau</a:t>
            </a:r>
            <a:r>
              <a:rPr lang="en-US" sz="1400" b="1" dirty="0"/>
              <a:t>)</a:t>
            </a:r>
          </a:p>
          <a:p>
            <a:pPr>
              <a:buClr>
                <a:schemeClr val="tx1"/>
              </a:buClr>
            </a:pPr>
            <a:r>
              <a:rPr lang="en-US" sz="1400" b="1" u="sng" dirty="0">
                <a:solidFill>
                  <a:srgbClr val="7030A0"/>
                </a:solidFill>
                <a:hlinkClick r:id="rId15">
                  <a:extLst>
                    <a:ext uri="{A12FA001-AC4F-418D-AE19-62706E023703}">
                      <ahyp:hlinkClr xmlns:ahyp="http://schemas.microsoft.com/office/drawing/2018/hyperlinkcolor" val="tx"/>
                    </a:ext>
                  </a:extLst>
                </a:hlinkClick>
              </a:rPr>
              <a:t>http://www.czech-glass-school.com/school.html</a:t>
            </a:r>
            <a:endParaRPr lang="en-US" sz="1400" b="1" u="sng" dirty="0">
              <a:solidFill>
                <a:srgbClr val="7030A0"/>
              </a:solidFill>
            </a:endParaRPr>
          </a:p>
          <a:p>
            <a:pPr marL="285750" indent="-285750">
              <a:buClr>
                <a:schemeClr val="tx1"/>
              </a:buClr>
              <a:buFont typeface="Arial" panose="020B0604020202020204" pitchFamily="34" charset="0"/>
              <a:buChar char="•"/>
            </a:pPr>
            <a:r>
              <a:rPr lang="en-US" sz="1400" b="1" dirty="0" err="1"/>
              <a:t>Kunstgewerbeschule</a:t>
            </a:r>
            <a:r>
              <a:rPr lang="en-US" sz="1400" dirty="0"/>
              <a:t>, Weimar, Germany – leads to the Bauhaus</a:t>
            </a:r>
            <a:endParaRPr lang="en-US" sz="1400" b="1" u="sng" dirty="0">
              <a:solidFill>
                <a:schemeClr val="bg1"/>
              </a:solidFill>
            </a:endParaRPr>
          </a:p>
        </p:txBody>
      </p:sp>
    </p:spTree>
    <p:extLst>
      <p:ext uri="{BB962C8B-B14F-4D97-AF65-F5344CB8AC3E}">
        <p14:creationId xmlns:p14="http://schemas.microsoft.com/office/powerpoint/2010/main" val="1157806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83E1A0-A506-7541-A5C0-822F944DDB62}"/>
              </a:ext>
            </a:extLst>
          </p:cNvPr>
          <p:cNvSpPr>
            <a:spLocks noGrp="1"/>
          </p:cNvSpPr>
          <p:nvPr>
            <p:ph type="ctrTitle"/>
          </p:nvPr>
        </p:nvSpPr>
        <p:spPr>
          <a:xfrm>
            <a:off x="1600200" y="359640"/>
            <a:ext cx="8991600" cy="1645920"/>
          </a:xfrm>
        </p:spPr>
        <p:txBody>
          <a:bodyPr/>
          <a:lstStyle/>
          <a:p>
            <a:r>
              <a:rPr lang="en-US" dirty="0"/>
              <a:t>Leading up to the </a:t>
            </a:r>
            <a:r>
              <a:rPr lang="en-US" dirty="0" err="1"/>
              <a:t>Bauhuas</a:t>
            </a:r>
            <a:endParaRPr lang="en-US" dirty="0"/>
          </a:p>
        </p:txBody>
      </p:sp>
      <p:sp>
        <p:nvSpPr>
          <p:cNvPr id="3" name="Subtitle 2">
            <a:extLst>
              <a:ext uri="{FF2B5EF4-FFF2-40B4-BE49-F238E27FC236}">
                <a16:creationId xmlns:a16="http://schemas.microsoft.com/office/drawing/2014/main" id="{AE9C3669-8F77-2640-870C-8DAF17CB0681}"/>
              </a:ext>
            </a:extLst>
          </p:cNvPr>
          <p:cNvSpPr>
            <a:spLocks noGrp="1"/>
          </p:cNvSpPr>
          <p:nvPr>
            <p:ph type="subTitle" idx="1"/>
          </p:nvPr>
        </p:nvSpPr>
        <p:spPr>
          <a:xfrm>
            <a:off x="590973" y="2211140"/>
            <a:ext cx="5505027" cy="4013390"/>
          </a:xfrm>
        </p:spPr>
        <p:txBody>
          <a:bodyPr>
            <a:normAutofit/>
          </a:bodyPr>
          <a:lstStyle/>
          <a:p>
            <a:endParaRPr lang="en-US" sz="1400" dirty="0"/>
          </a:p>
          <a:p>
            <a:endParaRPr lang="en-US" sz="1400" dirty="0"/>
          </a:p>
          <a:p>
            <a:endParaRPr lang="en-US" sz="1400" dirty="0"/>
          </a:p>
        </p:txBody>
      </p:sp>
      <p:sp>
        <p:nvSpPr>
          <p:cNvPr id="4" name="TextBox 3">
            <a:extLst>
              <a:ext uri="{FF2B5EF4-FFF2-40B4-BE49-F238E27FC236}">
                <a16:creationId xmlns:a16="http://schemas.microsoft.com/office/drawing/2014/main" id="{DD908D56-271C-474D-8D19-6A090C3100F5}"/>
              </a:ext>
            </a:extLst>
          </p:cNvPr>
          <p:cNvSpPr txBox="1"/>
          <p:nvPr/>
        </p:nvSpPr>
        <p:spPr>
          <a:xfrm>
            <a:off x="1874380" y="2216962"/>
            <a:ext cx="8443240" cy="3970318"/>
          </a:xfrm>
          <a:prstGeom prst="rect">
            <a:avLst/>
          </a:prstGeom>
          <a:noFill/>
        </p:spPr>
        <p:txBody>
          <a:bodyPr wrap="square" rtlCol="0">
            <a:spAutoFit/>
          </a:bodyPr>
          <a:lstStyle/>
          <a:p>
            <a:pPr algn="ctr"/>
            <a:r>
              <a:rPr lang="en-US" dirty="0"/>
              <a:t>Other influential and associated movements of the time:</a:t>
            </a:r>
          </a:p>
          <a:p>
            <a:pPr marL="285750" indent="-285750" algn="ctr">
              <a:buFont typeface="Arial" panose="020B0604020202020204" pitchFamily="34" charset="0"/>
              <a:buChar char="•"/>
            </a:pPr>
            <a:r>
              <a:rPr lang="en-US" dirty="0" err="1"/>
              <a:t>Jugenstil</a:t>
            </a:r>
            <a:endParaRPr lang="en-US" dirty="0"/>
          </a:p>
          <a:p>
            <a:pPr marL="285750" indent="-285750" algn="ctr">
              <a:buFont typeface="Arial" panose="020B0604020202020204" pitchFamily="34" charset="0"/>
              <a:buChar char="•"/>
            </a:pPr>
            <a:r>
              <a:rPr lang="en-US" dirty="0"/>
              <a:t>Der Werkbund</a:t>
            </a:r>
          </a:p>
          <a:p>
            <a:pPr marL="285750" indent="-285750" algn="ctr">
              <a:buFont typeface="Arial" panose="020B0604020202020204" pitchFamily="34" charset="0"/>
              <a:buChar char="•"/>
            </a:pPr>
            <a:r>
              <a:rPr lang="en-US" dirty="0"/>
              <a:t>Der Blaue Reiter</a:t>
            </a:r>
          </a:p>
          <a:p>
            <a:pPr marL="285750" indent="-285750" algn="ctr">
              <a:buFont typeface="Arial" panose="020B0604020202020204" pitchFamily="34" charset="0"/>
              <a:buChar char="•"/>
            </a:pPr>
            <a:r>
              <a:rPr lang="en-US" dirty="0"/>
              <a:t>Die Brücke</a:t>
            </a:r>
          </a:p>
          <a:p>
            <a:pPr marL="285750" indent="-285750" algn="ctr">
              <a:buFont typeface="Arial" panose="020B0604020202020204" pitchFamily="34" charset="0"/>
              <a:buChar char="•"/>
            </a:pPr>
            <a:r>
              <a:rPr lang="en-US" dirty="0"/>
              <a:t>De </a:t>
            </a:r>
            <a:r>
              <a:rPr lang="en-US" dirty="0" err="1"/>
              <a:t>Stijl</a:t>
            </a:r>
            <a:endParaRPr lang="en-US" dirty="0"/>
          </a:p>
          <a:p>
            <a:pPr marL="285750" indent="-285750" algn="ctr">
              <a:buFont typeface="Arial" panose="020B0604020202020204" pitchFamily="34" charset="0"/>
              <a:buChar char="•"/>
            </a:pPr>
            <a:r>
              <a:rPr lang="en-US" dirty="0"/>
              <a:t>Expressionism (especially German)</a:t>
            </a:r>
          </a:p>
          <a:p>
            <a:pPr marL="285750" indent="-285750" algn="ctr">
              <a:buFont typeface="Arial" panose="020B0604020202020204" pitchFamily="34" charset="0"/>
              <a:buChar char="•"/>
            </a:pPr>
            <a:r>
              <a:rPr lang="en-US" dirty="0"/>
              <a:t>Cubism </a:t>
            </a:r>
          </a:p>
          <a:p>
            <a:pPr marL="285750" indent="-285750" algn="ctr">
              <a:buFont typeface="Arial" panose="020B0604020202020204" pitchFamily="34" charset="0"/>
              <a:buChar char="•"/>
            </a:pPr>
            <a:r>
              <a:rPr lang="en-US" dirty="0"/>
              <a:t>Constructivism</a:t>
            </a:r>
          </a:p>
          <a:p>
            <a:pPr marL="285750" indent="-285750" algn="ctr">
              <a:buFont typeface="Arial" panose="020B0604020202020204" pitchFamily="34" charset="0"/>
              <a:buChar char="•"/>
            </a:pPr>
            <a:r>
              <a:rPr lang="en-US" dirty="0"/>
              <a:t>Later from the ideas of the Bauhaus also comes Minimalism – a fundamental idea taught in the Bauhaus</a:t>
            </a:r>
          </a:p>
          <a:p>
            <a:pPr marL="285750" indent="-285750" algn="ctr">
              <a:buFont typeface="Arial" panose="020B0604020202020204" pitchFamily="34" charset="0"/>
              <a:buChar char="•"/>
            </a:pPr>
            <a:r>
              <a:rPr lang="en-US" dirty="0"/>
              <a:t>Surrealism</a:t>
            </a:r>
          </a:p>
          <a:p>
            <a:pPr marL="285750" indent="-285750" algn="ctr">
              <a:buFont typeface="Arial" panose="020B0604020202020204" pitchFamily="34" charset="0"/>
              <a:buChar char="•"/>
            </a:pPr>
            <a:r>
              <a:rPr lang="en-US" dirty="0"/>
              <a:t>Dadaism</a:t>
            </a:r>
          </a:p>
          <a:p>
            <a:pPr marL="285750" indent="-285750" algn="ctr">
              <a:buFont typeface="Arial" panose="020B0604020202020204" pitchFamily="34" charset="0"/>
              <a:buChar char="•"/>
            </a:pPr>
            <a:endParaRPr lang="en-US" dirty="0"/>
          </a:p>
        </p:txBody>
      </p:sp>
    </p:spTree>
    <p:extLst>
      <p:ext uri="{BB962C8B-B14F-4D97-AF65-F5344CB8AC3E}">
        <p14:creationId xmlns:p14="http://schemas.microsoft.com/office/powerpoint/2010/main" val="24422676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E542E8-0F8B-D443-993C-766FE214B802}"/>
              </a:ext>
            </a:extLst>
          </p:cNvPr>
          <p:cNvSpPr>
            <a:spLocks noGrp="1"/>
          </p:cNvSpPr>
          <p:nvPr>
            <p:ph type="ctrTitle"/>
          </p:nvPr>
        </p:nvSpPr>
        <p:spPr>
          <a:xfrm>
            <a:off x="432620" y="209098"/>
            <a:ext cx="6470204" cy="1521093"/>
          </a:xfrm>
        </p:spPr>
        <p:txBody>
          <a:bodyPr>
            <a:normAutofit/>
          </a:bodyPr>
          <a:lstStyle/>
          <a:p>
            <a:r>
              <a:rPr lang="en-US" sz="2800" dirty="0" err="1"/>
              <a:t>Deutscher</a:t>
            </a:r>
            <a:r>
              <a:rPr lang="en-US" sz="2800" dirty="0"/>
              <a:t> </a:t>
            </a:r>
            <a:r>
              <a:rPr lang="en-US" sz="2800" dirty="0" err="1"/>
              <a:t>Werkbund</a:t>
            </a:r>
            <a:br>
              <a:rPr lang="en-US" sz="2800" dirty="0"/>
            </a:br>
            <a:r>
              <a:rPr lang="en-US" sz="1600" dirty="0"/>
              <a:t>1907-1934 / Reestablished in 1949</a:t>
            </a:r>
            <a:br>
              <a:rPr lang="en-US" sz="2800" dirty="0"/>
            </a:br>
            <a:r>
              <a:rPr lang="en-US" sz="1400" dirty="0"/>
              <a:t>a foundation for the Bauhaus (pun intended)</a:t>
            </a:r>
            <a:br>
              <a:rPr lang="en-US" sz="1300" dirty="0"/>
            </a:br>
            <a:r>
              <a:rPr lang="en-US" sz="1300" dirty="0"/>
              <a:t>***</a:t>
            </a:r>
            <a:r>
              <a:rPr lang="en-US" sz="1300" i="1" cap="none" dirty="0"/>
              <a:t>These dates are approximate and may differ between sources***</a:t>
            </a:r>
            <a:br>
              <a:rPr lang="en-US" sz="1400" dirty="0"/>
            </a:br>
            <a:r>
              <a:rPr lang="en-US" sz="1300" i="1" cap="none" dirty="0"/>
              <a:t> </a:t>
            </a:r>
            <a:endParaRPr lang="en-US" sz="1300" dirty="0"/>
          </a:p>
        </p:txBody>
      </p:sp>
      <p:sp>
        <p:nvSpPr>
          <p:cNvPr id="3" name="Subtitle 2">
            <a:extLst>
              <a:ext uri="{FF2B5EF4-FFF2-40B4-BE49-F238E27FC236}">
                <a16:creationId xmlns:a16="http://schemas.microsoft.com/office/drawing/2014/main" id="{69D40278-A8CD-F040-8052-DE427288EF8F}"/>
              </a:ext>
            </a:extLst>
          </p:cNvPr>
          <p:cNvSpPr>
            <a:spLocks noGrp="1"/>
          </p:cNvSpPr>
          <p:nvPr>
            <p:ph type="subTitle" idx="1"/>
          </p:nvPr>
        </p:nvSpPr>
        <p:spPr>
          <a:xfrm>
            <a:off x="592543" y="1853182"/>
            <a:ext cx="5787891" cy="710723"/>
          </a:xfrm>
        </p:spPr>
        <p:txBody>
          <a:bodyPr>
            <a:noAutofit/>
          </a:bodyPr>
          <a:lstStyle/>
          <a:p>
            <a:pPr>
              <a:spcBef>
                <a:spcPts val="0"/>
              </a:spcBef>
            </a:pPr>
            <a:r>
              <a:rPr lang="en-US" i="1" dirty="0"/>
              <a:t>“...from sofa cushions to city-building”</a:t>
            </a:r>
          </a:p>
          <a:p>
            <a:pPr>
              <a:spcBef>
                <a:spcPts val="0"/>
              </a:spcBef>
            </a:pPr>
            <a:r>
              <a:rPr lang="en-US" sz="1400" i="1" dirty="0">
                <a:solidFill>
                  <a:srgbClr val="0070C0"/>
                </a:solidFill>
              </a:rPr>
              <a:t>https://</a:t>
            </a:r>
            <a:r>
              <a:rPr lang="en-US" sz="1400" i="1" dirty="0" err="1">
                <a:solidFill>
                  <a:srgbClr val="0070C0"/>
                </a:solidFill>
              </a:rPr>
              <a:t>www.deutscher-werkbund.de</a:t>
            </a:r>
            <a:r>
              <a:rPr lang="en-US" sz="1400" i="1" dirty="0">
                <a:solidFill>
                  <a:srgbClr val="0070C0"/>
                </a:solidFill>
              </a:rPr>
              <a:t>/</a:t>
            </a:r>
            <a:r>
              <a:rPr lang="en-US" sz="1400" i="1" dirty="0" err="1">
                <a:solidFill>
                  <a:srgbClr val="0070C0"/>
                </a:solidFill>
              </a:rPr>
              <a:t>wir-im-dwb</a:t>
            </a:r>
            <a:r>
              <a:rPr lang="en-US" sz="1400" i="1" dirty="0">
                <a:solidFill>
                  <a:srgbClr val="0070C0"/>
                </a:solidFill>
              </a:rPr>
              <a:t>/basic-information-in-</a:t>
            </a:r>
            <a:r>
              <a:rPr lang="en-US" sz="1400" i="1" dirty="0" err="1">
                <a:solidFill>
                  <a:srgbClr val="0070C0"/>
                </a:solidFill>
              </a:rPr>
              <a:t>english</a:t>
            </a:r>
            <a:r>
              <a:rPr lang="en-US" sz="1400" i="1" dirty="0">
                <a:solidFill>
                  <a:srgbClr val="0070C0"/>
                </a:solidFill>
              </a:rPr>
              <a:t>/</a:t>
            </a:r>
          </a:p>
        </p:txBody>
      </p:sp>
      <p:sp>
        <p:nvSpPr>
          <p:cNvPr id="4" name="TextBox 3">
            <a:extLst>
              <a:ext uri="{FF2B5EF4-FFF2-40B4-BE49-F238E27FC236}">
                <a16:creationId xmlns:a16="http://schemas.microsoft.com/office/drawing/2014/main" id="{6456CDD8-8649-5D41-8F74-C58A8FA09648}"/>
              </a:ext>
            </a:extLst>
          </p:cNvPr>
          <p:cNvSpPr txBox="1"/>
          <p:nvPr/>
        </p:nvSpPr>
        <p:spPr>
          <a:xfrm>
            <a:off x="592543" y="2686896"/>
            <a:ext cx="5049311" cy="2246769"/>
          </a:xfrm>
          <a:prstGeom prst="rect">
            <a:avLst/>
          </a:prstGeom>
          <a:noFill/>
        </p:spPr>
        <p:txBody>
          <a:bodyPr wrap="square" rtlCol="0">
            <a:spAutoFit/>
          </a:bodyPr>
          <a:lstStyle/>
          <a:p>
            <a:r>
              <a:rPr lang="en-US" sz="1400" b="1" dirty="0"/>
              <a:t>Attributes:</a:t>
            </a:r>
          </a:p>
          <a:p>
            <a:pPr marL="342900" indent="-342900">
              <a:buFont typeface="+mj-lt"/>
              <a:buAutoNum type="arabicPeriod"/>
            </a:pPr>
            <a:r>
              <a:rPr lang="en-US" sz="1400" dirty="0"/>
              <a:t>Simple refined forms</a:t>
            </a:r>
          </a:p>
          <a:p>
            <a:pPr marL="342900" indent="-342900">
              <a:buFont typeface="+mj-lt"/>
              <a:buAutoNum type="arabicPeriod"/>
            </a:pPr>
            <a:r>
              <a:rPr lang="en-US" sz="1400" dirty="0"/>
              <a:t>Ornaments are removed</a:t>
            </a:r>
          </a:p>
          <a:p>
            <a:pPr marL="342900" indent="-342900">
              <a:buFont typeface="+mj-lt"/>
              <a:buAutoNum type="arabicPeriod"/>
            </a:pPr>
            <a:r>
              <a:rPr lang="en-US" sz="1400" dirty="0"/>
              <a:t>The ability to mass produce designs is a focus</a:t>
            </a:r>
          </a:p>
          <a:p>
            <a:pPr marL="342900" indent="-342900">
              <a:buFont typeface="+mj-lt"/>
              <a:buAutoNum type="arabicPeriod"/>
            </a:pPr>
            <a:r>
              <a:rPr lang="en-US" sz="1400" dirty="0"/>
              <a:t>Introduction of technology for purpose of quality and precision</a:t>
            </a:r>
          </a:p>
          <a:p>
            <a:pPr marL="342900" indent="-342900">
              <a:buFont typeface="+mj-lt"/>
              <a:buAutoNum type="arabicPeriod"/>
            </a:pPr>
            <a:r>
              <a:rPr lang="en-US" sz="1400" dirty="0"/>
              <a:t>Machine becomes an extension of the hand</a:t>
            </a:r>
          </a:p>
          <a:p>
            <a:pPr marL="342900" indent="-342900">
              <a:buFont typeface="+mj-lt"/>
              <a:buAutoNum type="arabicPeriod"/>
            </a:pPr>
            <a:r>
              <a:rPr lang="en-US" sz="1400" dirty="0"/>
              <a:t>Still unifying all the arts and associated media</a:t>
            </a:r>
          </a:p>
          <a:p>
            <a:pPr marL="342900" indent="-342900">
              <a:buFont typeface="+mj-lt"/>
              <a:buAutoNum type="arabicPeriod"/>
            </a:pPr>
            <a:r>
              <a:rPr lang="en-US" sz="1400" dirty="0"/>
              <a:t>Establish partnership with designers/artists and architects with manufacturers</a:t>
            </a:r>
          </a:p>
        </p:txBody>
      </p:sp>
      <p:pic>
        <p:nvPicPr>
          <p:cNvPr id="10" name="Picture 9">
            <a:extLst>
              <a:ext uri="{FF2B5EF4-FFF2-40B4-BE49-F238E27FC236}">
                <a16:creationId xmlns:a16="http://schemas.microsoft.com/office/drawing/2014/main" id="{F05B0E0A-E1EF-E142-B11C-0133343294F7}"/>
              </a:ext>
            </a:extLst>
          </p:cNvPr>
          <p:cNvPicPr>
            <a:picLocks noChangeAspect="1"/>
          </p:cNvPicPr>
          <p:nvPr/>
        </p:nvPicPr>
        <p:blipFill>
          <a:blip r:embed="rId3"/>
          <a:stretch>
            <a:fillRect/>
          </a:stretch>
        </p:blipFill>
        <p:spPr>
          <a:xfrm>
            <a:off x="7510072" y="209098"/>
            <a:ext cx="4503721" cy="6460435"/>
          </a:xfrm>
          <a:prstGeom prst="rect">
            <a:avLst/>
          </a:prstGeom>
        </p:spPr>
      </p:pic>
      <p:sp>
        <p:nvSpPr>
          <p:cNvPr id="5" name="TextBox 4">
            <a:extLst>
              <a:ext uri="{FF2B5EF4-FFF2-40B4-BE49-F238E27FC236}">
                <a16:creationId xmlns:a16="http://schemas.microsoft.com/office/drawing/2014/main" id="{0FAE002B-0D61-A44B-9B00-417E3DFBF34B}"/>
              </a:ext>
            </a:extLst>
          </p:cNvPr>
          <p:cNvSpPr txBox="1"/>
          <p:nvPr/>
        </p:nvSpPr>
        <p:spPr>
          <a:xfrm>
            <a:off x="24353" y="5254051"/>
            <a:ext cx="7286737" cy="1384995"/>
          </a:xfrm>
          <a:prstGeom prst="rect">
            <a:avLst/>
          </a:prstGeom>
          <a:noFill/>
        </p:spPr>
        <p:txBody>
          <a:bodyPr wrap="square" rtlCol="0">
            <a:spAutoFit/>
          </a:bodyPr>
          <a:lstStyle/>
          <a:p>
            <a:pPr algn="ctr"/>
            <a:r>
              <a:rPr lang="en-US" sz="1400" dirty="0"/>
              <a:t>Exhibition Poster </a:t>
            </a:r>
          </a:p>
          <a:p>
            <a:pPr algn="ctr"/>
            <a:r>
              <a:rPr lang="en-US" sz="1400" dirty="0"/>
              <a:t>Peter Behrens</a:t>
            </a:r>
          </a:p>
          <a:p>
            <a:pPr algn="ctr"/>
            <a:r>
              <a:rPr lang="en-US" sz="1400" dirty="0"/>
              <a:t>1914</a:t>
            </a:r>
          </a:p>
          <a:p>
            <a:pPr algn="ctr"/>
            <a:r>
              <a:rPr lang="en-US" sz="1400" dirty="0">
                <a:solidFill>
                  <a:srgbClr val="0070C0"/>
                </a:solidFill>
              </a:rPr>
              <a:t>https://</a:t>
            </a:r>
            <a:r>
              <a:rPr lang="en-US" sz="1400" dirty="0" err="1">
                <a:solidFill>
                  <a:srgbClr val="0070C0"/>
                </a:solidFill>
              </a:rPr>
              <a:t>commons.wikimedia.org</a:t>
            </a:r>
            <a:r>
              <a:rPr lang="en-US" sz="1400" dirty="0">
                <a:solidFill>
                  <a:srgbClr val="0070C0"/>
                </a:solidFill>
              </a:rPr>
              <a:t>/wiki/File:Deutsche_Werkbund-Ausstellung_Kunst_in_Handwerk,_Industrie_und_Handel_Architektur_Köln_1914_Oct._Peter_Behrens_A._Molling_%26_Comp._KG_Hannover_Berlin.jpg</a:t>
            </a:r>
          </a:p>
        </p:txBody>
      </p:sp>
    </p:spTree>
    <p:extLst>
      <p:ext uri="{BB962C8B-B14F-4D97-AF65-F5344CB8AC3E}">
        <p14:creationId xmlns:p14="http://schemas.microsoft.com/office/powerpoint/2010/main" val="12422919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56594-F710-B64F-886A-FA406ABE2683}"/>
              </a:ext>
            </a:extLst>
          </p:cNvPr>
          <p:cNvSpPr>
            <a:spLocks noGrp="1"/>
          </p:cNvSpPr>
          <p:nvPr>
            <p:ph type="title"/>
          </p:nvPr>
        </p:nvSpPr>
        <p:spPr>
          <a:xfrm>
            <a:off x="564223" y="496147"/>
            <a:ext cx="4351025" cy="2283824"/>
          </a:xfrm>
        </p:spPr>
        <p:txBody>
          <a:bodyPr>
            <a:normAutofit fontScale="90000"/>
          </a:bodyPr>
          <a:lstStyle/>
          <a:p>
            <a:pPr algn="ctr"/>
            <a:r>
              <a:rPr lang="en-US" dirty="0"/>
              <a:t>art, craft, design, medium &amp; the object</a:t>
            </a:r>
          </a:p>
        </p:txBody>
      </p:sp>
      <p:graphicFrame>
        <p:nvGraphicFramePr>
          <p:cNvPr id="9" name="Content Placeholder 4">
            <a:extLst>
              <a:ext uri="{FF2B5EF4-FFF2-40B4-BE49-F238E27FC236}">
                <a16:creationId xmlns:a16="http://schemas.microsoft.com/office/drawing/2014/main" id="{B250C7EC-1A8C-034D-B9E7-2BD05F65A278}"/>
              </a:ext>
            </a:extLst>
          </p:cNvPr>
          <p:cNvGraphicFramePr>
            <a:graphicFrameLocks/>
          </p:cNvGraphicFramePr>
          <p:nvPr>
            <p:extLst>
              <p:ext uri="{D42A27DB-BD31-4B8C-83A1-F6EECF244321}">
                <p14:modId xmlns:p14="http://schemas.microsoft.com/office/powerpoint/2010/main" val="30979975"/>
              </p:ext>
            </p:extLst>
          </p:nvPr>
        </p:nvGraphicFramePr>
        <p:xfrm>
          <a:off x="6139543" y="496146"/>
          <a:ext cx="5149850" cy="41629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TextBox 10">
            <a:extLst>
              <a:ext uri="{FF2B5EF4-FFF2-40B4-BE49-F238E27FC236}">
                <a16:creationId xmlns:a16="http://schemas.microsoft.com/office/drawing/2014/main" id="{B2FC21E5-0B78-9740-BFFF-11D533BD9E10}"/>
              </a:ext>
            </a:extLst>
          </p:cNvPr>
          <p:cNvSpPr txBox="1"/>
          <p:nvPr/>
        </p:nvSpPr>
        <p:spPr>
          <a:xfrm>
            <a:off x="488187" y="2981834"/>
            <a:ext cx="4281714" cy="923330"/>
          </a:xfrm>
          <a:prstGeom prst="rect">
            <a:avLst/>
          </a:prstGeom>
          <a:noFill/>
        </p:spPr>
        <p:txBody>
          <a:bodyPr wrap="square" rtlCol="0">
            <a:spAutoFit/>
          </a:bodyPr>
          <a:lstStyle/>
          <a:p>
            <a:pPr algn="ctr"/>
            <a:r>
              <a:rPr lang="en-US" dirty="0"/>
              <a:t>symbiotic relationship of the elements of making   </a:t>
            </a:r>
          </a:p>
          <a:p>
            <a:endParaRPr lang="en-US" dirty="0"/>
          </a:p>
        </p:txBody>
      </p:sp>
      <p:sp>
        <p:nvSpPr>
          <p:cNvPr id="12" name="TextBox 11">
            <a:extLst>
              <a:ext uri="{FF2B5EF4-FFF2-40B4-BE49-F238E27FC236}">
                <a16:creationId xmlns:a16="http://schemas.microsoft.com/office/drawing/2014/main" id="{47FE9B10-EFBB-5945-AD04-FE8CE1F90074}"/>
              </a:ext>
            </a:extLst>
          </p:cNvPr>
          <p:cNvSpPr txBox="1"/>
          <p:nvPr/>
        </p:nvSpPr>
        <p:spPr>
          <a:xfrm>
            <a:off x="445561" y="5844156"/>
            <a:ext cx="4588348" cy="646331"/>
          </a:xfrm>
          <a:prstGeom prst="rect">
            <a:avLst/>
          </a:prstGeom>
          <a:noFill/>
        </p:spPr>
        <p:txBody>
          <a:bodyPr wrap="square" rtlCol="0">
            <a:spAutoFit/>
          </a:bodyPr>
          <a:lstStyle/>
          <a:p>
            <a:r>
              <a:rPr lang="en-US" dirty="0">
                <a:solidFill>
                  <a:srgbClr val="002060"/>
                </a:solidFill>
              </a:rPr>
              <a:t>The diagram depicts the hierarchical or limited interaction of these elements.</a:t>
            </a:r>
          </a:p>
        </p:txBody>
      </p:sp>
    </p:spTree>
    <p:extLst>
      <p:ext uri="{BB962C8B-B14F-4D97-AF65-F5344CB8AC3E}">
        <p14:creationId xmlns:p14="http://schemas.microsoft.com/office/powerpoint/2010/main" val="12733115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FE8EAC-6448-D041-BC01-E88B572FE9A4}"/>
              </a:ext>
            </a:extLst>
          </p:cNvPr>
          <p:cNvSpPr>
            <a:spLocks noGrp="1"/>
          </p:cNvSpPr>
          <p:nvPr>
            <p:ph type="title"/>
          </p:nvPr>
        </p:nvSpPr>
        <p:spPr>
          <a:xfrm>
            <a:off x="640080" y="381977"/>
            <a:ext cx="4486656" cy="1141497"/>
          </a:xfrm>
        </p:spPr>
        <p:txBody>
          <a:bodyPr/>
          <a:lstStyle/>
          <a:p>
            <a:r>
              <a:rPr lang="en-US" sz="2400" dirty="0" err="1"/>
              <a:t>Deutscher</a:t>
            </a:r>
            <a:r>
              <a:rPr lang="en-US" sz="2400" dirty="0"/>
              <a:t> </a:t>
            </a:r>
            <a:r>
              <a:rPr lang="en-US" sz="2400" dirty="0" err="1"/>
              <a:t>Werkbund</a:t>
            </a:r>
            <a:endParaRPr lang="en-US" dirty="0"/>
          </a:p>
        </p:txBody>
      </p:sp>
      <p:sp>
        <p:nvSpPr>
          <p:cNvPr id="4" name="Text Placeholder 3">
            <a:extLst>
              <a:ext uri="{FF2B5EF4-FFF2-40B4-BE49-F238E27FC236}">
                <a16:creationId xmlns:a16="http://schemas.microsoft.com/office/drawing/2014/main" id="{8617E3DD-FC0B-CA46-91AE-70D66C96023B}"/>
              </a:ext>
            </a:extLst>
          </p:cNvPr>
          <p:cNvSpPr>
            <a:spLocks noGrp="1"/>
          </p:cNvSpPr>
          <p:nvPr>
            <p:ph type="body" sz="half" idx="2"/>
          </p:nvPr>
        </p:nvSpPr>
        <p:spPr>
          <a:xfrm>
            <a:off x="6826101" y="5716503"/>
            <a:ext cx="4979581" cy="1141497"/>
          </a:xfrm>
        </p:spPr>
        <p:txBody>
          <a:bodyPr>
            <a:noAutofit/>
          </a:bodyPr>
          <a:lstStyle/>
          <a:p>
            <a:pPr>
              <a:spcBef>
                <a:spcPts val="0"/>
              </a:spcBef>
            </a:pPr>
            <a:r>
              <a:rPr lang="en-US" sz="1200" i="1" dirty="0" err="1">
                <a:solidFill>
                  <a:schemeClr val="tx1"/>
                </a:solidFill>
              </a:rPr>
              <a:t>Likoerglas</a:t>
            </a:r>
            <a:r>
              <a:rPr lang="en-US" sz="1200" i="1" dirty="0">
                <a:solidFill>
                  <a:schemeClr val="tx1"/>
                </a:solidFill>
              </a:rPr>
              <a:t> (Liqueur Glass)</a:t>
            </a:r>
          </a:p>
          <a:p>
            <a:pPr>
              <a:spcBef>
                <a:spcPts val="0"/>
              </a:spcBef>
            </a:pPr>
            <a:r>
              <a:rPr lang="en-US" sz="1200" i="1" dirty="0">
                <a:solidFill>
                  <a:schemeClr val="tx1"/>
                </a:solidFill>
              </a:rPr>
              <a:t>Richard </a:t>
            </a:r>
            <a:r>
              <a:rPr lang="en-US" sz="1200" i="1" dirty="0" err="1">
                <a:solidFill>
                  <a:schemeClr val="tx1"/>
                </a:solidFill>
              </a:rPr>
              <a:t>Riemerschmid</a:t>
            </a:r>
            <a:endParaRPr lang="en-US" sz="1200" i="1" dirty="0">
              <a:solidFill>
                <a:schemeClr val="tx1"/>
              </a:solidFill>
            </a:endParaRPr>
          </a:p>
          <a:p>
            <a:pPr>
              <a:spcBef>
                <a:spcPts val="0"/>
              </a:spcBef>
            </a:pPr>
            <a:r>
              <a:rPr lang="en-US" sz="1200" i="1" dirty="0">
                <a:solidFill>
                  <a:schemeClr val="tx1"/>
                </a:solidFill>
              </a:rPr>
              <a:t>Blown glass (while the description from CMOG does not mention, the cup is most likely mold blown and cut)</a:t>
            </a:r>
          </a:p>
          <a:p>
            <a:pPr>
              <a:spcBef>
                <a:spcPts val="0"/>
              </a:spcBef>
            </a:pPr>
            <a:r>
              <a:rPr lang="en-US" sz="1200" i="1" dirty="0">
                <a:solidFill>
                  <a:srgbClr val="7030A0"/>
                </a:solidFill>
                <a:hlinkClick r:id="rId2">
                  <a:extLst>
                    <a:ext uri="{A12FA001-AC4F-418D-AE19-62706E023703}">
                      <ahyp:hlinkClr xmlns:ahyp="http://schemas.microsoft.com/office/drawing/2018/hyperlinkcolor" val="tx"/>
                    </a:ext>
                  </a:extLst>
                </a:hlinkClick>
              </a:rPr>
              <a:t>https://www.cmog.org/artwork/unknown-349</a:t>
            </a:r>
            <a:endParaRPr lang="en-US" sz="1200" i="1" dirty="0">
              <a:solidFill>
                <a:srgbClr val="7030A0"/>
              </a:solidFill>
            </a:endParaRPr>
          </a:p>
        </p:txBody>
      </p:sp>
      <p:sp>
        <p:nvSpPr>
          <p:cNvPr id="5" name="TextBox 4">
            <a:extLst>
              <a:ext uri="{FF2B5EF4-FFF2-40B4-BE49-F238E27FC236}">
                <a16:creationId xmlns:a16="http://schemas.microsoft.com/office/drawing/2014/main" id="{3AEE5B33-DBC1-B94F-86AA-EAE4AA5EA0C1}"/>
              </a:ext>
            </a:extLst>
          </p:cNvPr>
          <p:cNvSpPr txBox="1"/>
          <p:nvPr/>
        </p:nvSpPr>
        <p:spPr>
          <a:xfrm>
            <a:off x="0" y="1523474"/>
            <a:ext cx="5957249" cy="4185761"/>
          </a:xfrm>
          <a:prstGeom prst="rect">
            <a:avLst/>
          </a:prstGeom>
          <a:noFill/>
        </p:spPr>
        <p:txBody>
          <a:bodyPr wrap="square" rtlCol="0">
            <a:spAutoFit/>
          </a:bodyPr>
          <a:lstStyle/>
          <a:p>
            <a:r>
              <a:rPr lang="en-US" sz="1400" b="1" dirty="0">
                <a:solidFill>
                  <a:schemeClr val="bg1"/>
                </a:solidFill>
              </a:rPr>
              <a:t>Founding members &amp; Affiliates:</a:t>
            </a:r>
          </a:p>
          <a:p>
            <a:r>
              <a:rPr lang="en-US" sz="1400" i="1" dirty="0">
                <a:solidFill>
                  <a:schemeClr val="bg1"/>
                </a:solidFill>
              </a:rPr>
              <a:t>You will notice that these artists are also active or considered as part of other movements.</a:t>
            </a:r>
          </a:p>
          <a:p>
            <a:pPr marL="285750" indent="-285750">
              <a:buFont typeface="Arial" panose="020B0604020202020204" pitchFamily="34" charset="0"/>
              <a:buChar char="•"/>
            </a:pPr>
            <a:r>
              <a:rPr lang="en-US" sz="1400" i="1" dirty="0">
                <a:solidFill>
                  <a:srgbClr val="7030A0"/>
                </a:solidFill>
                <a:hlinkClick r:id="rId3">
                  <a:extLst>
                    <a:ext uri="{A12FA001-AC4F-418D-AE19-62706E023703}">
                      <ahyp:hlinkClr xmlns:ahyp="http://schemas.microsoft.com/office/drawing/2018/hyperlinkcolor" val="tx"/>
                    </a:ext>
                  </a:extLst>
                </a:hlinkClick>
              </a:rPr>
              <a:t>Peter Behrens</a:t>
            </a:r>
            <a:r>
              <a:rPr lang="en-US" sz="1400" i="1" dirty="0">
                <a:solidFill>
                  <a:schemeClr val="bg1"/>
                </a:solidFill>
              </a:rPr>
              <a:t> – Founding member, founding member of  Vienna Secession, member of  Wiener </a:t>
            </a:r>
            <a:r>
              <a:rPr lang="en-US" sz="1400" i="1" dirty="0" err="1">
                <a:solidFill>
                  <a:schemeClr val="bg1"/>
                </a:solidFill>
              </a:rPr>
              <a:t>Werkstätte</a:t>
            </a:r>
            <a:r>
              <a:rPr lang="en-US" sz="1400" i="1" dirty="0">
                <a:solidFill>
                  <a:schemeClr val="bg1"/>
                </a:solidFill>
              </a:rPr>
              <a:t>,. Ludwig </a:t>
            </a:r>
            <a:r>
              <a:rPr lang="en-US" sz="1400" i="1" dirty="0" err="1">
                <a:solidFill>
                  <a:schemeClr val="bg1"/>
                </a:solidFill>
              </a:rPr>
              <a:t>Mies</a:t>
            </a:r>
            <a:r>
              <a:rPr lang="en-US" sz="1400" i="1" dirty="0">
                <a:solidFill>
                  <a:schemeClr val="bg1"/>
                </a:solidFill>
              </a:rPr>
              <a:t> van der </a:t>
            </a:r>
            <a:r>
              <a:rPr lang="en-US" sz="1400" i="1" dirty="0" err="1">
                <a:solidFill>
                  <a:schemeClr val="bg1"/>
                </a:solidFill>
              </a:rPr>
              <a:t>Rohe</a:t>
            </a:r>
            <a:r>
              <a:rPr lang="en-US" sz="1400" i="1" dirty="0">
                <a:solidFill>
                  <a:schemeClr val="bg1"/>
                </a:solidFill>
              </a:rPr>
              <a:t>, Le Corbusier, Walter Gropius and Adolf Meyer all worked for Behrens.</a:t>
            </a:r>
          </a:p>
          <a:p>
            <a:pPr marL="285750" indent="-285750">
              <a:buFont typeface="Arial" panose="020B0604020202020204" pitchFamily="34" charset="0"/>
              <a:buChar char="•"/>
            </a:pPr>
            <a:r>
              <a:rPr lang="en-US" sz="1400" i="1" dirty="0">
                <a:solidFill>
                  <a:srgbClr val="7030A0"/>
                </a:solidFill>
                <a:hlinkClick r:id="rId4">
                  <a:extLst>
                    <a:ext uri="{A12FA001-AC4F-418D-AE19-62706E023703}">
                      <ahyp:hlinkClr xmlns:ahyp="http://schemas.microsoft.com/office/drawing/2018/hyperlinkcolor" val="tx"/>
                    </a:ext>
                  </a:extLst>
                </a:hlinkClick>
              </a:rPr>
              <a:t>Theodor Fischer </a:t>
            </a:r>
            <a:r>
              <a:rPr lang="en-US" sz="1400" i="1" dirty="0">
                <a:solidFill>
                  <a:schemeClr val="bg1"/>
                </a:solidFill>
              </a:rPr>
              <a:t>- served as its first president of  The </a:t>
            </a:r>
            <a:r>
              <a:rPr lang="en-US" sz="1400" i="1" dirty="0" err="1">
                <a:solidFill>
                  <a:schemeClr val="bg1"/>
                </a:solidFill>
              </a:rPr>
              <a:t>Werkbund</a:t>
            </a:r>
            <a:endParaRPr lang="en-US" sz="1400" i="1" dirty="0">
              <a:solidFill>
                <a:schemeClr val="bg1"/>
              </a:solidFill>
            </a:endParaRPr>
          </a:p>
          <a:p>
            <a:pPr marL="285750" indent="-285750">
              <a:buFont typeface="Arial" panose="020B0604020202020204" pitchFamily="34" charset="0"/>
              <a:buChar char="•"/>
            </a:pPr>
            <a:r>
              <a:rPr lang="en-US" sz="1400" i="1" dirty="0">
                <a:solidFill>
                  <a:srgbClr val="7030A0"/>
                </a:solidFill>
                <a:hlinkClick r:id="rId5">
                  <a:extLst>
                    <a:ext uri="{A12FA001-AC4F-418D-AE19-62706E023703}">
                      <ahyp:hlinkClr xmlns:ahyp="http://schemas.microsoft.com/office/drawing/2018/hyperlinkcolor" val="tx"/>
                    </a:ext>
                  </a:extLst>
                </a:hlinkClick>
              </a:rPr>
              <a:t>Josef Hoffmann </a:t>
            </a:r>
            <a:r>
              <a:rPr lang="en-US" sz="1400" i="1" dirty="0">
                <a:solidFill>
                  <a:schemeClr val="bg1"/>
                </a:solidFill>
              </a:rPr>
              <a:t>– (this guy is super busy) – founding member of  Vienna Secession, Wiener </a:t>
            </a:r>
            <a:r>
              <a:rPr lang="en-US" sz="1400" i="1" dirty="0" err="1">
                <a:solidFill>
                  <a:schemeClr val="bg1"/>
                </a:solidFill>
              </a:rPr>
              <a:t>Werkstätte</a:t>
            </a:r>
            <a:endParaRPr lang="en-US" sz="1400" i="1" dirty="0">
              <a:solidFill>
                <a:schemeClr val="bg1"/>
              </a:solidFill>
            </a:endParaRPr>
          </a:p>
          <a:p>
            <a:pPr marL="285750" indent="-285750">
              <a:buFont typeface="Arial" panose="020B0604020202020204" pitchFamily="34" charset="0"/>
              <a:buChar char="•"/>
            </a:pPr>
            <a:r>
              <a:rPr lang="en-US" sz="1400" i="1" dirty="0">
                <a:solidFill>
                  <a:srgbClr val="7030A0"/>
                </a:solidFill>
                <a:hlinkClick r:id="rId6">
                  <a:extLst>
                    <a:ext uri="{A12FA001-AC4F-418D-AE19-62706E023703}">
                      <ahyp:hlinkClr xmlns:ahyp="http://schemas.microsoft.com/office/drawing/2018/hyperlinkcolor" val="tx"/>
                    </a:ext>
                  </a:extLst>
                </a:hlinkClick>
              </a:rPr>
              <a:t>Max </a:t>
            </a:r>
            <a:r>
              <a:rPr lang="en-US" sz="1400" i="1" dirty="0" err="1">
                <a:solidFill>
                  <a:srgbClr val="7030A0"/>
                </a:solidFill>
                <a:hlinkClick r:id="rId6">
                  <a:extLst>
                    <a:ext uri="{A12FA001-AC4F-418D-AE19-62706E023703}">
                      <ahyp:hlinkClr xmlns:ahyp="http://schemas.microsoft.com/office/drawing/2018/hyperlinkcolor" val="tx"/>
                    </a:ext>
                  </a:extLst>
                </a:hlinkClick>
              </a:rPr>
              <a:t>Laeuger</a:t>
            </a:r>
            <a:endParaRPr lang="en-US" sz="1400" i="1" dirty="0">
              <a:solidFill>
                <a:srgbClr val="7030A0"/>
              </a:solidFill>
            </a:endParaRPr>
          </a:p>
          <a:p>
            <a:pPr marL="285750" indent="-285750">
              <a:buFont typeface="Arial" panose="020B0604020202020204" pitchFamily="34" charset="0"/>
              <a:buChar char="•"/>
            </a:pPr>
            <a:r>
              <a:rPr lang="en-US" sz="1400" i="1" dirty="0">
                <a:solidFill>
                  <a:srgbClr val="7030A0"/>
                </a:solidFill>
                <a:hlinkClick r:id="rId7">
                  <a:extLst>
                    <a:ext uri="{A12FA001-AC4F-418D-AE19-62706E023703}">
                      <ahyp:hlinkClr xmlns:ahyp="http://schemas.microsoft.com/office/drawing/2018/hyperlinkcolor" val="tx"/>
                    </a:ext>
                  </a:extLst>
                </a:hlinkClick>
              </a:rPr>
              <a:t>Hermann Muthesius </a:t>
            </a:r>
            <a:r>
              <a:rPr lang="en-US" sz="1400" i="1" dirty="0">
                <a:solidFill>
                  <a:schemeClr val="bg1"/>
                </a:solidFill>
              </a:rPr>
              <a:t>– Founding member</a:t>
            </a:r>
          </a:p>
          <a:p>
            <a:pPr marL="285750" indent="-285750">
              <a:buFont typeface="Arial" panose="020B0604020202020204" pitchFamily="34" charset="0"/>
              <a:buChar char="•"/>
            </a:pPr>
            <a:r>
              <a:rPr lang="en-US" sz="1400" i="1" dirty="0">
                <a:solidFill>
                  <a:srgbClr val="7030A0"/>
                </a:solidFill>
                <a:hlinkClick r:id="rId8">
                  <a:extLst>
                    <a:ext uri="{A12FA001-AC4F-418D-AE19-62706E023703}">
                      <ahyp:hlinkClr xmlns:ahyp="http://schemas.microsoft.com/office/drawing/2018/hyperlinkcolor" val="tx"/>
                    </a:ext>
                  </a:extLst>
                </a:hlinkClick>
              </a:rPr>
              <a:t>Joseph Maria </a:t>
            </a:r>
            <a:r>
              <a:rPr lang="en-US" sz="1400" i="1" dirty="0" err="1">
                <a:solidFill>
                  <a:srgbClr val="7030A0"/>
                </a:solidFill>
                <a:hlinkClick r:id="rId8">
                  <a:extLst>
                    <a:ext uri="{A12FA001-AC4F-418D-AE19-62706E023703}">
                      <ahyp:hlinkClr xmlns:ahyp="http://schemas.microsoft.com/office/drawing/2018/hyperlinkcolor" val="tx"/>
                    </a:ext>
                  </a:extLst>
                </a:hlinkClick>
              </a:rPr>
              <a:t>Olbrich</a:t>
            </a:r>
            <a:r>
              <a:rPr lang="en-US" sz="1400" i="1" dirty="0">
                <a:solidFill>
                  <a:srgbClr val="7030A0"/>
                </a:solidFill>
                <a:hlinkClick r:id="rId8">
                  <a:extLst>
                    <a:ext uri="{A12FA001-AC4F-418D-AE19-62706E023703}">
                      <ahyp:hlinkClr xmlns:ahyp="http://schemas.microsoft.com/office/drawing/2018/hyperlinkcolor" val="tx"/>
                    </a:ext>
                  </a:extLst>
                </a:hlinkClick>
              </a:rPr>
              <a:t> </a:t>
            </a:r>
            <a:r>
              <a:rPr lang="en-US" sz="1400" i="1" dirty="0">
                <a:solidFill>
                  <a:schemeClr val="bg1"/>
                </a:solidFill>
              </a:rPr>
              <a:t>– Founding member, founding member of Vienna Secession</a:t>
            </a:r>
          </a:p>
          <a:p>
            <a:pPr marL="285750" indent="-285750">
              <a:buFont typeface="Arial" panose="020B0604020202020204" pitchFamily="34" charset="0"/>
              <a:buChar char="•"/>
            </a:pPr>
            <a:r>
              <a:rPr lang="en-US" sz="1400" i="1" dirty="0">
                <a:solidFill>
                  <a:srgbClr val="7030A0"/>
                </a:solidFill>
                <a:hlinkClick r:id="rId9">
                  <a:extLst>
                    <a:ext uri="{A12FA001-AC4F-418D-AE19-62706E023703}">
                      <ahyp:hlinkClr xmlns:ahyp="http://schemas.microsoft.com/office/drawing/2018/hyperlinkcolor" val="tx"/>
                    </a:ext>
                  </a:extLst>
                </a:hlinkClick>
              </a:rPr>
              <a:t>Bruno Paul </a:t>
            </a:r>
            <a:r>
              <a:rPr lang="en-US" sz="1400" i="1" dirty="0">
                <a:solidFill>
                  <a:schemeClr val="bg1"/>
                </a:solidFill>
              </a:rPr>
              <a:t>– Founding member</a:t>
            </a:r>
          </a:p>
          <a:p>
            <a:pPr marL="285750" indent="-285750">
              <a:buFont typeface="Arial" panose="020B0604020202020204" pitchFamily="34" charset="0"/>
              <a:buChar char="•"/>
            </a:pPr>
            <a:r>
              <a:rPr lang="en-US" sz="1400" i="1" dirty="0">
                <a:solidFill>
                  <a:srgbClr val="7030A0"/>
                </a:solidFill>
                <a:hlinkClick r:id="rId10">
                  <a:extLst>
                    <a:ext uri="{A12FA001-AC4F-418D-AE19-62706E023703}">
                      <ahyp:hlinkClr xmlns:ahyp="http://schemas.microsoft.com/office/drawing/2018/hyperlinkcolor" val="tx"/>
                    </a:ext>
                  </a:extLst>
                </a:hlinkClick>
              </a:rPr>
              <a:t>Richard </a:t>
            </a:r>
            <a:r>
              <a:rPr lang="en-US" sz="1400" i="1" dirty="0" err="1">
                <a:solidFill>
                  <a:srgbClr val="7030A0"/>
                </a:solidFill>
                <a:hlinkClick r:id="rId10">
                  <a:extLst>
                    <a:ext uri="{A12FA001-AC4F-418D-AE19-62706E023703}">
                      <ahyp:hlinkClr xmlns:ahyp="http://schemas.microsoft.com/office/drawing/2018/hyperlinkcolor" val="tx"/>
                    </a:ext>
                  </a:extLst>
                </a:hlinkClick>
              </a:rPr>
              <a:t>Riemerschmid</a:t>
            </a:r>
            <a:r>
              <a:rPr lang="en-US" sz="1400" i="1" dirty="0">
                <a:solidFill>
                  <a:srgbClr val="7030A0"/>
                </a:solidFill>
                <a:hlinkClick r:id="rId10">
                  <a:extLst>
                    <a:ext uri="{A12FA001-AC4F-418D-AE19-62706E023703}">
                      <ahyp:hlinkClr xmlns:ahyp="http://schemas.microsoft.com/office/drawing/2018/hyperlinkcolor" val="tx"/>
                    </a:ext>
                  </a:extLst>
                </a:hlinkClick>
              </a:rPr>
              <a:t> </a:t>
            </a:r>
            <a:r>
              <a:rPr lang="en-US" sz="1400" i="1" dirty="0">
                <a:solidFill>
                  <a:schemeClr val="bg1"/>
                </a:solidFill>
              </a:rPr>
              <a:t>– Founding member, founding member of Wiener </a:t>
            </a:r>
            <a:r>
              <a:rPr lang="en-US" sz="1400" i="1" dirty="0" err="1">
                <a:solidFill>
                  <a:schemeClr val="bg1"/>
                </a:solidFill>
              </a:rPr>
              <a:t>Werkstätte</a:t>
            </a:r>
            <a:endParaRPr lang="en-US" sz="1400" i="1" dirty="0">
              <a:solidFill>
                <a:schemeClr val="bg1"/>
              </a:solidFill>
            </a:endParaRPr>
          </a:p>
          <a:p>
            <a:pPr marL="285750" indent="-285750">
              <a:buFont typeface="Arial" panose="020B0604020202020204" pitchFamily="34" charset="0"/>
              <a:buChar char="•"/>
            </a:pPr>
            <a:r>
              <a:rPr lang="en-US" sz="1400" i="1" dirty="0">
                <a:solidFill>
                  <a:schemeClr val="bg1"/>
                </a:solidFill>
                <a:hlinkClick r:id="rId11"/>
              </a:rPr>
              <a:t>Eliel Saarinen</a:t>
            </a:r>
            <a:endParaRPr lang="en-US" sz="1400" i="1" dirty="0">
              <a:solidFill>
                <a:schemeClr val="bg1"/>
              </a:solidFill>
            </a:endParaRPr>
          </a:p>
          <a:p>
            <a:pPr marL="285750" indent="-285750">
              <a:buFont typeface="Arial" panose="020B0604020202020204" pitchFamily="34" charset="0"/>
              <a:buChar char="•"/>
            </a:pPr>
            <a:r>
              <a:rPr lang="en-US" sz="1400" i="1" dirty="0">
                <a:solidFill>
                  <a:srgbClr val="7030A0"/>
                </a:solidFill>
                <a:hlinkClick r:id="rId12">
                  <a:extLst>
                    <a:ext uri="{A12FA001-AC4F-418D-AE19-62706E023703}">
                      <ahyp:hlinkClr xmlns:ahyp="http://schemas.microsoft.com/office/drawing/2018/hyperlinkcolor" val="tx"/>
                    </a:ext>
                  </a:extLst>
                </a:hlinkClick>
              </a:rPr>
              <a:t>Heinrich </a:t>
            </a:r>
            <a:r>
              <a:rPr lang="en-US" sz="1400" i="1" dirty="0" err="1">
                <a:solidFill>
                  <a:srgbClr val="7030A0"/>
                </a:solidFill>
                <a:hlinkClick r:id="rId12">
                  <a:extLst>
                    <a:ext uri="{A12FA001-AC4F-418D-AE19-62706E023703}">
                      <ahyp:hlinkClr xmlns:ahyp="http://schemas.microsoft.com/office/drawing/2018/hyperlinkcolor" val="tx"/>
                    </a:ext>
                  </a:extLst>
                </a:hlinkClick>
              </a:rPr>
              <a:t>Tessenow</a:t>
            </a:r>
            <a:endParaRPr lang="en-US" sz="1400" i="1" dirty="0">
              <a:solidFill>
                <a:srgbClr val="7030A0"/>
              </a:solidFill>
            </a:endParaRPr>
          </a:p>
          <a:p>
            <a:pPr marL="285750" indent="-285750">
              <a:buFont typeface="Arial" panose="020B0604020202020204" pitchFamily="34" charset="0"/>
              <a:buChar char="•"/>
            </a:pPr>
            <a:r>
              <a:rPr lang="en-US" sz="1400" i="1" dirty="0">
                <a:solidFill>
                  <a:srgbClr val="7030A0"/>
                </a:solidFill>
                <a:hlinkClick r:id="rId13">
                  <a:extLst>
                    <a:ext uri="{A12FA001-AC4F-418D-AE19-62706E023703}">
                      <ahyp:hlinkClr xmlns:ahyp="http://schemas.microsoft.com/office/drawing/2018/hyperlinkcolor" val="tx"/>
                    </a:ext>
                  </a:extLst>
                </a:hlinkClick>
              </a:rPr>
              <a:t>Ludwig </a:t>
            </a:r>
            <a:r>
              <a:rPr lang="en-US" sz="1400" i="1" dirty="0" err="1">
                <a:solidFill>
                  <a:srgbClr val="7030A0"/>
                </a:solidFill>
                <a:hlinkClick r:id="rId13">
                  <a:extLst>
                    <a:ext uri="{A12FA001-AC4F-418D-AE19-62706E023703}">
                      <ahyp:hlinkClr xmlns:ahyp="http://schemas.microsoft.com/office/drawing/2018/hyperlinkcolor" val="tx"/>
                    </a:ext>
                  </a:extLst>
                </a:hlinkClick>
              </a:rPr>
              <a:t>Mies</a:t>
            </a:r>
            <a:r>
              <a:rPr lang="en-US" sz="1400" i="1" dirty="0">
                <a:solidFill>
                  <a:srgbClr val="7030A0"/>
                </a:solidFill>
                <a:hlinkClick r:id="rId13">
                  <a:extLst>
                    <a:ext uri="{A12FA001-AC4F-418D-AE19-62706E023703}">
                      <ahyp:hlinkClr xmlns:ahyp="http://schemas.microsoft.com/office/drawing/2018/hyperlinkcolor" val="tx"/>
                    </a:ext>
                  </a:extLst>
                </a:hlinkClick>
              </a:rPr>
              <a:t> Van der </a:t>
            </a:r>
            <a:r>
              <a:rPr lang="en-US" sz="1400" i="1" dirty="0" err="1">
                <a:solidFill>
                  <a:srgbClr val="7030A0"/>
                </a:solidFill>
                <a:hlinkClick r:id="rId13">
                  <a:extLst>
                    <a:ext uri="{A12FA001-AC4F-418D-AE19-62706E023703}">
                      <ahyp:hlinkClr xmlns:ahyp="http://schemas.microsoft.com/office/drawing/2018/hyperlinkcolor" val="tx"/>
                    </a:ext>
                  </a:extLst>
                </a:hlinkClick>
              </a:rPr>
              <a:t>Rohe</a:t>
            </a:r>
            <a:r>
              <a:rPr lang="en-US" sz="1400" i="1" dirty="0">
                <a:solidFill>
                  <a:srgbClr val="7030A0"/>
                </a:solidFill>
                <a:hlinkClick r:id="rId13">
                  <a:extLst>
                    <a:ext uri="{A12FA001-AC4F-418D-AE19-62706E023703}">
                      <ahyp:hlinkClr xmlns:ahyp="http://schemas.microsoft.com/office/drawing/2018/hyperlinkcolor" val="tx"/>
                    </a:ext>
                  </a:extLst>
                </a:hlinkClick>
              </a:rPr>
              <a:t> </a:t>
            </a:r>
            <a:r>
              <a:rPr lang="en-US" sz="1400" i="1" dirty="0">
                <a:solidFill>
                  <a:schemeClr val="bg1"/>
                </a:solidFill>
              </a:rPr>
              <a:t>- Architecture director, later director of Bauhaus</a:t>
            </a:r>
          </a:p>
          <a:p>
            <a:pPr marL="285750" indent="-285750">
              <a:buFont typeface="Arial" panose="020B0604020202020204" pitchFamily="34" charset="0"/>
              <a:buChar char="•"/>
            </a:pPr>
            <a:r>
              <a:rPr lang="en-US" sz="1400" i="1" dirty="0">
                <a:solidFill>
                  <a:srgbClr val="7030A0"/>
                </a:solidFill>
                <a:hlinkClick r:id="rId14">
                  <a:extLst>
                    <a:ext uri="{A12FA001-AC4F-418D-AE19-62706E023703}">
                      <ahyp:hlinkClr xmlns:ahyp="http://schemas.microsoft.com/office/drawing/2018/hyperlinkcolor" val="tx"/>
                    </a:ext>
                  </a:extLst>
                </a:hlinkClick>
              </a:rPr>
              <a:t>Henry van de Velde</a:t>
            </a:r>
            <a:endParaRPr lang="en-US" sz="1400" i="1" dirty="0">
              <a:solidFill>
                <a:srgbClr val="7030A0"/>
              </a:solidFill>
            </a:endParaRPr>
          </a:p>
        </p:txBody>
      </p:sp>
      <p:pic>
        <p:nvPicPr>
          <p:cNvPr id="7" name="Picture 6">
            <a:extLst>
              <a:ext uri="{FF2B5EF4-FFF2-40B4-BE49-F238E27FC236}">
                <a16:creationId xmlns:a16="http://schemas.microsoft.com/office/drawing/2014/main" id="{653D1839-3A3A-D14B-AE8F-561BE2619B52}"/>
              </a:ext>
            </a:extLst>
          </p:cNvPr>
          <p:cNvPicPr>
            <a:picLocks noChangeAspect="1"/>
          </p:cNvPicPr>
          <p:nvPr/>
        </p:nvPicPr>
        <p:blipFill rotWithShape="1">
          <a:blip r:embed="rId15"/>
          <a:srcRect l="22339" t="28038" r="24145" b="3294"/>
          <a:stretch/>
        </p:blipFill>
        <p:spPr>
          <a:xfrm>
            <a:off x="7591646" y="381977"/>
            <a:ext cx="3448493" cy="5283809"/>
          </a:xfrm>
          <a:prstGeom prst="rect">
            <a:avLst/>
          </a:prstGeom>
        </p:spPr>
      </p:pic>
    </p:spTree>
    <p:extLst>
      <p:ext uri="{BB962C8B-B14F-4D97-AF65-F5344CB8AC3E}">
        <p14:creationId xmlns:p14="http://schemas.microsoft.com/office/powerpoint/2010/main" val="23854608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C5B11A-1177-934D-80E1-A68D7D9CFBF5}"/>
              </a:ext>
            </a:extLst>
          </p:cNvPr>
          <p:cNvSpPr>
            <a:spLocks noGrp="1"/>
          </p:cNvSpPr>
          <p:nvPr>
            <p:ph type="ctrTitle"/>
          </p:nvPr>
        </p:nvSpPr>
        <p:spPr>
          <a:xfrm>
            <a:off x="443555" y="348044"/>
            <a:ext cx="5736265" cy="1100448"/>
          </a:xfrm>
        </p:spPr>
        <p:txBody>
          <a:bodyPr>
            <a:normAutofit fontScale="90000"/>
          </a:bodyPr>
          <a:lstStyle/>
          <a:p>
            <a:r>
              <a:rPr lang="en-US" cap="none" dirty="0"/>
              <a:t>BAUHAUS</a:t>
            </a:r>
            <a:br>
              <a:rPr lang="en-US" cap="none" dirty="0"/>
            </a:br>
            <a:r>
              <a:rPr lang="en-US" cap="none" dirty="0"/>
              <a:t>Ideas, implementation</a:t>
            </a:r>
          </a:p>
        </p:txBody>
      </p:sp>
      <p:sp>
        <p:nvSpPr>
          <p:cNvPr id="5" name="TextBox 4">
            <a:extLst>
              <a:ext uri="{FF2B5EF4-FFF2-40B4-BE49-F238E27FC236}">
                <a16:creationId xmlns:a16="http://schemas.microsoft.com/office/drawing/2014/main" id="{E1CE1FC2-3068-0F42-A746-148A39A03B16}"/>
              </a:ext>
            </a:extLst>
          </p:cNvPr>
          <p:cNvSpPr txBox="1"/>
          <p:nvPr/>
        </p:nvSpPr>
        <p:spPr>
          <a:xfrm>
            <a:off x="437874" y="1591542"/>
            <a:ext cx="5741946" cy="3046988"/>
          </a:xfrm>
          <a:prstGeom prst="rect">
            <a:avLst/>
          </a:prstGeom>
          <a:noFill/>
        </p:spPr>
        <p:txBody>
          <a:bodyPr wrap="square" rtlCol="0">
            <a:spAutoFit/>
          </a:bodyPr>
          <a:lstStyle/>
          <a:p>
            <a:r>
              <a:rPr lang="en-US" sz="1600" dirty="0"/>
              <a:t>Overall ideas:</a:t>
            </a:r>
          </a:p>
          <a:p>
            <a:pPr marL="285750" indent="-285750">
              <a:buFont typeface="Arial" panose="020B0604020202020204" pitchFamily="34" charset="0"/>
              <a:buChar char="•"/>
            </a:pPr>
            <a:r>
              <a:rPr lang="en-US" sz="1600" dirty="0"/>
              <a:t>Reimagined the future</a:t>
            </a:r>
          </a:p>
          <a:p>
            <a:pPr marL="285750" indent="-285750">
              <a:buFont typeface="Arial" panose="020B0604020202020204" pitchFamily="34" charset="0"/>
              <a:buChar char="•"/>
            </a:pPr>
            <a:r>
              <a:rPr lang="en-US" sz="1600" dirty="0"/>
              <a:t>Rational, functional design</a:t>
            </a:r>
          </a:p>
          <a:p>
            <a:pPr marL="285750" indent="-285750">
              <a:buFont typeface="Arial" panose="020B0604020202020204" pitchFamily="34" charset="0"/>
              <a:buChar char="•"/>
            </a:pPr>
            <a:r>
              <a:rPr lang="en-US" sz="1600" dirty="0"/>
              <a:t>Integration of all fine &amp; applied arts</a:t>
            </a:r>
          </a:p>
          <a:p>
            <a:pPr marL="285750" indent="-285750">
              <a:buFont typeface="Arial" panose="020B0604020202020204" pitchFamily="34" charset="0"/>
              <a:buChar char="•"/>
            </a:pPr>
            <a:r>
              <a:rPr lang="en-US" sz="1600" dirty="0"/>
              <a:t>Development of new academic processes and pedagogy</a:t>
            </a:r>
          </a:p>
          <a:p>
            <a:pPr marL="285750" indent="-285750">
              <a:buFont typeface="Arial" panose="020B0604020202020204" pitchFamily="34" charset="0"/>
              <a:buChar char="•"/>
            </a:pPr>
            <a:r>
              <a:rPr lang="en-US" sz="1600" dirty="0"/>
              <a:t>Form &amp; function should be valued and used equally, however it does lead to form following function</a:t>
            </a:r>
          </a:p>
          <a:p>
            <a:pPr marL="285750" indent="-285750">
              <a:buFont typeface="Arial" panose="020B0604020202020204" pitchFamily="34" charset="0"/>
              <a:buChar char="•"/>
            </a:pPr>
            <a:r>
              <a:rPr lang="en-US" sz="1600" dirty="0"/>
              <a:t>Design should be about how we live, not about the user</a:t>
            </a:r>
          </a:p>
          <a:p>
            <a:pPr marL="285750" indent="-285750">
              <a:buFont typeface="Arial" panose="020B0604020202020204" pitchFamily="34" charset="0"/>
              <a:buChar char="•"/>
            </a:pPr>
            <a:r>
              <a:rPr lang="en-US" sz="1600" dirty="0"/>
              <a:t>Universal language of design – perfection of form to maximize utility</a:t>
            </a:r>
          </a:p>
          <a:p>
            <a:pPr marL="285750" indent="-285750">
              <a:buFont typeface="Arial" panose="020B0604020202020204" pitchFamily="34" charset="0"/>
              <a:buChar char="•"/>
            </a:pPr>
            <a:r>
              <a:rPr lang="en-US" sz="1600" dirty="0"/>
              <a:t>Close ties between school and industry</a:t>
            </a:r>
          </a:p>
          <a:p>
            <a:pPr marL="285750" indent="-285750">
              <a:buFont typeface="Arial" panose="020B0604020202020204" pitchFamily="34" charset="0"/>
              <a:buChar char="•"/>
            </a:pPr>
            <a:r>
              <a:rPr lang="en-US" sz="1600" dirty="0"/>
              <a:t>Less decoration and ornamentation, more form and function</a:t>
            </a:r>
          </a:p>
        </p:txBody>
      </p:sp>
      <p:pic>
        <p:nvPicPr>
          <p:cNvPr id="8" name="Picture 7">
            <a:extLst>
              <a:ext uri="{FF2B5EF4-FFF2-40B4-BE49-F238E27FC236}">
                <a16:creationId xmlns:a16="http://schemas.microsoft.com/office/drawing/2014/main" id="{1E19C3D8-A22E-C747-B097-9B62534D9669}"/>
              </a:ext>
            </a:extLst>
          </p:cNvPr>
          <p:cNvPicPr>
            <a:picLocks noChangeAspect="1"/>
          </p:cNvPicPr>
          <p:nvPr/>
        </p:nvPicPr>
        <p:blipFill>
          <a:blip r:embed="rId3"/>
          <a:stretch>
            <a:fillRect/>
          </a:stretch>
        </p:blipFill>
        <p:spPr>
          <a:xfrm>
            <a:off x="6702745" y="331341"/>
            <a:ext cx="5247796" cy="4953919"/>
          </a:xfrm>
          <a:prstGeom prst="rect">
            <a:avLst/>
          </a:prstGeom>
        </p:spPr>
      </p:pic>
      <p:sp>
        <p:nvSpPr>
          <p:cNvPr id="9" name="TextBox 8">
            <a:extLst>
              <a:ext uri="{FF2B5EF4-FFF2-40B4-BE49-F238E27FC236}">
                <a16:creationId xmlns:a16="http://schemas.microsoft.com/office/drawing/2014/main" id="{6DC14B34-28D2-9042-B1FC-7B5BDD13B894}"/>
              </a:ext>
            </a:extLst>
          </p:cNvPr>
          <p:cNvSpPr txBox="1"/>
          <p:nvPr/>
        </p:nvSpPr>
        <p:spPr>
          <a:xfrm>
            <a:off x="7166344" y="5592261"/>
            <a:ext cx="3959210" cy="1169551"/>
          </a:xfrm>
          <a:prstGeom prst="rect">
            <a:avLst/>
          </a:prstGeom>
          <a:noFill/>
        </p:spPr>
        <p:txBody>
          <a:bodyPr wrap="square" rtlCol="0">
            <a:spAutoFit/>
          </a:bodyPr>
          <a:lstStyle/>
          <a:p>
            <a:pPr algn="ctr"/>
            <a:r>
              <a:rPr lang="en-US" sz="1400" i="1" dirty="0"/>
              <a:t>Bauhaus Logo</a:t>
            </a:r>
          </a:p>
          <a:p>
            <a:pPr algn="ctr"/>
            <a:r>
              <a:rPr lang="en-US" sz="1400" dirty="0"/>
              <a:t>Designed by: Oskar Schlemmer</a:t>
            </a:r>
          </a:p>
          <a:p>
            <a:pPr algn="ctr"/>
            <a:r>
              <a:rPr lang="en-US" sz="1400" dirty="0"/>
              <a:t>1922</a:t>
            </a:r>
          </a:p>
          <a:p>
            <a:pPr algn="ctr"/>
            <a:r>
              <a:rPr lang="en-US" sz="1400" dirty="0">
                <a:solidFill>
                  <a:srgbClr val="0070C0"/>
                </a:solidFill>
              </a:rPr>
              <a:t>https://</a:t>
            </a:r>
            <a:r>
              <a:rPr lang="en-US" sz="1400" dirty="0" err="1">
                <a:solidFill>
                  <a:srgbClr val="0070C0"/>
                </a:solidFill>
              </a:rPr>
              <a:t>en.wikipedia.org</a:t>
            </a:r>
            <a:r>
              <a:rPr lang="en-US" sz="1400" dirty="0">
                <a:solidFill>
                  <a:srgbClr val="0070C0"/>
                </a:solidFill>
              </a:rPr>
              <a:t>/wiki/Bauhaus#/media/</a:t>
            </a:r>
            <a:r>
              <a:rPr lang="en-US" sz="1400" dirty="0" err="1">
                <a:solidFill>
                  <a:srgbClr val="0070C0"/>
                </a:solidFill>
              </a:rPr>
              <a:t>File:Bauhaus-Signet.svg</a:t>
            </a:r>
            <a:endParaRPr lang="en-US" sz="1400" dirty="0">
              <a:solidFill>
                <a:srgbClr val="0070C0"/>
              </a:solidFill>
            </a:endParaRPr>
          </a:p>
        </p:txBody>
      </p:sp>
    </p:spTree>
    <p:extLst>
      <p:ext uri="{BB962C8B-B14F-4D97-AF65-F5344CB8AC3E}">
        <p14:creationId xmlns:p14="http://schemas.microsoft.com/office/powerpoint/2010/main" val="29788187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68ACE-7E83-0F43-A19C-B81D60135455}"/>
              </a:ext>
            </a:extLst>
          </p:cNvPr>
          <p:cNvSpPr>
            <a:spLocks noGrp="1"/>
          </p:cNvSpPr>
          <p:nvPr>
            <p:ph type="title"/>
          </p:nvPr>
        </p:nvSpPr>
        <p:spPr>
          <a:xfrm>
            <a:off x="137918" y="701900"/>
            <a:ext cx="2712858" cy="481442"/>
          </a:xfrm>
        </p:spPr>
        <p:txBody>
          <a:bodyPr/>
          <a:lstStyle/>
          <a:p>
            <a:r>
              <a:rPr lang="en-US" dirty="0"/>
              <a:t>Josef Albers</a:t>
            </a:r>
          </a:p>
        </p:txBody>
      </p:sp>
      <p:pic>
        <p:nvPicPr>
          <p:cNvPr id="5" name="Picture Placeholder 4">
            <a:extLst>
              <a:ext uri="{FF2B5EF4-FFF2-40B4-BE49-F238E27FC236}">
                <a16:creationId xmlns:a16="http://schemas.microsoft.com/office/drawing/2014/main" id="{5DE8BBFB-A176-7C4C-812F-B1F1E3878394}"/>
              </a:ext>
            </a:extLst>
          </p:cNvPr>
          <p:cNvPicPr>
            <a:picLocks noGrp="1" noChangeAspect="1"/>
          </p:cNvPicPr>
          <p:nvPr>
            <p:ph type="pic" idx="1"/>
          </p:nvPr>
        </p:nvPicPr>
        <p:blipFill rotWithShape="1">
          <a:blip r:embed="rId3"/>
          <a:srcRect l="4114" t="4819" r="4801" b="3046"/>
          <a:stretch/>
        </p:blipFill>
        <p:spPr>
          <a:xfrm>
            <a:off x="92508" y="2006854"/>
            <a:ext cx="2705692" cy="3403936"/>
          </a:xfrm>
        </p:spPr>
      </p:pic>
      <p:sp>
        <p:nvSpPr>
          <p:cNvPr id="4" name="Text Placeholder 3">
            <a:extLst>
              <a:ext uri="{FF2B5EF4-FFF2-40B4-BE49-F238E27FC236}">
                <a16:creationId xmlns:a16="http://schemas.microsoft.com/office/drawing/2014/main" id="{22AA22AD-B47E-E343-A87F-0252756DD11E}"/>
              </a:ext>
            </a:extLst>
          </p:cNvPr>
          <p:cNvSpPr>
            <a:spLocks noGrp="1"/>
          </p:cNvSpPr>
          <p:nvPr>
            <p:ph type="body" sz="half" idx="2"/>
          </p:nvPr>
        </p:nvSpPr>
        <p:spPr>
          <a:xfrm>
            <a:off x="126118" y="5517942"/>
            <a:ext cx="2724658" cy="1111729"/>
          </a:xfrm>
        </p:spPr>
        <p:txBody>
          <a:bodyPr>
            <a:normAutofit fontScale="70000" lnSpcReduction="20000"/>
          </a:bodyPr>
          <a:lstStyle/>
          <a:p>
            <a:pPr>
              <a:spcBef>
                <a:spcPts val="0"/>
              </a:spcBef>
            </a:pPr>
            <a:r>
              <a:rPr lang="en-US" dirty="0"/>
              <a:t>"</a:t>
            </a:r>
            <a:r>
              <a:rPr lang="en-US" dirty="0" err="1"/>
              <a:t>Scherben</a:t>
            </a:r>
            <a:r>
              <a:rPr lang="en-US" dirty="0"/>
              <a:t> </a:t>
            </a:r>
            <a:r>
              <a:rPr lang="en-US" dirty="0" err="1"/>
              <a:t>im</a:t>
            </a:r>
            <a:r>
              <a:rPr lang="en-US" dirty="0"/>
              <a:t> </a:t>
            </a:r>
            <a:r>
              <a:rPr lang="en-US" dirty="0" err="1"/>
              <a:t>Gitterbild</a:t>
            </a:r>
            <a:r>
              <a:rPr lang="en-US" dirty="0"/>
              <a:t>” </a:t>
            </a:r>
          </a:p>
          <a:p>
            <a:pPr>
              <a:spcBef>
                <a:spcPts val="0"/>
              </a:spcBef>
            </a:pPr>
            <a:r>
              <a:rPr lang="en-US" dirty="0"/>
              <a:t>Shards in a Picture Grid, author: Josef Albers, 1921</a:t>
            </a:r>
          </a:p>
          <a:p>
            <a:pPr>
              <a:spcBef>
                <a:spcPts val="0"/>
              </a:spcBef>
            </a:pPr>
            <a:r>
              <a:rPr lang="en-US" dirty="0"/>
              <a:t>Prototype for Sommerfeld House</a:t>
            </a:r>
          </a:p>
          <a:p>
            <a:pPr>
              <a:spcBef>
                <a:spcPts val="0"/>
              </a:spcBef>
            </a:pPr>
            <a:r>
              <a:rPr lang="en-US" dirty="0">
                <a:solidFill>
                  <a:srgbClr val="0070C0"/>
                </a:solidFill>
              </a:rPr>
              <a:t>https://</a:t>
            </a:r>
            <a:r>
              <a:rPr lang="en-US" dirty="0" err="1">
                <a:solidFill>
                  <a:srgbClr val="0070C0"/>
                </a:solidFill>
              </a:rPr>
              <a:t>www.bauhauskooperation.com</a:t>
            </a:r>
            <a:r>
              <a:rPr lang="en-US" dirty="0">
                <a:solidFill>
                  <a:srgbClr val="0070C0"/>
                </a:solidFill>
              </a:rPr>
              <a:t>/knowledge/the-</a:t>
            </a:r>
            <a:r>
              <a:rPr lang="en-US" dirty="0" err="1">
                <a:solidFill>
                  <a:srgbClr val="0070C0"/>
                </a:solidFill>
              </a:rPr>
              <a:t>bauhaus</a:t>
            </a:r>
            <a:r>
              <a:rPr lang="en-US" dirty="0">
                <a:solidFill>
                  <a:srgbClr val="0070C0"/>
                </a:solidFill>
              </a:rPr>
              <a:t>/works/glass-painting/shards-in-a-picture-grid/</a:t>
            </a:r>
          </a:p>
        </p:txBody>
      </p:sp>
      <p:sp>
        <p:nvSpPr>
          <p:cNvPr id="7" name="Text Placeholder 3">
            <a:extLst>
              <a:ext uri="{FF2B5EF4-FFF2-40B4-BE49-F238E27FC236}">
                <a16:creationId xmlns:a16="http://schemas.microsoft.com/office/drawing/2014/main" id="{90459452-0945-D649-B25A-B77A62E2E6DE}"/>
              </a:ext>
            </a:extLst>
          </p:cNvPr>
          <p:cNvSpPr txBox="1">
            <a:spLocks/>
          </p:cNvSpPr>
          <p:nvPr/>
        </p:nvSpPr>
        <p:spPr>
          <a:xfrm>
            <a:off x="6911787" y="4473330"/>
            <a:ext cx="4782078" cy="1071564"/>
          </a:xfrm>
          <a:prstGeom prst="rect">
            <a:avLst/>
          </a:prstGeom>
        </p:spPr>
        <p:txBody>
          <a:bodyPr vert="horz" lIns="91440" tIns="45720" rIns="91440" bIns="45720" rtlCol="0" anchor="t" anchorCtr="1">
            <a:noAutofit/>
          </a:bodyPr>
          <a:lstStyle>
            <a:lvl1pPr marL="0" indent="0" algn="ctr" defTabSz="914400" rtl="0" eaLnBrk="1" latinLnBrk="0" hangingPunct="1">
              <a:lnSpc>
                <a:spcPct val="100000"/>
              </a:lnSpc>
              <a:spcBef>
                <a:spcPts val="1000"/>
              </a:spcBef>
              <a:buClr>
                <a:schemeClr val="accent2"/>
              </a:buClr>
              <a:buFont typeface="Arial" panose="020B0604020202020204" pitchFamily="34" charset="0"/>
              <a:buNone/>
              <a:defRPr sz="1500" kern="1200">
                <a:solidFill>
                  <a:srgbClr val="FFFFFF"/>
                </a:solidFill>
                <a:latin typeface="+mn-lt"/>
                <a:ea typeface="+mn-ea"/>
                <a:cs typeface="+mn-cs"/>
              </a:defRPr>
            </a:lvl1pPr>
            <a:lvl2pPr marL="457200" indent="0" algn="l" defTabSz="914400" rtl="0" eaLnBrk="1" latinLnBrk="0" hangingPunct="1">
              <a:lnSpc>
                <a:spcPct val="100000"/>
              </a:lnSpc>
              <a:spcBef>
                <a:spcPts val="1000"/>
              </a:spcBef>
              <a:buClr>
                <a:schemeClr val="accent2"/>
              </a:buClr>
              <a:buFont typeface="Arial" panose="020B0604020202020204" pitchFamily="34" charset="0"/>
              <a:buNone/>
              <a:defRPr sz="1400" kern="1200">
                <a:solidFill>
                  <a:schemeClr val="tx1">
                    <a:lumMod val="85000"/>
                    <a:lumOff val="15000"/>
                  </a:schemeClr>
                </a:solidFill>
                <a:latin typeface="+mn-lt"/>
                <a:ea typeface="+mn-ea"/>
                <a:cs typeface="+mn-cs"/>
              </a:defRPr>
            </a:lvl2pPr>
            <a:lvl3pPr marL="914400" indent="0" algn="l" defTabSz="914400" rtl="0" eaLnBrk="1" latinLnBrk="0" hangingPunct="1">
              <a:lnSpc>
                <a:spcPct val="100000"/>
              </a:lnSpc>
              <a:spcBef>
                <a:spcPts val="1000"/>
              </a:spcBef>
              <a:buClr>
                <a:schemeClr val="accent2"/>
              </a:buClr>
              <a:buFont typeface="Arial" panose="020B0604020202020204" pitchFamily="34" charset="0"/>
              <a:buNone/>
              <a:defRPr sz="1200" kern="1200">
                <a:solidFill>
                  <a:schemeClr val="tx1">
                    <a:lumMod val="85000"/>
                    <a:lumOff val="15000"/>
                  </a:schemeClr>
                </a:solidFill>
                <a:latin typeface="+mn-lt"/>
                <a:ea typeface="+mn-ea"/>
                <a:cs typeface="+mn-cs"/>
              </a:defRPr>
            </a:lvl3pPr>
            <a:lvl4pPr marL="1371600" indent="0" algn="l" defTabSz="914400" rtl="0" eaLnBrk="1" latinLnBrk="0" hangingPunct="1">
              <a:lnSpc>
                <a:spcPct val="100000"/>
              </a:lnSpc>
              <a:spcBef>
                <a:spcPts val="1000"/>
              </a:spcBef>
              <a:buClr>
                <a:schemeClr val="accent2"/>
              </a:buClr>
              <a:buFont typeface="Arial" panose="020B0604020202020204" pitchFamily="34" charset="0"/>
              <a:buNone/>
              <a:defRPr sz="1000" kern="1200">
                <a:solidFill>
                  <a:schemeClr val="tx1">
                    <a:lumMod val="85000"/>
                    <a:lumOff val="15000"/>
                  </a:schemeClr>
                </a:solidFill>
                <a:latin typeface="+mn-lt"/>
                <a:ea typeface="+mn-ea"/>
                <a:cs typeface="+mn-cs"/>
              </a:defRPr>
            </a:lvl4pPr>
            <a:lvl5pPr marL="1828800" indent="0" algn="l" defTabSz="914400" rtl="0" eaLnBrk="1" latinLnBrk="0" hangingPunct="1">
              <a:lnSpc>
                <a:spcPct val="100000"/>
              </a:lnSpc>
              <a:spcBef>
                <a:spcPts val="1000"/>
              </a:spcBef>
              <a:buClr>
                <a:schemeClr val="accent2"/>
              </a:buClr>
              <a:buFont typeface="Arial" panose="020B0604020202020204" pitchFamily="34" charset="0"/>
              <a:buNone/>
              <a:defRPr sz="1000" kern="1200">
                <a:solidFill>
                  <a:schemeClr val="tx1">
                    <a:lumMod val="85000"/>
                    <a:lumOff val="15000"/>
                  </a:schemeClr>
                </a:solidFill>
                <a:latin typeface="+mn-lt"/>
                <a:ea typeface="+mn-ea"/>
                <a:cs typeface="+mn-cs"/>
              </a:defRPr>
            </a:lvl5pPr>
            <a:lvl6pPr marL="2286000" indent="0" algn="l" defTabSz="914400" rtl="0" eaLnBrk="1" latinLnBrk="0" hangingPunct="1">
              <a:lnSpc>
                <a:spcPct val="100000"/>
              </a:lnSpc>
              <a:spcBef>
                <a:spcPts val="1000"/>
              </a:spcBef>
              <a:buClr>
                <a:schemeClr val="accent2"/>
              </a:buClr>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100000"/>
              </a:lnSpc>
              <a:spcBef>
                <a:spcPts val="1000"/>
              </a:spcBef>
              <a:buClr>
                <a:schemeClr val="accent2"/>
              </a:buClr>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100000"/>
              </a:lnSpc>
              <a:spcBef>
                <a:spcPts val="1000"/>
              </a:spcBef>
              <a:buClr>
                <a:schemeClr val="accent2"/>
              </a:buClr>
              <a:buFont typeface="Arial" panose="020B0604020202020204" pitchFamily="34" charset="0"/>
              <a:buNone/>
              <a:defRPr sz="1000" kern="1200" baseline="0">
                <a:solidFill>
                  <a:schemeClr val="tx1"/>
                </a:solidFill>
                <a:latin typeface="+mn-lt"/>
                <a:ea typeface="+mn-ea"/>
                <a:cs typeface="+mn-cs"/>
              </a:defRPr>
            </a:lvl8pPr>
            <a:lvl9pPr marL="3657600" indent="0" algn="l" defTabSz="914400" rtl="0" eaLnBrk="1" latinLnBrk="0" hangingPunct="1">
              <a:lnSpc>
                <a:spcPct val="100000"/>
              </a:lnSpc>
              <a:spcBef>
                <a:spcPts val="1000"/>
              </a:spcBef>
              <a:buClr>
                <a:schemeClr val="accent2"/>
              </a:buClr>
              <a:buFont typeface="Arial" panose="020B0604020202020204" pitchFamily="34" charset="0"/>
              <a:buNone/>
              <a:defRPr sz="1000" kern="1200" baseline="0">
                <a:solidFill>
                  <a:schemeClr val="tx1"/>
                </a:solidFill>
                <a:latin typeface="+mn-lt"/>
                <a:ea typeface="+mn-ea"/>
                <a:cs typeface="+mn-cs"/>
              </a:defRPr>
            </a:lvl9pPr>
          </a:lstStyle>
          <a:p>
            <a:pPr>
              <a:spcBef>
                <a:spcPts val="0"/>
              </a:spcBef>
            </a:pPr>
            <a:r>
              <a:rPr lang="en-US" sz="1200" dirty="0">
                <a:solidFill>
                  <a:schemeClr val="tx1"/>
                </a:solidFill>
              </a:rPr>
              <a:t>Stained glass windows for the Sommerfeld Residence, </a:t>
            </a:r>
          </a:p>
          <a:p>
            <a:pPr>
              <a:spcBef>
                <a:spcPts val="0"/>
              </a:spcBef>
            </a:pPr>
            <a:r>
              <a:rPr lang="en-US" sz="1200" dirty="0">
                <a:solidFill>
                  <a:schemeClr val="tx1"/>
                </a:solidFill>
              </a:rPr>
              <a:t>Josef Albers</a:t>
            </a:r>
          </a:p>
          <a:p>
            <a:pPr>
              <a:spcBef>
                <a:spcPts val="0"/>
              </a:spcBef>
            </a:pPr>
            <a:r>
              <a:rPr lang="en-US" sz="1200" dirty="0">
                <a:solidFill>
                  <a:schemeClr val="tx1"/>
                </a:solidFill>
              </a:rPr>
              <a:t>ca. 1920–1921</a:t>
            </a:r>
          </a:p>
          <a:p>
            <a:pPr>
              <a:spcBef>
                <a:spcPts val="0"/>
              </a:spcBef>
            </a:pPr>
            <a:r>
              <a:rPr lang="en-US" sz="1200" dirty="0">
                <a:solidFill>
                  <a:schemeClr val="tx1"/>
                </a:solidFill>
              </a:rPr>
              <a:t>https://</a:t>
            </a:r>
            <a:r>
              <a:rPr lang="en-US" sz="1200" dirty="0" err="1">
                <a:solidFill>
                  <a:schemeClr val="tx1"/>
                </a:solidFill>
              </a:rPr>
              <a:t>www.getty.edu</a:t>
            </a:r>
            <a:r>
              <a:rPr lang="en-US" sz="1200" dirty="0">
                <a:solidFill>
                  <a:schemeClr val="tx1"/>
                </a:solidFill>
              </a:rPr>
              <a:t>/research/</a:t>
            </a:r>
            <a:r>
              <a:rPr lang="en-US" sz="1200" dirty="0" err="1">
                <a:solidFill>
                  <a:schemeClr val="tx1"/>
                </a:solidFill>
              </a:rPr>
              <a:t>exhibitions_events</a:t>
            </a:r>
            <a:r>
              <a:rPr lang="en-US" sz="1200" dirty="0">
                <a:solidFill>
                  <a:schemeClr val="tx1"/>
                </a:solidFill>
              </a:rPr>
              <a:t>/exhibitions/</a:t>
            </a:r>
            <a:r>
              <a:rPr lang="en-US" sz="1200" dirty="0" err="1">
                <a:solidFill>
                  <a:schemeClr val="tx1"/>
                </a:solidFill>
              </a:rPr>
              <a:t>bauhaus</a:t>
            </a:r>
            <a:r>
              <a:rPr lang="en-US" sz="1200" dirty="0">
                <a:solidFill>
                  <a:schemeClr val="tx1"/>
                </a:solidFill>
              </a:rPr>
              <a:t>/</a:t>
            </a:r>
            <a:r>
              <a:rPr lang="en-US" sz="1200" dirty="0" err="1">
                <a:solidFill>
                  <a:schemeClr val="tx1"/>
                </a:solidFill>
              </a:rPr>
              <a:t>new_artist</a:t>
            </a:r>
            <a:r>
              <a:rPr lang="en-US" sz="1200" dirty="0">
                <a:solidFill>
                  <a:schemeClr val="tx1"/>
                </a:solidFill>
              </a:rPr>
              <a:t>/</a:t>
            </a:r>
            <a:r>
              <a:rPr lang="en-US" sz="1200" dirty="0" err="1">
                <a:solidFill>
                  <a:schemeClr val="tx1"/>
                </a:solidFill>
              </a:rPr>
              <a:t>body_spirit</a:t>
            </a:r>
            <a:r>
              <a:rPr lang="en-US" sz="1200" dirty="0">
                <a:solidFill>
                  <a:schemeClr val="tx1"/>
                </a:solidFill>
              </a:rPr>
              <a:t>/architecture/</a:t>
            </a:r>
          </a:p>
        </p:txBody>
      </p:sp>
      <p:pic>
        <p:nvPicPr>
          <p:cNvPr id="8" name="Picture 7">
            <a:extLst>
              <a:ext uri="{FF2B5EF4-FFF2-40B4-BE49-F238E27FC236}">
                <a16:creationId xmlns:a16="http://schemas.microsoft.com/office/drawing/2014/main" id="{EEC34CCE-B56D-9F4A-8F89-DDD33ADE262D}"/>
              </a:ext>
            </a:extLst>
          </p:cNvPr>
          <p:cNvPicPr>
            <a:picLocks noChangeAspect="1"/>
          </p:cNvPicPr>
          <p:nvPr/>
        </p:nvPicPr>
        <p:blipFill>
          <a:blip r:embed="rId4"/>
          <a:stretch>
            <a:fillRect/>
          </a:stretch>
        </p:blipFill>
        <p:spPr>
          <a:xfrm>
            <a:off x="5923884" y="0"/>
            <a:ext cx="6268116" cy="4370542"/>
          </a:xfrm>
          <a:prstGeom prst="rect">
            <a:avLst/>
          </a:prstGeom>
        </p:spPr>
      </p:pic>
      <p:sp>
        <p:nvSpPr>
          <p:cNvPr id="9" name="TextBox 8">
            <a:extLst>
              <a:ext uri="{FF2B5EF4-FFF2-40B4-BE49-F238E27FC236}">
                <a16:creationId xmlns:a16="http://schemas.microsoft.com/office/drawing/2014/main" id="{774C1073-71A6-DF44-8CD9-DF87DA4080A7}"/>
              </a:ext>
            </a:extLst>
          </p:cNvPr>
          <p:cNvSpPr txBox="1"/>
          <p:nvPr/>
        </p:nvSpPr>
        <p:spPr>
          <a:xfrm>
            <a:off x="2981908" y="3047103"/>
            <a:ext cx="2630848" cy="1323439"/>
          </a:xfrm>
          <a:prstGeom prst="rect">
            <a:avLst/>
          </a:prstGeom>
          <a:noFill/>
        </p:spPr>
        <p:txBody>
          <a:bodyPr wrap="none" rtlCol="0">
            <a:spAutoFit/>
          </a:bodyPr>
          <a:lstStyle/>
          <a:p>
            <a:pPr algn="ctr"/>
            <a:r>
              <a:rPr lang="en-US" sz="1600" i="1" dirty="0" err="1"/>
              <a:t>Kaiserlich</a:t>
            </a:r>
            <a:r>
              <a:rPr lang="en-US" sz="1600" i="1" dirty="0"/>
              <a:t> (Imperial)</a:t>
            </a:r>
          </a:p>
          <a:p>
            <a:pPr algn="ctr"/>
            <a:r>
              <a:rPr lang="en-US" sz="1600" dirty="0"/>
              <a:t>Leaded glass</a:t>
            </a:r>
          </a:p>
          <a:p>
            <a:pPr algn="ctr"/>
            <a:r>
              <a:rPr lang="en-US" sz="1600" dirty="0"/>
              <a:t>48”x49”x4” (122x124x11cm)</a:t>
            </a:r>
          </a:p>
          <a:p>
            <a:pPr algn="ctr"/>
            <a:r>
              <a:rPr lang="en-US" sz="1600" dirty="0"/>
              <a:t>c1923</a:t>
            </a:r>
          </a:p>
          <a:p>
            <a:pPr algn="ctr"/>
            <a:endParaRPr lang="en-US" sz="1600" dirty="0"/>
          </a:p>
        </p:txBody>
      </p:sp>
      <p:pic>
        <p:nvPicPr>
          <p:cNvPr id="10" name="Picture 9">
            <a:extLst>
              <a:ext uri="{FF2B5EF4-FFF2-40B4-BE49-F238E27FC236}">
                <a16:creationId xmlns:a16="http://schemas.microsoft.com/office/drawing/2014/main" id="{09169B86-5ACC-9741-80C8-242432370183}"/>
              </a:ext>
            </a:extLst>
          </p:cNvPr>
          <p:cNvPicPr>
            <a:picLocks noChangeAspect="1"/>
          </p:cNvPicPr>
          <p:nvPr/>
        </p:nvPicPr>
        <p:blipFill>
          <a:blip r:embed="rId5"/>
          <a:stretch>
            <a:fillRect/>
          </a:stretch>
        </p:blipFill>
        <p:spPr>
          <a:xfrm flipH="1">
            <a:off x="2981908" y="128158"/>
            <a:ext cx="2822642" cy="2776369"/>
          </a:xfrm>
          <a:prstGeom prst="rect">
            <a:avLst/>
          </a:prstGeom>
        </p:spPr>
      </p:pic>
    </p:spTree>
    <p:extLst>
      <p:ext uri="{BB962C8B-B14F-4D97-AF65-F5344CB8AC3E}">
        <p14:creationId xmlns:p14="http://schemas.microsoft.com/office/powerpoint/2010/main" val="9221714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DFAEC8-42DB-8248-B069-941865976A17}"/>
              </a:ext>
            </a:extLst>
          </p:cNvPr>
          <p:cNvSpPr>
            <a:spLocks noGrp="1"/>
          </p:cNvSpPr>
          <p:nvPr>
            <p:ph type="title"/>
          </p:nvPr>
        </p:nvSpPr>
        <p:spPr>
          <a:xfrm>
            <a:off x="765447" y="406997"/>
            <a:ext cx="4494998" cy="493181"/>
          </a:xfrm>
        </p:spPr>
        <p:txBody>
          <a:bodyPr/>
          <a:lstStyle/>
          <a:p>
            <a:r>
              <a:rPr lang="en-US" dirty="0"/>
              <a:t>Wilhelm </a:t>
            </a:r>
            <a:r>
              <a:rPr lang="en-US" dirty="0" err="1"/>
              <a:t>Wagenfeld</a:t>
            </a:r>
            <a:endParaRPr lang="en-US" dirty="0"/>
          </a:p>
        </p:txBody>
      </p:sp>
      <p:sp>
        <p:nvSpPr>
          <p:cNvPr id="4" name="Text Placeholder 3">
            <a:extLst>
              <a:ext uri="{FF2B5EF4-FFF2-40B4-BE49-F238E27FC236}">
                <a16:creationId xmlns:a16="http://schemas.microsoft.com/office/drawing/2014/main" id="{7E370F33-F6C6-8742-BC35-296E287880A4}"/>
              </a:ext>
            </a:extLst>
          </p:cNvPr>
          <p:cNvSpPr>
            <a:spLocks noGrp="1"/>
          </p:cNvSpPr>
          <p:nvPr>
            <p:ph type="body" sz="half" idx="2"/>
          </p:nvPr>
        </p:nvSpPr>
        <p:spPr>
          <a:xfrm>
            <a:off x="765447" y="5388997"/>
            <a:ext cx="4144879" cy="1323439"/>
          </a:xfrm>
        </p:spPr>
        <p:txBody>
          <a:bodyPr>
            <a:normAutofit fontScale="92500" lnSpcReduction="20000"/>
          </a:bodyPr>
          <a:lstStyle/>
          <a:p>
            <a:pPr>
              <a:spcBef>
                <a:spcPts val="0"/>
              </a:spcBef>
            </a:pPr>
            <a:r>
              <a:rPr lang="en-US" i="1" dirty="0"/>
              <a:t>WA24 Lamp (Metal Version)</a:t>
            </a:r>
          </a:p>
          <a:p>
            <a:pPr>
              <a:spcBef>
                <a:spcPts val="0"/>
              </a:spcBef>
            </a:pPr>
            <a:r>
              <a:rPr lang="en-US" i="1" dirty="0" err="1"/>
              <a:t>Opalin</a:t>
            </a:r>
            <a:r>
              <a:rPr lang="en-US" i="1" dirty="0"/>
              <a:t> glass and nickel plated steel</a:t>
            </a:r>
          </a:p>
          <a:p>
            <a:pPr>
              <a:spcBef>
                <a:spcPts val="0"/>
              </a:spcBef>
            </a:pPr>
            <a:r>
              <a:rPr lang="en-US" dirty="0"/>
              <a:t>1924</a:t>
            </a:r>
          </a:p>
          <a:p>
            <a:pPr>
              <a:spcBef>
                <a:spcPts val="0"/>
              </a:spcBef>
            </a:pPr>
            <a:r>
              <a:rPr lang="en-US" dirty="0"/>
              <a:t>production: </a:t>
            </a:r>
            <a:r>
              <a:rPr lang="en-US" dirty="0" err="1"/>
              <a:t>Staatliches</a:t>
            </a:r>
            <a:r>
              <a:rPr lang="en-US" dirty="0"/>
              <a:t> Bauhaus Weimar photo: Joachim </a:t>
            </a:r>
            <a:r>
              <a:rPr lang="en-US" dirty="0" err="1"/>
              <a:t>Fliegner</a:t>
            </a:r>
            <a:r>
              <a:rPr lang="en-US" dirty="0"/>
              <a:t>.</a:t>
            </a:r>
          </a:p>
          <a:p>
            <a:pPr>
              <a:spcBef>
                <a:spcPts val="0"/>
              </a:spcBef>
            </a:pPr>
            <a:r>
              <a:rPr lang="en-US" dirty="0">
                <a:solidFill>
                  <a:srgbClr val="0070C0"/>
                </a:solidFill>
              </a:rPr>
              <a:t>https://</a:t>
            </a:r>
            <a:r>
              <a:rPr lang="en-US" dirty="0" err="1">
                <a:solidFill>
                  <a:srgbClr val="0070C0"/>
                </a:solidFill>
              </a:rPr>
              <a:t>www.bauhauskooperation.com</a:t>
            </a:r>
            <a:r>
              <a:rPr lang="en-US" dirty="0">
                <a:solidFill>
                  <a:srgbClr val="0070C0"/>
                </a:solidFill>
              </a:rPr>
              <a:t>/knowledge/the-</a:t>
            </a:r>
            <a:r>
              <a:rPr lang="en-US" dirty="0" err="1">
                <a:solidFill>
                  <a:srgbClr val="0070C0"/>
                </a:solidFill>
              </a:rPr>
              <a:t>bauhaus</a:t>
            </a:r>
            <a:r>
              <a:rPr lang="en-US" dirty="0">
                <a:solidFill>
                  <a:srgbClr val="0070C0"/>
                </a:solidFill>
              </a:rPr>
              <a:t>/people/students/</a:t>
            </a:r>
            <a:r>
              <a:rPr lang="en-US" dirty="0" err="1">
                <a:solidFill>
                  <a:srgbClr val="0070C0"/>
                </a:solidFill>
              </a:rPr>
              <a:t>wilhelm-wagenfeld</a:t>
            </a:r>
            <a:r>
              <a:rPr lang="en-US" dirty="0">
                <a:solidFill>
                  <a:srgbClr val="0070C0"/>
                </a:solidFill>
              </a:rPr>
              <a:t>/</a:t>
            </a:r>
          </a:p>
        </p:txBody>
      </p:sp>
      <p:pic>
        <p:nvPicPr>
          <p:cNvPr id="8" name="Picture 7">
            <a:extLst>
              <a:ext uri="{FF2B5EF4-FFF2-40B4-BE49-F238E27FC236}">
                <a16:creationId xmlns:a16="http://schemas.microsoft.com/office/drawing/2014/main" id="{1DC8D58E-0DB5-2146-AE74-DF02CBC7100E}"/>
              </a:ext>
            </a:extLst>
          </p:cNvPr>
          <p:cNvPicPr>
            <a:picLocks noChangeAspect="1"/>
          </p:cNvPicPr>
          <p:nvPr/>
        </p:nvPicPr>
        <p:blipFill>
          <a:blip r:embed="rId3"/>
          <a:stretch>
            <a:fillRect/>
          </a:stretch>
        </p:blipFill>
        <p:spPr>
          <a:xfrm>
            <a:off x="1424320" y="1043871"/>
            <a:ext cx="2827132" cy="4201433"/>
          </a:xfrm>
          <a:prstGeom prst="rect">
            <a:avLst/>
          </a:prstGeom>
        </p:spPr>
      </p:pic>
      <p:sp>
        <p:nvSpPr>
          <p:cNvPr id="7" name="TextBox 6">
            <a:extLst>
              <a:ext uri="{FF2B5EF4-FFF2-40B4-BE49-F238E27FC236}">
                <a16:creationId xmlns:a16="http://schemas.microsoft.com/office/drawing/2014/main" id="{3AA31C12-DE3A-F44F-BAA9-7570B4597853}"/>
              </a:ext>
            </a:extLst>
          </p:cNvPr>
          <p:cNvSpPr txBox="1"/>
          <p:nvPr/>
        </p:nvSpPr>
        <p:spPr>
          <a:xfrm>
            <a:off x="6619346" y="4509269"/>
            <a:ext cx="5056093" cy="2031325"/>
          </a:xfrm>
          <a:prstGeom prst="rect">
            <a:avLst/>
          </a:prstGeom>
          <a:noFill/>
        </p:spPr>
        <p:txBody>
          <a:bodyPr wrap="square" rtlCol="0">
            <a:spAutoFit/>
          </a:bodyPr>
          <a:lstStyle/>
          <a:p>
            <a:pPr algn="ctr"/>
            <a:r>
              <a:rPr lang="en-US" sz="1400" i="1" dirty="0"/>
              <a:t>Vase or Bud Vase</a:t>
            </a:r>
          </a:p>
          <a:p>
            <a:pPr algn="ctr"/>
            <a:r>
              <a:rPr lang="en-US" sz="1400" dirty="0"/>
              <a:t>Blown glass</a:t>
            </a:r>
          </a:p>
          <a:p>
            <a:pPr algn="ctr"/>
            <a:r>
              <a:rPr lang="en-US" sz="1400" dirty="0"/>
              <a:t>4.5” X 7”</a:t>
            </a:r>
          </a:p>
          <a:p>
            <a:pPr algn="ctr"/>
            <a:r>
              <a:rPr lang="en-US" sz="1400" dirty="0"/>
              <a:t>c1935-44</a:t>
            </a:r>
          </a:p>
          <a:p>
            <a:pPr algn="ctr"/>
            <a:r>
              <a:rPr lang="en-US" sz="1400" dirty="0"/>
              <a:t>Executed at the </a:t>
            </a:r>
            <a:r>
              <a:rPr lang="en-US" sz="1400" dirty="0" err="1"/>
              <a:t>Vereinigte</a:t>
            </a:r>
            <a:r>
              <a:rPr lang="en-US" sz="1400" dirty="0"/>
              <a:t> </a:t>
            </a:r>
            <a:r>
              <a:rPr lang="en-US" sz="1400" dirty="0" err="1"/>
              <a:t>Lausitzer</a:t>
            </a:r>
            <a:r>
              <a:rPr lang="en-US" sz="1400" dirty="0"/>
              <a:t> </a:t>
            </a:r>
            <a:r>
              <a:rPr lang="en-US" sz="1400" dirty="0" err="1"/>
              <a:t>Glaswerke</a:t>
            </a:r>
            <a:r>
              <a:rPr lang="en-US" sz="1400" dirty="0"/>
              <a:t>, Germany, 1935-44 </a:t>
            </a:r>
          </a:p>
          <a:p>
            <a:pPr algn="ctr"/>
            <a:r>
              <a:rPr lang="en-US" sz="1400" dirty="0"/>
              <a:t>Skinner Auctioneers, Boston - </a:t>
            </a:r>
            <a:r>
              <a:rPr lang="en-US" sz="1400" dirty="0">
                <a:solidFill>
                  <a:srgbClr val="0070C0"/>
                </a:solidFill>
              </a:rPr>
              <a:t>https://</a:t>
            </a:r>
            <a:r>
              <a:rPr lang="en-US" sz="1400" dirty="0" err="1">
                <a:solidFill>
                  <a:srgbClr val="0070C0"/>
                </a:solidFill>
              </a:rPr>
              <a:t>www.liveauctioneers.com</a:t>
            </a:r>
            <a:r>
              <a:rPr lang="en-US" sz="1400" dirty="0">
                <a:solidFill>
                  <a:srgbClr val="0070C0"/>
                </a:solidFill>
              </a:rPr>
              <a:t>/item/11811210_302-wilhelm-wagenfeld-1900-1990-vase-hand-blown-g</a:t>
            </a:r>
          </a:p>
          <a:p>
            <a:pPr algn="ctr"/>
            <a:endParaRPr lang="en-US" sz="1400" dirty="0"/>
          </a:p>
        </p:txBody>
      </p:sp>
      <p:pic>
        <p:nvPicPr>
          <p:cNvPr id="10" name="Picture 9">
            <a:extLst>
              <a:ext uri="{FF2B5EF4-FFF2-40B4-BE49-F238E27FC236}">
                <a16:creationId xmlns:a16="http://schemas.microsoft.com/office/drawing/2014/main" id="{DE5E36D3-8E1B-D949-81B7-597A48B3514C}"/>
              </a:ext>
            </a:extLst>
          </p:cNvPr>
          <p:cNvPicPr>
            <a:picLocks noChangeAspect="1"/>
          </p:cNvPicPr>
          <p:nvPr/>
        </p:nvPicPr>
        <p:blipFill rotWithShape="1">
          <a:blip r:embed="rId4"/>
          <a:srcRect l="6628" t="5964" r="7657" b="8549"/>
          <a:stretch/>
        </p:blipFill>
        <p:spPr>
          <a:xfrm>
            <a:off x="7181584" y="240089"/>
            <a:ext cx="3931616" cy="4269180"/>
          </a:xfrm>
          <a:prstGeom prst="rect">
            <a:avLst/>
          </a:prstGeom>
        </p:spPr>
      </p:pic>
    </p:spTree>
    <p:extLst>
      <p:ext uri="{BB962C8B-B14F-4D97-AF65-F5344CB8AC3E}">
        <p14:creationId xmlns:p14="http://schemas.microsoft.com/office/powerpoint/2010/main" val="5084282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3E58F2F-F7CA-8946-BEEC-7E0CD71F46AB}"/>
              </a:ext>
            </a:extLst>
          </p:cNvPr>
          <p:cNvSpPr>
            <a:spLocks noGrp="1"/>
          </p:cNvSpPr>
          <p:nvPr>
            <p:ph type="ctrTitle"/>
          </p:nvPr>
        </p:nvSpPr>
        <p:spPr>
          <a:xfrm>
            <a:off x="1600200" y="796483"/>
            <a:ext cx="8991600" cy="1645920"/>
          </a:xfrm>
        </p:spPr>
        <p:txBody>
          <a:bodyPr/>
          <a:lstStyle/>
          <a:p>
            <a:r>
              <a:rPr lang="en-US" dirty="0"/>
              <a:t>Studio Glass</a:t>
            </a:r>
          </a:p>
        </p:txBody>
      </p:sp>
      <p:sp>
        <p:nvSpPr>
          <p:cNvPr id="6" name="Subtitle 5">
            <a:extLst>
              <a:ext uri="{FF2B5EF4-FFF2-40B4-BE49-F238E27FC236}">
                <a16:creationId xmlns:a16="http://schemas.microsoft.com/office/drawing/2014/main" id="{4A3F0772-C234-4144-AA6E-E9DD53285755}"/>
              </a:ext>
            </a:extLst>
          </p:cNvPr>
          <p:cNvSpPr>
            <a:spLocks noGrp="1"/>
          </p:cNvSpPr>
          <p:nvPr>
            <p:ph type="subTitle" idx="1"/>
          </p:nvPr>
        </p:nvSpPr>
        <p:spPr>
          <a:xfrm>
            <a:off x="2695194" y="2643013"/>
            <a:ext cx="6801612" cy="1239894"/>
          </a:xfrm>
        </p:spPr>
        <p:txBody>
          <a:bodyPr>
            <a:normAutofit/>
          </a:bodyPr>
          <a:lstStyle/>
          <a:p>
            <a:r>
              <a:rPr lang="en-US" sz="3600" dirty="0"/>
              <a:t>Czech Developments</a:t>
            </a:r>
          </a:p>
        </p:txBody>
      </p:sp>
    </p:spTree>
    <p:extLst>
      <p:ext uri="{BB962C8B-B14F-4D97-AF65-F5344CB8AC3E}">
        <p14:creationId xmlns:p14="http://schemas.microsoft.com/office/powerpoint/2010/main" val="12173235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flask.jpeg"/>
          <p:cNvPicPr>
            <a:picLocks noChangeAspect="1"/>
          </p:cNvPicPr>
          <p:nvPr/>
        </p:nvPicPr>
        <p:blipFill rotWithShape="1">
          <a:blip r:embed="rId3" cstate="print">
            <a:extLst>
              <a:ext uri="{28A0092B-C50C-407E-A947-70E740481C1C}">
                <a14:useLocalDpi xmlns:a14="http://schemas.microsoft.com/office/drawing/2010/main" val="0"/>
              </a:ext>
            </a:extLst>
          </a:blip>
          <a:srcRect t="2111"/>
          <a:stretch/>
        </p:blipFill>
        <p:spPr>
          <a:xfrm>
            <a:off x="7885360" y="182043"/>
            <a:ext cx="3860211" cy="5458163"/>
          </a:xfrm>
          <a:prstGeom prst="rect">
            <a:avLst/>
          </a:prstGeom>
        </p:spPr>
      </p:pic>
      <p:sp>
        <p:nvSpPr>
          <p:cNvPr id="5" name="TextBox 4">
            <a:extLst>
              <a:ext uri="{FF2B5EF4-FFF2-40B4-BE49-F238E27FC236}">
                <a16:creationId xmlns:a16="http://schemas.microsoft.com/office/drawing/2014/main" id="{9315E97E-A55D-E040-AA4D-96D779972D28}"/>
              </a:ext>
            </a:extLst>
          </p:cNvPr>
          <p:cNvSpPr txBox="1"/>
          <p:nvPr/>
        </p:nvSpPr>
        <p:spPr>
          <a:xfrm>
            <a:off x="7600539" y="5640206"/>
            <a:ext cx="3702232" cy="1200329"/>
          </a:xfrm>
          <a:prstGeom prst="rect">
            <a:avLst/>
          </a:prstGeom>
          <a:noFill/>
        </p:spPr>
        <p:txBody>
          <a:bodyPr wrap="none" rtlCol="0">
            <a:spAutoFit/>
          </a:bodyPr>
          <a:lstStyle/>
          <a:p>
            <a:pPr algn="ctr"/>
            <a:r>
              <a:rPr lang="en-US" b="1" i="1" dirty="0"/>
              <a:t>Head I</a:t>
            </a:r>
            <a:br>
              <a:rPr lang="en-US" b="1" i="1" dirty="0"/>
            </a:br>
            <a:r>
              <a:rPr lang="en-US" dirty="0"/>
              <a:t>14 x </a:t>
            </a:r>
            <a:r>
              <a:rPr lang="en-US" sz="1400" dirty="0"/>
              <a:t>6.75</a:t>
            </a:r>
            <a:r>
              <a:rPr lang="en-US" dirty="0"/>
              <a:t> inches (35.5 x 17 cm)</a:t>
            </a:r>
            <a:br>
              <a:rPr lang="en-US" dirty="0"/>
            </a:br>
            <a:r>
              <a:rPr lang="en-US" dirty="0"/>
              <a:t>1957-1958</a:t>
            </a:r>
          </a:p>
          <a:p>
            <a:pPr algn="ctr"/>
            <a:r>
              <a:rPr lang="en-US" dirty="0">
                <a:solidFill>
                  <a:srgbClr val="0070C0"/>
                </a:solidFill>
              </a:rPr>
              <a:t>https://</a:t>
            </a:r>
            <a:r>
              <a:rPr lang="en-US" dirty="0" err="1">
                <a:solidFill>
                  <a:srgbClr val="0070C0"/>
                </a:solidFill>
              </a:rPr>
              <a:t>www.cmog.org</a:t>
            </a:r>
            <a:r>
              <a:rPr lang="en-US" dirty="0">
                <a:solidFill>
                  <a:srgbClr val="0070C0"/>
                </a:solidFill>
              </a:rPr>
              <a:t>/artwork/head-</a:t>
            </a:r>
            <a:r>
              <a:rPr lang="en-US" dirty="0" err="1">
                <a:solidFill>
                  <a:srgbClr val="0070C0"/>
                </a:solidFill>
              </a:rPr>
              <a:t>i</a:t>
            </a:r>
            <a:endParaRPr lang="en-US" dirty="0">
              <a:solidFill>
                <a:srgbClr val="0070C0"/>
              </a:solidFill>
            </a:endParaRPr>
          </a:p>
        </p:txBody>
      </p:sp>
      <p:sp>
        <p:nvSpPr>
          <p:cNvPr id="9" name="TextBox 8">
            <a:extLst>
              <a:ext uri="{FF2B5EF4-FFF2-40B4-BE49-F238E27FC236}">
                <a16:creationId xmlns:a16="http://schemas.microsoft.com/office/drawing/2014/main" id="{EE4361C6-2D90-8B40-890E-D95F17982706}"/>
              </a:ext>
            </a:extLst>
          </p:cNvPr>
          <p:cNvSpPr txBox="1"/>
          <p:nvPr/>
        </p:nvSpPr>
        <p:spPr>
          <a:xfrm>
            <a:off x="808316" y="5336571"/>
            <a:ext cx="4831130" cy="1600438"/>
          </a:xfrm>
          <a:prstGeom prst="rect">
            <a:avLst/>
          </a:prstGeom>
          <a:noFill/>
        </p:spPr>
        <p:txBody>
          <a:bodyPr wrap="none" rtlCol="0">
            <a:spAutoFit/>
          </a:bodyPr>
          <a:lstStyle/>
          <a:p>
            <a:pPr algn="ctr"/>
            <a:r>
              <a:rPr lang="en-US" sz="1400" b="1" i="1" dirty="0"/>
              <a:t>Head Bowl</a:t>
            </a:r>
            <a:br>
              <a:rPr lang="en-US" sz="1400" b="1" i="1" dirty="0"/>
            </a:br>
            <a:r>
              <a:rPr lang="en-US" sz="1400" dirty="0"/>
              <a:t>4.5 x 12 inches (11 x 30 cm)</a:t>
            </a:r>
            <a:br>
              <a:rPr lang="en-US" sz="1400" dirty="0"/>
            </a:br>
            <a:r>
              <a:rPr lang="en-US" sz="1400" dirty="0"/>
              <a:t>1955-56</a:t>
            </a:r>
          </a:p>
          <a:p>
            <a:pPr algn="ctr"/>
            <a:r>
              <a:rPr lang="en-US" sz="1400" dirty="0"/>
              <a:t>Photo: Gabriel </a:t>
            </a:r>
            <a:r>
              <a:rPr lang="en-US" sz="1400" dirty="0" err="1"/>
              <a:t>Urbánek</a:t>
            </a:r>
            <a:r>
              <a:rPr lang="en-US" sz="1400" dirty="0"/>
              <a:t>, </a:t>
            </a:r>
          </a:p>
          <a:p>
            <a:pPr algn="ctr"/>
            <a:r>
              <a:rPr lang="en-US" sz="1400" dirty="0"/>
              <a:t>source: </a:t>
            </a:r>
            <a:r>
              <a:rPr lang="en-US" sz="1400" dirty="0">
                <a:solidFill>
                  <a:srgbClr val="0070C0"/>
                </a:solidFill>
                <a:hlinkClick r:id="rId4">
                  <a:extLst>
                    <a:ext uri="{A12FA001-AC4F-418D-AE19-62706E023703}">
                      <ahyp:hlinkClr xmlns:ahyp="http://schemas.microsoft.com/office/drawing/2018/hyperlinkcolor" val="tx"/>
                    </a:ext>
                  </a:extLst>
                </a:hlinkClick>
              </a:rPr>
              <a:t>www.upm.cz</a:t>
            </a:r>
            <a:endParaRPr lang="en-US" sz="1400" dirty="0">
              <a:solidFill>
                <a:srgbClr val="0070C0"/>
              </a:solidFill>
            </a:endParaRPr>
          </a:p>
          <a:p>
            <a:pPr algn="ctr"/>
            <a:r>
              <a:rPr lang="en-US" sz="1400" dirty="0">
                <a:solidFill>
                  <a:srgbClr val="0070C0"/>
                </a:solidFill>
                <a:hlinkClick r:id="rId5">
                  <a:extLst>
                    <a:ext uri="{A12FA001-AC4F-418D-AE19-62706E023703}">
                      <ahyp:hlinkClr xmlns:ahyp="http://schemas.microsoft.com/office/drawing/2018/hyperlinkcolor" val="tx"/>
                    </a:ext>
                  </a:extLst>
                </a:hlinkClick>
              </a:rPr>
              <a:t>https://www.prague.eu/en/event/21933/pleiad-of-glass-19462019</a:t>
            </a:r>
            <a:endParaRPr lang="en-US" sz="1400" dirty="0">
              <a:solidFill>
                <a:srgbClr val="0070C0"/>
              </a:solidFill>
            </a:endParaRPr>
          </a:p>
          <a:p>
            <a:pPr algn="ctr"/>
            <a:endParaRPr lang="en-US" sz="1400" dirty="0"/>
          </a:p>
        </p:txBody>
      </p:sp>
      <p:sp>
        <p:nvSpPr>
          <p:cNvPr id="11" name="Title 10">
            <a:extLst>
              <a:ext uri="{FF2B5EF4-FFF2-40B4-BE49-F238E27FC236}">
                <a16:creationId xmlns:a16="http://schemas.microsoft.com/office/drawing/2014/main" id="{EB7702DC-B81C-0A45-8DC0-CF7BD210B925}"/>
              </a:ext>
            </a:extLst>
          </p:cNvPr>
          <p:cNvSpPr>
            <a:spLocks noGrp="1"/>
          </p:cNvSpPr>
          <p:nvPr>
            <p:ph type="title"/>
          </p:nvPr>
        </p:nvSpPr>
        <p:spPr>
          <a:xfrm>
            <a:off x="819029" y="229089"/>
            <a:ext cx="4486656" cy="1141497"/>
          </a:xfrm>
        </p:spPr>
        <p:txBody>
          <a:bodyPr>
            <a:normAutofit fontScale="90000"/>
          </a:bodyPr>
          <a:lstStyle/>
          <a:p>
            <a:r>
              <a:rPr lang="en-US" dirty="0"/>
              <a:t>Stanislav </a:t>
            </a:r>
            <a:r>
              <a:rPr lang="en-US" dirty="0" err="1"/>
              <a:t>Libenský</a:t>
            </a:r>
            <a:r>
              <a:rPr lang="en-US" dirty="0"/>
              <a:t> </a:t>
            </a:r>
            <a:br>
              <a:rPr lang="en-US" dirty="0"/>
            </a:br>
            <a:r>
              <a:rPr lang="en-US" dirty="0"/>
              <a:t>&amp;</a:t>
            </a:r>
            <a:br>
              <a:rPr lang="en-US" dirty="0"/>
            </a:br>
            <a:r>
              <a:rPr lang="en-US" dirty="0" err="1"/>
              <a:t>Jaroslava</a:t>
            </a:r>
            <a:r>
              <a:rPr lang="en-US" dirty="0"/>
              <a:t> </a:t>
            </a:r>
            <a:r>
              <a:rPr lang="en-US" dirty="0" err="1"/>
              <a:t>Brychtová</a:t>
            </a:r>
            <a:endParaRPr lang="en-US" dirty="0"/>
          </a:p>
        </p:txBody>
      </p:sp>
      <p:pic>
        <p:nvPicPr>
          <p:cNvPr id="12" name="Picture 11">
            <a:extLst>
              <a:ext uri="{FF2B5EF4-FFF2-40B4-BE49-F238E27FC236}">
                <a16:creationId xmlns:a16="http://schemas.microsoft.com/office/drawing/2014/main" id="{ABD6DE6E-E177-704D-A87B-C53CC210DC67}"/>
              </a:ext>
            </a:extLst>
          </p:cNvPr>
          <p:cNvPicPr>
            <a:picLocks noChangeAspect="1"/>
          </p:cNvPicPr>
          <p:nvPr/>
        </p:nvPicPr>
        <p:blipFill rotWithShape="1">
          <a:blip r:embed="rId6"/>
          <a:srcRect l="6135" t="20595" r="5100" b="10206"/>
          <a:stretch/>
        </p:blipFill>
        <p:spPr>
          <a:xfrm>
            <a:off x="109529" y="2062194"/>
            <a:ext cx="5905655" cy="3071070"/>
          </a:xfrm>
          <a:prstGeom prst="rect">
            <a:avLst/>
          </a:prstGeom>
        </p:spPr>
      </p:pic>
    </p:spTree>
    <p:extLst>
      <p:ext uri="{BB962C8B-B14F-4D97-AF65-F5344CB8AC3E}">
        <p14:creationId xmlns:p14="http://schemas.microsoft.com/office/powerpoint/2010/main" val="24666132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3">
            <a:extLst>
              <a:ext uri="{FF2B5EF4-FFF2-40B4-BE49-F238E27FC236}">
                <a16:creationId xmlns:a16="http://schemas.microsoft.com/office/drawing/2014/main" id="{44BA2587-D1E1-FE40-A4A3-1566AF8CFEC6}"/>
              </a:ext>
            </a:extLst>
          </p:cNvPr>
          <p:cNvSpPr>
            <a:spLocks noGrp="1" noChangeArrowheads="1"/>
          </p:cNvSpPr>
          <p:nvPr>
            <p:ph type="title"/>
          </p:nvPr>
        </p:nvSpPr>
        <p:spPr>
          <a:xfrm>
            <a:off x="769620" y="267452"/>
            <a:ext cx="4486656" cy="1141497"/>
          </a:xfrm>
        </p:spPr>
        <p:txBody>
          <a:bodyPr/>
          <a:lstStyle/>
          <a:p>
            <a:r>
              <a:rPr lang="cs-CZ" altLang="en-US" dirty="0"/>
              <a:t>Stanislav Libenský</a:t>
            </a:r>
          </a:p>
        </p:txBody>
      </p:sp>
      <p:pic>
        <p:nvPicPr>
          <p:cNvPr id="25604" name="Picture 4" descr="Stanislav Libenský 1950">
            <a:extLst>
              <a:ext uri="{FF2B5EF4-FFF2-40B4-BE49-F238E27FC236}">
                <a16:creationId xmlns:a16="http://schemas.microsoft.com/office/drawing/2014/main" id="{7782A598-CA02-AF48-B579-20D952D4B5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885"/>
          <a:stretch>
            <a:fillRect/>
          </a:stretch>
        </p:blipFill>
        <p:spPr bwMode="auto">
          <a:xfrm>
            <a:off x="6458266" y="267452"/>
            <a:ext cx="5375262" cy="580187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5A9BE08-798A-1A41-BD53-ABA2EBB1642A}"/>
              </a:ext>
            </a:extLst>
          </p:cNvPr>
          <p:cNvSpPr txBox="1"/>
          <p:nvPr/>
        </p:nvSpPr>
        <p:spPr>
          <a:xfrm>
            <a:off x="1206842" y="5266900"/>
            <a:ext cx="4800600" cy="1169551"/>
          </a:xfrm>
          <a:prstGeom prst="rect">
            <a:avLst/>
          </a:prstGeom>
          <a:noFill/>
        </p:spPr>
        <p:txBody>
          <a:bodyPr wrap="square" rtlCol="0">
            <a:spAutoFit/>
          </a:bodyPr>
          <a:lstStyle/>
          <a:p>
            <a:pPr algn="ctr"/>
            <a:r>
              <a:rPr lang="en-US" sz="1400" i="1" dirty="0"/>
              <a:t>Tea service </a:t>
            </a:r>
          </a:p>
          <a:p>
            <a:pPr algn="ctr"/>
            <a:r>
              <a:rPr lang="en-US" sz="1400" dirty="0"/>
              <a:t>heat resistant glass</a:t>
            </a:r>
          </a:p>
          <a:p>
            <a:pPr algn="ctr"/>
            <a:r>
              <a:rPr lang="en-US" sz="1400" dirty="0"/>
              <a:t>1949-50</a:t>
            </a:r>
          </a:p>
          <a:p>
            <a:pPr algn="ctr"/>
            <a:r>
              <a:rPr lang="en-US" sz="1400" dirty="0" err="1"/>
              <a:t>Novy</a:t>
            </a:r>
            <a:r>
              <a:rPr lang="en-US" sz="1400" dirty="0"/>
              <a:t> </a:t>
            </a:r>
            <a:r>
              <a:rPr lang="en-US" sz="1400" dirty="0" err="1"/>
              <a:t>bor</a:t>
            </a:r>
            <a:endParaRPr lang="en-US" sz="1400" dirty="0"/>
          </a:p>
          <a:p>
            <a:pPr algn="ctr"/>
            <a:r>
              <a:rPr lang="en-US" sz="1400" i="1" dirty="0"/>
              <a:t>Legend of Bohemian Glass, </a:t>
            </a:r>
            <a:r>
              <a:rPr lang="en-US" sz="1400" i="1" dirty="0" err="1"/>
              <a:t>Langhamer</a:t>
            </a:r>
            <a:r>
              <a:rPr lang="en-US" sz="1400" i="1" dirty="0"/>
              <a:t> p164</a:t>
            </a:r>
          </a:p>
        </p:txBody>
      </p:sp>
    </p:spTree>
    <p:extLst>
      <p:ext uri="{BB962C8B-B14F-4D97-AF65-F5344CB8AC3E}">
        <p14:creationId xmlns:p14="http://schemas.microsoft.com/office/powerpoint/2010/main" val="38337997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3">
            <a:extLst>
              <a:ext uri="{FF2B5EF4-FFF2-40B4-BE49-F238E27FC236}">
                <a16:creationId xmlns:a16="http://schemas.microsoft.com/office/drawing/2014/main" id="{EB86795D-B548-8746-872A-93BBBC0B7BDF}"/>
              </a:ext>
            </a:extLst>
          </p:cNvPr>
          <p:cNvSpPr>
            <a:spLocks noGrp="1" noChangeArrowheads="1"/>
          </p:cNvSpPr>
          <p:nvPr>
            <p:ph type="title"/>
          </p:nvPr>
        </p:nvSpPr>
        <p:spPr>
          <a:xfrm>
            <a:off x="765449" y="395150"/>
            <a:ext cx="4494998" cy="1134640"/>
          </a:xfrm>
        </p:spPr>
        <p:txBody>
          <a:bodyPr/>
          <a:lstStyle/>
          <a:p>
            <a:r>
              <a:rPr lang="cs-CZ" altLang="en-US" dirty="0"/>
              <a:t>René Roubíček</a:t>
            </a:r>
          </a:p>
        </p:txBody>
      </p:sp>
      <p:sp>
        <p:nvSpPr>
          <p:cNvPr id="28677" name="Text Box 5">
            <a:extLst>
              <a:ext uri="{FF2B5EF4-FFF2-40B4-BE49-F238E27FC236}">
                <a16:creationId xmlns:a16="http://schemas.microsoft.com/office/drawing/2014/main" id="{B744FE67-43EA-A141-9BC0-50CFB58AE82F}"/>
              </a:ext>
            </a:extLst>
          </p:cNvPr>
          <p:cNvSpPr txBox="1">
            <a:spLocks noChangeArrowheads="1"/>
          </p:cNvSpPr>
          <p:nvPr/>
        </p:nvSpPr>
        <p:spPr bwMode="auto">
          <a:xfrm>
            <a:off x="165020" y="3737115"/>
            <a:ext cx="5791200"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sz="1400" dirty="0"/>
              <a:t>Antonín </a:t>
            </a:r>
            <a:r>
              <a:rPr lang="en-US" sz="1400" dirty="0" err="1"/>
              <a:t>Dvořák</a:t>
            </a:r>
            <a:endParaRPr lang="en-US" sz="1400" dirty="0"/>
          </a:p>
          <a:p>
            <a:pPr algn="ctr"/>
            <a:r>
              <a:rPr lang="en-US" sz="1400" dirty="0"/>
              <a:t>Mold blown , cut and engraved glass</a:t>
            </a:r>
          </a:p>
          <a:p>
            <a:pPr algn="ctr"/>
            <a:r>
              <a:rPr lang="en-US" sz="1400" dirty="0"/>
              <a:t> 23,5 cm.</a:t>
            </a:r>
          </a:p>
          <a:p>
            <a:pPr algn="ctr"/>
            <a:r>
              <a:rPr lang="en-US" sz="1400" dirty="0"/>
              <a:t>Made at </a:t>
            </a:r>
            <a:r>
              <a:rPr lang="cs-CZ" altLang="en-US" sz="1400" dirty="0"/>
              <a:t>Sklářská škola v K. Šenově 1946</a:t>
            </a:r>
            <a:endParaRPr lang="en-US" sz="1400" dirty="0"/>
          </a:p>
          <a:p>
            <a:pPr algn="ctr"/>
            <a:r>
              <a:rPr lang="en-US" sz="1400" dirty="0" err="1"/>
              <a:t>Foto</a:t>
            </a:r>
            <a:r>
              <a:rPr lang="en-US" sz="1400" dirty="0"/>
              <a:t> Gabriel </a:t>
            </a:r>
            <a:r>
              <a:rPr lang="en-US" sz="1400" dirty="0" err="1"/>
              <a:t>Urbánek</a:t>
            </a:r>
            <a:endParaRPr lang="en-US" sz="1400" dirty="0"/>
          </a:p>
          <a:p>
            <a:pPr algn="ctr"/>
            <a:r>
              <a:rPr lang="cs-CZ" altLang="en-US" sz="1400" dirty="0">
                <a:solidFill>
                  <a:srgbClr val="0070C0"/>
                </a:solidFill>
              </a:rPr>
              <a:t>https://</a:t>
            </a:r>
            <a:r>
              <a:rPr lang="cs-CZ" altLang="en-US" sz="1400" dirty="0" err="1">
                <a:solidFill>
                  <a:srgbClr val="0070C0"/>
                </a:solidFill>
              </a:rPr>
              <a:t>www.upm.cz</a:t>
            </a:r>
            <a:r>
              <a:rPr lang="cs-CZ" altLang="en-US" sz="1400" dirty="0">
                <a:solidFill>
                  <a:srgbClr val="0070C0"/>
                </a:solidFill>
              </a:rPr>
              <a:t>/rene-roubicek-99-vyroci-narozeni/</a:t>
            </a:r>
          </a:p>
        </p:txBody>
      </p:sp>
      <p:pic>
        <p:nvPicPr>
          <p:cNvPr id="4" name="Picture 3">
            <a:extLst>
              <a:ext uri="{FF2B5EF4-FFF2-40B4-BE49-F238E27FC236}">
                <a16:creationId xmlns:a16="http://schemas.microsoft.com/office/drawing/2014/main" id="{02A38CF2-87C8-134B-A0CA-DB250DB12E99}"/>
              </a:ext>
            </a:extLst>
          </p:cNvPr>
          <p:cNvPicPr>
            <a:picLocks noChangeAspect="1"/>
          </p:cNvPicPr>
          <p:nvPr/>
        </p:nvPicPr>
        <p:blipFill>
          <a:blip r:embed="rId3"/>
          <a:stretch>
            <a:fillRect/>
          </a:stretch>
        </p:blipFill>
        <p:spPr>
          <a:xfrm>
            <a:off x="6651993" y="0"/>
            <a:ext cx="4612954" cy="6858000"/>
          </a:xfrm>
          <a:prstGeom prst="rect">
            <a:avLst/>
          </a:prstGeom>
        </p:spPr>
      </p:pic>
    </p:spTree>
    <p:extLst>
      <p:ext uri="{BB962C8B-B14F-4D97-AF65-F5344CB8AC3E}">
        <p14:creationId xmlns:p14="http://schemas.microsoft.com/office/powerpoint/2010/main" val="19580643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5" name="Rectangle 3">
            <a:extLst>
              <a:ext uri="{FF2B5EF4-FFF2-40B4-BE49-F238E27FC236}">
                <a16:creationId xmlns:a16="http://schemas.microsoft.com/office/drawing/2014/main" id="{84B909FE-6B42-7F4F-B534-292DB442BF66}"/>
              </a:ext>
            </a:extLst>
          </p:cNvPr>
          <p:cNvSpPr>
            <a:spLocks noGrp="1" noChangeArrowheads="1"/>
          </p:cNvSpPr>
          <p:nvPr>
            <p:ph type="ctrTitle"/>
          </p:nvPr>
        </p:nvSpPr>
        <p:spPr>
          <a:xfrm>
            <a:off x="758634" y="0"/>
            <a:ext cx="10689654" cy="944239"/>
          </a:xfrm>
        </p:spPr>
        <p:txBody>
          <a:bodyPr>
            <a:normAutofit/>
          </a:bodyPr>
          <a:lstStyle/>
          <a:p>
            <a:r>
              <a:rPr lang="cs-CZ" altLang="en-US" sz="3200" dirty="0"/>
              <a:t>René Roubíček– Stanislav Libenský</a:t>
            </a:r>
          </a:p>
        </p:txBody>
      </p:sp>
      <p:pic>
        <p:nvPicPr>
          <p:cNvPr id="110596" name="Picture 4" descr="Roubíček Mrak Expo Osaka 1970">
            <a:extLst>
              <a:ext uri="{FF2B5EF4-FFF2-40B4-BE49-F238E27FC236}">
                <a16:creationId xmlns:a16="http://schemas.microsoft.com/office/drawing/2014/main" id="{991AF3BE-F5D8-964E-924F-1276246FAC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8634" y="1150744"/>
            <a:ext cx="3408363" cy="4983163"/>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10597" name="Picture 5" descr="Libenský Řeka života Ósaka">
            <a:extLst>
              <a:ext uri="{FF2B5EF4-FFF2-40B4-BE49-F238E27FC236}">
                <a16:creationId xmlns:a16="http://schemas.microsoft.com/office/drawing/2014/main" id="{2EFC7C90-4FE8-BF46-874D-FE642277C5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23888" y="1150744"/>
            <a:ext cx="4724400" cy="3279775"/>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F3A764E-AC88-B044-ABE8-024DEA62E2CB}"/>
              </a:ext>
            </a:extLst>
          </p:cNvPr>
          <p:cNvSpPr txBox="1"/>
          <p:nvPr/>
        </p:nvSpPr>
        <p:spPr>
          <a:xfrm>
            <a:off x="6723888" y="4302503"/>
            <a:ext cx="4596384" cy="1754326"/>
          </a:xfrm>
          <a:prstGeom prst="rect">
            <a:avLst/>
          </a:prstGeom>
          <a:noFill/>
        </p:spPr>
        <p:txBody>
          <a:bodyPr wrap="square" rtlCol="0">
            <a:spAutoFit/>
          </a:bodyPr>
          <a:lstStyle/>
          <a:p>
            <a:pPr algn="ctr"/>
            <a:endParaRPr lang="en-US" dirty="0"/>
          </a:p>
          <a:p>
            <a:pPr algn="ctr"/>
            <a:r>
              <a:rPr lang="en-US" dirty="0"/>
              <a:t>River of Life</a:t>
            </a:r>
          </a:p>
          <a:p>
            <a:pPr algn="ctr"/>
            <a:r>
              <a:rPr lang="cs-CZ" altLang="en-US" dirty="0"/>
              <a:t>Stanislav Libenský</a:t>
            </a:r>
            <a:endParaRPr lang="en-US" dirty="0"/>
          </a:p>
          <a:p>
            <a:pPr algn="ctr"/>
            <a:r>
              <a:rPr lang="en-US" dirty="0"/>
              <a:t>mold melted cast glass</a:t>
            </a:r>
          </a:p>
          <a:p>
            <a:pPr algn="ctr"/>
            <a:r>
              <a:rPr lang="en-US" dirty="0" err="1"/>
              <a:t>Dimesnions</a:t>
            </a:r>
            <a:r>
              <a:rPr lang="en-US" dirty="0"/>
              <a:t> variable</a:t>
            </a:r>
          </a:p>
          <a:p>
            <a:pPr algn="ctr"/>
            <a:r>
              <a:rPr lang="en-US" dirty="0"/>
              <a:t>19790</a:t>
            </a:r>
          </a:p>
        </p:txBody>
      </p:sp>
      <p:sp>
        <p:nvSpPr>
          <p:cNvPr id="7" name="TextBox 6">
            <a:extLst>
              <a:ext uri="{FF2B5EF4-FFF2-40B4-BE49-F238E27FC236}">
                <a16:creationId xmlns:a16="http://schemas.microsoft.com/office/drawing/2014/main" id="{1D407298-B9D9-FD47-9915-40BA1986410D}"/>
              </a:ext>
            </a:extLst>
          </p:cNvPr>
          <p:cNvSpPr txBox="1"/>
          <p:nvPr/>
        </p:nvSpPr>
        <p:spPr>
          <a:xfrm>
            <a:off x="4587180" y="6133907"/>
            <a:ext cx="3032561" cy="369332"/>
          </a:xfrm>
          <a:prstGeom prst="rect">
            <a:avLst/>
          </a:prstGeom>
          <a:noFill/>
        </p:spPr>
        <p:txBody>
          <a:bodyPr wrap="none" rtlCol="0">
            <a:spAutoFit/>
          </a:bodyPr>
          <a:lstStyle/>
          <a:p>
            <a:r>
              <a:rPr lang="en-US" dirty="0"/>
              <a:t>From EXPO 70 – Osaka, Japan</a:t>
            </a:r>
          </a:p>
        </p:txBody>
      </p:sp>
      <p:sp>
        <p:nvSpPr>
          <p:cNvPr id="8" name="TextBox 7">
            <a:extLst>
              <a:ext uri="{FF2B5EF4-FFF2-40B4-BE49-F238E27FC236}">
                <a16:creationId xmlns:a16="http://schemas.microsoft.com/office/drawing/2014/main" id="{2C606CD4-E179-B94A-8083-00AD72C19227}"/>
              </a:ext>
            </a:extLst>
          </p:cNvPr>
          <p:cNvSpPr txBox="1"/>
          <p:nvPr/>
        </p:nvSpPr>
        <p:spPr>
          <a:xfrm>
            <a:off x="4272511" y="1213736"/>
            <a:ext cx="2063385" cy="1477328"/>
          </a:xfrm>
          <a:prstGeom prst="rect">
            <a:avLst/>
          </a:prstGeom>
          <a:noFill/>
        </p:spPr>
        <p:txBody>
          <a:bodyPr wrap="none" rtlCol="0">
            <a:spAutoFit/>
          </a:bodyPr>
          <a:lstStyle/>
          <a:p>
            <a:r>
              <a:rPr lang="en-US" i="1" dirty="0"/>
              <a:t>Sculpture Cloud</a:t>
            </a:r>
          </a:p>
          <a:p>
            <a:r>
              <a:rPr lang="cs-CZ" altLang="en-US" dirty="0"/>
              <a:t>René Roubíček</a:t>
            </a:r>
          </a:p>
          <a:p>
            <a:r>
              <a:rPr lang="cs-CZ" dirty="0"/>
              <a:t>hot </a:t>
            </a:r>
            <a:r>
              <a:rPr lang="cs-CZ" dirty="0" err="1"/>
              <a:t>sculpted</a:t>
            </a:r>
            <a:r>
              <a:rPr lang="cs-CZ" dirty="0"/>
              <a:t> </a:t>
            </a:r>
            <a:r>
              <a:rPr lang="cs-CZ" dirty="0" err="1"/>
              <a:t>glass</a:t>
            </a:r>
            <a:endParaRPr lang="cs-CZ" dirty="0"/>
          </a:p>
          <a:p>
            <a:r>
              <a:rPr lang="en-US" dirty="0" err="1"/>
              <a:t>Dimesnions</a:t>
            </a:r>
            <a:r>
              <a:rPr lang="en-US" dirty="0"/>
              <a:t> variable</a:t>
            </a:r>
          </a:p>
          <a:p>
            <a:r>
              <a:rPr lang="en-US" dirty="0"/>
              <a:t>1970</a:t>
            </a:r>
          </a:p>
        </p:txBody>
      </p:sp>
      <p:sp>
        <p:nvSpPr>
          <p:cNvPr id="9" name="TextBox 8">
            <a:extLst>
              <a:ext uri="{FF2B5EF4-FFF2-40B4-BE49-F238E27FC236}">
                <a16:creationId xmlns:a16="http://schemas.microsoft.com/office/drawing/2014/main" id="{32D9D105-0350-BC49-B26F-A8F8CCE9F00F}"/>
              </a:ext>
            </a:extLst>
          </p:cNvPr>
          <p:cNvSpPr txBox="1"/>
          <p:nvPr/>
        </p:nvSpPr>
        <p:spPr>
          <a:xfrm>
            <a:off x="4384399" y="6536452"/>
            <a:ext cx="3438121" cy="369332"/>
          </a:xfrm>
          <a:prstGeom prst="rect">
            <a:avLst/>
          </a:prstGeom>
          <a:noFill/>
        </p:spPr>
        <p:txBody>
          <a:bodyPr wrap="none" rtlCol="0">
            <a:spAutoFit/>
          </a:bodyPr>
          <a:lstStyle/>
          <a:p>
            <a:r>
              <a:rPr lang="en-US" dirty="0"/>
              <a:t>Images provided by Frantisek </a:t>
            </a:r>
            <a:r>
              <a:rPr lang="en-US" dirty="0" err="1"/>
              <a:t>Janak</a:t>
            </a:r>
            <a:endParaRPr lang="en-US" dirty="0"/>
          </a:p>
        </p:txBody>
      </p:sp>
    </p:spTree>
    <p:extLst>
      <p:ext uri="{BB962C8B-B14F-4D97-AF65-F5344CB8AC3E}">
        <p14:creationId xmlns:p14="http://schemas.microsoft.com/office/powerpoint/2010/main" val="9503455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9" name="Rectangle 3">
            <a:extLst>
              <a:ext uri="{FF2B5EF4-FFF2-40B4-BE49-F238E27FC236}">
                <a16:creationId xmlns:a16="http://schemas.microsoft.com/office/drawing/2014/main" id="{83F6C49C-F712-5746-AA03-CCF03859D1A8}"/>
              </a:ext>
            </a:extLst>
          </p:cNvPr>
          <p:cNvSpPr>
            <a:spLocks noGrp="1" noChangeArrowheads="1"/>
          </p:cNvSpPr>
          <p:nvPr>
            <p:ph type="title"/>
          </p:nvPr>
        </p:nvSpPr>
        <p:spPr>
          <a:xfrm>
            <a:off x="480618" y="233923"/>
            <a:ext cx="4486656" cy="570749"/>
          </a:xfrm>
        </p:spPr>
        <p:txBody>
          <a:bodyPr>
            <a:normAutofit fontScale="90000"/>
          </a:bodyPr>
          <a:lstStyle/>
          <a:p>
            <a:r>
              <a:rPr lang="cs-CZ" altLang="en-US" dirty="0"/>
              <a:t>Václav Cígler</a:t>
            </a:r>
          </a:p>
        </p:txBody>
      </p:sp>
      <p:pic>
        <p:nvPicPr>
          <p:cNvPr id="162820" name="Picture 4" descr="Václav Cígler Vázy">
            <a:extLst>
              <a:ext uri="{FF2B5EF4-FFF2-40B4-BE49-F238E27FC236}">
                <a16:creationId xmlns:a16="http://schemas.microsoft.com/office/drawing/2014/main" id="{8210D827-97B1-7D46-994C-E88669AB0B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 y="1066800"/>
            <a:ext cx="5029200" cy="4179888"/>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62821" name="Picture 5" descr="Václav Cígler">
            <a:extLst>
              <a:ext uri="{FF2B5EF4-FFF2-40B4-BE49-F238E27FC236}">
                <a16:creationId xmlns:a16="http://schemas.microsoft.com/office/drawing/2014/main" id="{5A67D5DD-CAB4-CD4F-AFF5-5AAC4B2B79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64450" y="376428"/>
            <a:ext cx="3003550" cy="5132388"/>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62822" name="Text Box 6">
            <a:extLst>
              <a:ext uri="{FF2B5EF4-FFF2-40B4-BE49-F238E27FC236}">
                <a16:creationId xmlns:a16="http://schemas.microsoft.com/office/drawing/2014/main" id="{E3E6C7D6-FA27-9346-B160-4F9D6D5E02BD}"/>
              </a:ext>
            </a:extLst>
          </p:cNvPr>
          <p:cNvSpPr txBox="1">
            <a:spLocks noChangeArrowheads="1"/>
          </p:cNvSpPr>
          <p:nvPr/>
        </p:nvSpPr>
        <p:spPr bwMode="auto">
          <a:xfrm>
            <a:off x="365760" y="5508816"/>
            <a:ext cx="4724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cs-CZ" altLang="en-US" dirty="0"/>
              <a:t>1959, 1964, 1961</a:t>
            </a:r>
            <a:endParaRPr lang="en-US" altLang="en-US" dirty="0"/>
          </a:p>
        </p:txBody>
      </p:sp>
      <p:sp>
        <p:nvSpPr>
          <p:cNvPr id="162823" name="Text Box 7">
            <a:extLst>
              <a:ext uri="{FF2B5EF4-FFF2-40B4-BE49-F238E27FC236}">
                <a16:creationId xmlns:a16="http://schemas.microsoft.com/office/drawing/2014/main" id="{0B65E59A-1DBE-F343-836F-23EDE5B7C197}"/>
              </a:ext>
            </a:extLst>
          </p:cNvPr>
          <p:cNvSpPr txBox="1">
            <a:spLocks noChangeArrowheads="1"/>
          </p:cNvSpPr>
          <p:nvPr/>
        </p:nvSpPr>
        <p:spPr bwMode="auto">
          <a:xfrm>
            <a:off x="7451725" y="5878148"/>
            <a:ext cx="3429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cs-CZ" altLang="en-US" dirty="0"/>
              <a:t>1976,1977</a:t>
            </a:r>
            <a:endParaRPr lang="en-US" altLang="en-US" dirty="0"/>
          </a:p>
        </p:txBody>
      </p:sp>
      <p:sp>
        <p:nvSpPr>
          <p:cNvPr id="8" name="TextBox 7">
            <a:extLst>
              <a:ext uri="{FF2B5EF4-FFF2-40B4-BE49-F238E27FC236}">
                <a16:creationId xmlns:a16="http://schemas.microsoft.com/office/drawing/2014/main" id="{8C22EB71-B5CB-CD4F-B718-A2474BCE9A04}"/>
              </a:ext>
            </a:extLst>
          </p:cNvPr>
          <p:cNvSpPr txBox="1"/>
          <p:nvPr/>
        </p:nvSpPr>
        <p:spPr>
          <a:xfrm>
            <a:off x="4384399" y="6536452"/>
            <a:ext cx="3438121" cy="369332"/>
          </a:xfrm>
          <a:prstGeom prst="rect">
            <a:avLst/>
          </a:prstGeom>
          <a:noFill/>
        </p:spPr>
        <p:txBody>
          <a:bodyPr wrap="none" rtlCol="0">
            <a:spAutoFit/>
          </a:bodyPr>
          <a:lstStyle/>
          <a:p>
            <a:r>
              <a:rPr lang="en-US" dirty="0"/>
              <a:t>Images provided by Frantisek </a:t>
            </a:r>
            <a:r>
              <a:rPr lang="en-US" dirty="0" err="1"/>
              <a:t>Janak</a:t>
            </a:r>
            <a:endParaRPr lang="en-US" dirty="0"/>
          </a:p>
        </p:txBody>
      </p:sp>
    </p:spTree>
    <p:extLst>
      <p:ext uri="{BB962C8B-B14F-4D97-AF65-F5344CB8AC3E}">
        <p14:creationId xmlns:p14="http://schemas.microsoft.com/office/powerpoint/2010/main" val="18391082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FD5A3-751D-AC47-9CA1-E4A518E5CFC1}"/>
              </a:ext>
            </a:extLst>
          </p:cNvPr>
          <p:cNvSpPr>
            <a:spLocks noGrp="1"/>
          </p:cNvSpPr>
          <p:nvPr>
            <p:ph type="title"/>
          </p:nvPr>
        </p:nvSpPr>
        <p:spPr>
          <a:xfrm>
            <a:off x="4021577" y="190029"/>
            <a:ext cx="4077393" cy="1465387"/>
          </a:xfrm>
        </p:spPr>
        <p:txBody>
          <a:bodyPr>
            <a:normAutofit fontScale="90000"/>
          </a:bodyPr>
          <a:lstStyle/>
          <a:p>
            <a:r>
              <a:rPr lang="en-US" dirty="0"/>
              <a:t>The intersection or interaction </a:t>
            </a:r>
            <a:br>
              <a:rPr lang="en-US" dirty="0"/>
            </a:br>
            <a:br>
              <a:rPr lang="en-US" dirty="0"/>
            </a:br>
            <a:r>
              <a:rPr lang="en-US" dirty="0"/>
              <a:t>how do you see it?</a:t>
            </a:r>
          </a:p>
        </p:txBody>
      </p:sp>
      <p:sp>
        <p:nvSpPr>
          <p:cNvPr id="4" name="Text Placeholder 3">
            <a:extLst>
              <a:ext uri="{FF2B5EF4-FFF2-40B4-BE49-F238E27FC236}">
                <a16:creationId xmlns:a16="http://schemas.microsoft.com/office/drawing/2014/main" id="{E63DFE47-3150-9F44-ADE5-F490F4F26F0C}"/>
              </a:ext>
            </a:extLst>
          </p:cNvPr>
          <p:cNvSpPr>
            <a:spLocks noGrp="1"/>
          </p:cNvSpPr>
          <p:nvPr>
            <p:ph type="body" sz="half" idx="2"/>
          </p:nvPr>
        </p:nvSpPr>
        <p:spPr>
          <a:xfrm>
            <a:off x="758387" y="1840277"/>
            <a:ext cx="4059501" cy="499133"/>
          </a:xfrm>
        </p:spPr>
        <p:txBody>
          <a:bodyPr>
            <a:normAutofit/>
          </a:bodyPr>
          <a:lstStyle/>
          <a:p>
            <a:pPr algn="l"/>
            <a:r>
              <a:rPr lang="en-US" sz="1600" dirty="0"/>
              <a:t>sphere diagram demonstrates free movement</a:t>
            </a:r>
            <a:endParaRPr lang="en-US" dirty="0"/>
          </a:p>
        </p:txBody>
      </p:sp>
      <p:graphicFrame>
        <p:nvGraphicFramePr>
          <p:cNvPr id="6" name="Diagram 5">
            <a:extLst>
              <a:ext uri="{FF2B5EF4-FFF2-40B4-BE49-F238E27FC236}">
                <a16:creationId xmlns:a16="http://schemas.microsoft.com/office/drawing/2014/main" id="{1FDB7AFB-AD12-1541-BC53-CD192A6028FC}"/>
              </a:ext>
            </a:extLst>
          </p:cNvPr>
          <p:cNvGraphicFramePr/>
          <p:nvPr>
            <p:extLst>
              <p:ext uri="{D42A27DB-BD31-4B8C-83A1-F6EECF244321}">
                <p14:modId xmlns:p14="http://schemas.microsoft.com/office/powerpoint/2010/main" val="1427284232"/>
              </p:ext>
            </p:extLst>
          </p:nvPr>
        </p:nvGraphicFramePr>
        <p:xfrm>
          <a:off x="6894286" y="2488203"/>
          <a:ext cx="4625055" cy="42040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6" name="Group 15">
            <a:extLst>
              <a:ext uri="{FF2B5EF4-FFF2-40B4-BE49-F238E27FC236}">
                <a16:creationId xmlns:a16="http://schemas.microsoft.com/office/drawing/2014/main" id="{FD38F32E-6DA2-C647-B92E-270210643D21}"/>
              </a:ext>
            </a:extLst>
          </p:cNvPr>
          <p:cNvGrpSpPr/>
          <p:nvPr/>
        </p:nvGrpSpPr>
        <p:grpSpPr>
          <a:xfrm>
            <a:off x="248846" y="2488203"/>
            <a:ext cx="4434904" cy="4369797"/>
            <a:chOff x="3019996" y="2595879"/>
            <a:chExt cx="4434904" cy="4369797"/>
          </a:xfrm>
        </p:grpSpPr>
        <p:sp>
          <p:nvSpPr>
            <p:cNvPr id="10" name="Oval 9">
              <a:extLst>
                <a:ext uri="{FF2B5EF4-FFF2-40B4-BE49-F238E27FC236}">
                  <a16:creationId xmlns:a16="http://schemas.microsoft.com/office/drawing/2014/main" id="{DFFEF857-2C41-8440-B3D5-C6CE1AD276E2}"/>
                </a:ext>
              </a:extLst>
            </p:cNvPr>
            <p:cNvSpPr/>
            <p:nvPr/>
          </p:nvSpPr>
          <p:spPr>
            <a:xfrm>
              <a:off x="3340100" y="2595879"/>
              <a:ext cx="4114800" cy="4114800"/>
            </a:xfrm>
            <a:prstGeom prst="ellipse">
              <a:avLst/>
            </a:prstGeom>
            <a:ln>
              <a:noFill/>
            </a:ln>
            <a:scene3d>
              <a:camera prst="orthographicFront"/>
              <a:lightRig rig="threePt" dir="t"/>
            </a:scene3d>
            <a:sp3d>
              <a:bevelT w="2057400" h="2057400"/>
              <a:bevelB w="2057400" h="20574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2060"/>
                  </a:solidFill>
                </a:rPr>
                <a:t>object</a:t>
              </a:r>
            </a:p>
            <a:p>
              <a:pPr algn="ctr"/>
              <a:r>
                <a:rPr lang="en-US" dirty="0">
                  <a:solidFill>
                    <a:srgbClr val="002060"/>
                  </a:solidFill>
                </a:rPr>
                <a:t>material</a:t>
              </a:r>
            </a:p>
            <a:p>
              <a:pPr algn="ctr"/>
              <a:endParaRPr lang="en-US" dirty="0">
                <a:blipFill>
                  <a:blip r:embed="rId8"/>
                  <a:tile tx="0" ty="0" sx="100000" sy="100000" flip="none" algn="tl"/>
                </a:blipFill>
              </a:endParaRPr>
            </a:p>
          </p:txBody>
        </p:sp>
        <p:sp>
          <p:nvSpPr>
            <p:cNvPr id="11" name="Freeform 10">
              <a:extLst>
                <a:ext uri="{FF2B5EF4-FFF2-40B4-BE49-F238E27FC236}">
                  <a16:creationId xmlns:a16="http://schemas.microsoft.com/office/drawing/2014/main" id="{C1F19054-8B72-1347-A19C-848818AAAA74}"/>
                </a:ext>
              </a:extLst>
            </p:cNvPr>
            <p:cNvSpPr/>
            <p:nvPr/>
          </p:nvSpPr>
          <p:spPr>
            <a:xfrm rot="4128371">
              <a:off x="3294550" y="2845263"/>
              <a:ext cx="1882897" cy="2432005"/>
            </a:xfrm>
            <a:custGeom>
              <a:avLst/>
              <a:gdLst>
                <a:gd name="connsiteX0" fmla="*/ 670362 w 1442750"/>
                <a:gd name="connsiteY0" fmla="*/ 0 h 1828865"/>
                <a:gd name="connsiteX1" fmla="*/ 1011715 w 1442750"/>
                <a:gd name="connsiteY1" fmla="*/ 636814 h 1828865"/>
                <a:gd name="connsiteX2" fmla="*/ 721327 w 1442750"/>
                <a:gd name="connsiteY2" fmla="*/ 636814 h 1828865"/>
                <a:gd name="connsiteX3" fmla="*/ 723440 w 1442750"/>
                <a:gd name="connsiteY3" fmla="*/ 689922 h 1828865"/>
                <a:gd name="connsiteX4" fmla="*/ 758636 w 1442750"/>
                <a:gd name="connsiteY4" fmla="*/ 912255 h 1828865"/>
                <a:gd name="connsiteX5" fmla="*/ 1442750 w 1442750"/>
                <a:gd name="connsiteY5" fmla="*/ 1806260 h 1828865"/>
                <a:gd name="connsiteX6" fmla="*/ 313997 w 1442750"/>
                <a:gd name="connsiteY6" fmla="*/ 1018688 h 1828865"/>
                <a:gd name="connsiteX7" fmla="*/ 282765 w 1442750"/>
                <a:gd name="connsiteY7" fmla="*/ 711619 h 1828865"/>
                <a:gd name="connsiteX8" fmla="*/ 288731 w 1442750"/>
                <a:gd name="connsiteY8" fmla="*/ 636814 h 1828865"/>
                <a:gd name="connsiteX9" fmla="*/ 0 w 1442750"/>
                <a:gd name="connsiteY9" fmla="*/ 636814 h 1828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42750" h="1828865">
                  <a:moveTo>
                    <a:pt x="670362" y="0"/>
                  </a:moveTo>
                  <a:lnTo>
                    <a:pt x="1011715" y="636814"/>
                  </a:lnTo>
                  <a:lnTo>
                    <a:pt x="721327" y="636814"/>
                  </a:lnTo>
                  <a:lnTo>
                    <a:pt x="723440" y="689922"/>
                  </a:lnTo>
                  <a:cubicBezTo>
                    <a:pt x="729288" y="764069"/>
                    <a:pt x="740969" y="838452"/>
                    <a:pt x="758636" y="912255"/>
                  </a:cubicBezTo>
                  <a:cubicBezTo>
                    <a:pt x="852857" y="1305874"/>
                    <a:pt x="1106311" y="1637090"/>
                    <a:pt x="1442750" y="1806260"/>
                  </a:cubicBezTo>
                  <a:cubicBezTo>
                    <a:pt x="951615" y="1923822"/>
                    <a:pt x="446255" y="1571214"/>
                    <a:pt x="313997" y="1018688"/>
                  </a:cubicBezTo>
                  <a:cubicBezTo>
                    <a:pt x="289198" y="915090"/>
                    <a:pt x="279278" y="811818"/>
                    <a:pt x="282765" y="711619"/>
                  </a:cubicBezTo>
                  <a:lnTo>
                    <a:pt x="288731" y="636814"/>
                  </a:lnTo>
                  <a:lnTo>
                    <a:pt x="0" y="636814"/>
                  </a:lnTo>
                  <a:close/>
                </a:path>
              </a:pathLst>
            </a:cu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vert="vert270" lIns="0" tIns="0" rIns="548640" bIns="0" rtlCol="0" anchor="ctr">
              <a:normAutofit/>
            </a:bodyPr>
            <a:lstStyle/>
            <a:p>
              <a:pPr algn="ctr"/>
              <a:r>
                <a:rPr lang="en-US" sz="2000" dirty="0">
                  <a:solidFill>
                    <a:srgbClr val="0070C0"/>
                  </a:solidFill>
                </a:rPr>
                <a:t>art</a:t>
              </a:r>
            </a:p>
          </p:txBody>
        </p:sp>
        <p:sp>
          <p:nvSpPr>
            <p:cNvPr id="12" name="Freeform 11">
              <a:extLst>
                <a:ext uri="{FF2B5EF4-FFF2-40B4-BE49-F238E27FC236}">
                  <a16:creationId xmlns:a16="http://schemas.microsoft.com/office/drawing/2014/main" id="{4EAC0D43-D055-7648-827F-2EE4202A4D42}"/>
                </a:ext>
              </a:extLst>
            </p:cNvPr>
            <p:cNvSpPr/>
            <p:nvPr/>
          </p:nvSpPr>
          <p:spPr>
            <a:xfrm rot="11974972">
              <a:off x="5353029" y="2845264"/>
              <a:ext cx="1882897" cy="2432005"/>
            </a:xfrm>
            <a:custGeom>
              <a:avLst/>
              <a:gdLst>
                <a:gd name="connsiteX0" fmla="*/ 670362 w 1442750"/>
                <a:gd name="connsiteY0" fmla="*/ 0 h 1828865"/>
                <a:gd name="connsiteX1" fmla="*/ 1011715 w 1442750"/>
                <a:gd name="connsiteY1" fmla="*/ 636814 h 1828865"/>
                <a:gd name="connsiteX2" fmla="*/ 721327 w 1442750"/>
                <a:gd name="connsiteY2" fmla="*/ 636814 h 1828865"/>
                <a:gd name="connsiteX3" fmla="*/ 723440 w 1442750"/>
                <a:gd name="connsiteY3" fmla="*/ 689922 h 1828865"/>
                <a:gd name="connsiteX4" fmla="*/ 758636 w 1442750"/>
                <a:gd name="connsiteY4" fmla="*/ 912255 h 1828865"/>
                <a:gd name="connsiteX5" fmla="*/ 1442750 w 1442750"/>
                <a:gd name="connsiteY5" fmla="*/ 1806260 h 1828865"/>
                <a:gd name="connsiteX6" fmla="*/ 313997 w 1442750"/>
                <a:gd name="connsiteY6" fmla="*/ 1018688 h 1828865"/>
                <a:gd name="connsiteX7" fmla="*/ 282765 w 1442750"/>
                <a:gd name="connsiteY7" fmla="*/ 711619 h 1828865"/>
                <a:gd name="connsiteX8" fmla="*/ 288731 w 1442750"/>
                <a:gd name="connsiteY8" fmla="*/ 636814 h 1828865"/>
                <a:gd name="connsiteX9" fmla="*/ 0 w 1442750"/>
                <a:gd name="connsiteY9" fmla="*/ 636814 h 1828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42750" h="1828865">
                  <a:moveTo>
                    <a:pt x="670362" y="0"/>
                  </a:moveTo>
                  <a:lnTo>
                    <a:pt x="1011715" y="636814"/>
                  </a:lnTo>
                  <a:lnTo>
                    <a:pt x="721327" y="636814"/>
                  </a:lnTo>
                  <a:lnTo>
                    <a:pt x="723440" y="689922"/>
                  </a:lnTo>
                  <a:cubicBezTo>
                    <a:pt x="729288" y="764069"/>
                    <a:pt x="740969" y="838452"/>
                    <a:pt x="758636" y="912255"/>
                  </a:cubicBezTo>
                  <a:cubicBezTo>
                    <a:pt x="852857" y="1305874"/>
                    <a:pt x="1106311" y="1637090"/>
                    <a:pt x="1442750" y="1806260"/>
                  </a:cubicBezTo>
                  <a:cubicBezTo>
                    <a:pt x="951615" y="1923822"/>
                    <a:pt x="446255" y="1571214"/>
                    <a:pt x="313997" y="1018688"/>
                  </a:cubicBezTo>
                  <a:cubicBezTo>
                    <a:pt x="289198" y="915090"/>
                    <a:pt x="279278" y="811818"/>
                    <a:pt x="282765" y="711619"/>
                  </a:cubicBezTo>
                  <a:lnTo>
                    <a:pt x="288731" y="636814"/>
                  </a:lnTo>
                  <a:lnTo>
                    <a:pt x="0" y="636814"/>
                  </a:lnTo>
                  <a:close/>
                </a:path>
              </a:pathLst>
            </a:cu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vert="vert270" lIns="0" tIns="0" rIns="457200" bIns="0" rtlCol="0" anchor="ctr"/>
            <a:lstStyle/>
            <a:p>
              <a:pPr algn="ctr"/>
              <a:r>
                <a:rPr lang="en-US" dirty="0">
                  <a:solidFill>
                    <a:srgbClr val="00B0F0"/>
                  </a:solidFill>
                </a:rPr>
                <a:t>craft</a:t>
              </a:r>
            </a:p>
          </p:txBody>
        </p:sp>
        <p:sp>
          <p:nvSpPr>
            <p:cNvPr id="13" name="Freeform 12">
              <a:extLst>
                <a:ext uri="{FF2B5EF4-FFF2-40B4-BE49-F238E27FC236}">
                  <a16:creationId xmlns:a16="http://schemas.microsoft.com/office/drawing/2014/main" id="{43DADDDF-CE0C-104E-8A6B-5BD4C8C84A78}"/>
                </a:ext>
              </a:extLst>
            </p:cNvPr>
            <p:cNvSpPr/>
            <p:nvPr/>
          </p:nvSpPr>
          <p:spPr>
            <a:xfrm rot="17718656">
              <a:off x="4728855" y="4808225"/>
              <a:ext cx="1882897" cy="2432005"/>
            </a:xfrm>
            <a:custGeom>
              <a:avLst/>
              <a:gdLst>
                <a:gd name="connsiteX0" fmla="*/ 670362 w 1442750"/>
                <a:gd name="connsiteY0" fmla="*/ 0 h 1828865"/>
                <a:gd name="connsiteX1" fmla="*/ 1011715 w 1442750"/>
                <a:gd name="connsiteY1" fmla="*/ 636814 h 1828865"/>
                <a:gd name="connsiteX2" fmla="*/ 721327 w 1442750"/>
                <a:gd name="connsiteY2" fmla="*/ 636814 h 1828865"/>
                <a:gd name="connsiteX3" fmla="*/ 723440 w 1442750"/>
                <a:gd name="connsiteY3" fmla="*/ 689922 h 1828865"/>
                <a:gd name="connsiteX4" fmla="*/ 758636 w 1442750"/>
                <a:gd name="connsiteY4" fmla="*/ 912255 h 1828865"/>
                <a:gd name="connsiteX5" fmla="*/ 1442750 w 1442750"/>
                <a:gd name="connsiteY5" fmla="*/ 1806260 h 1828865"/>
                <a:gd name="connsiteX6" fmla="*/ 313997 w 1442750"/>
                <a:gd name="connsiteY6" fmla="*/ 1018688 h 1828865"/>
                <a:gd name="connsiteX7" fmla="*/ 282765 w 1442750"/>
                <a:gd name="connsiteY7" fmla="*/ 711619 h 1828865"/>
                <a:gd name="connsiteX8" fmla="*/ 288731 w 1442750"/>
                <a:gd name="connsiteY8" fmla="*/ 636814 h 1828865"/>
                <a:gd name="connsiteX9" fmla="*/ 0 w 1442750"/>
                <a:gd name="connsiteY9" fmla="*/ 636814 h 1828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42750" h="1828865">
                  <a:moveTo>
                    <a:pt x="670362" y="0"/>
                  </a:moveTo>
                  <a:lnTo>
                    <a:pt x="1011715" y="636814"/>
                  </a:lnTo>
                  <a:lnTo>
                    <a:pt x="721327" y="636814"/>
                  </a:lnTo>
                  <a:lnTo>
                    <a:pt x="723440" y="689922"/>
                  </a:lnTo>
                  <a:cubicBezTo>
                    <a:pt x="729288" y="764069"/>
                    <a:pt x="740969" y="838452"/>
                    <a:pt x="758636" y="912255"/>
                  </a:cubicBezTo>
                  <a:cubicBezTo>
                    <a:pt x="852857" y="1305874"/>
                    <a:pt x="1106311" y="1637090"/>
                    <a:pt x="1442750" y="1806260"/>
                  </a:cubicBezTo>
                  <a:cubicBezTo>
                    <a:pt x="951615" y="1923822"/>
                    <a:pt x="446255" y="1571214"/>
                    <a:pt x="313997" y="1018688"/>
                  </a:cubicBezTo>
                  <a:cubicBezTo>
                    <a:pt x="289198" y="915090"/>
                    <a:pt x="279278" y="811818"/>
                    <a:pt x="282765" y="711619"/>
                  </a:cubicBezTo>
                  <a:lnTo>
                    <a:pt x="288731" y="636814"/>
                  </a:lnTo>
                  <a:lnTo>
                    <a:pt x="0" y="636814"/>
                  </a:lnTo>
                  <a:close/>
                </a:path>
              </a:pathLst>
            </a:cu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vert="vert270" lIns="0" tIns="0" rIns="548640" bIns="0" rtlCol="0" anchor="ctr"/>
            <a:lstStyle/>
            <a:p>
              <a:pPr algn="ctr"/>
              <a:r>
                <a:rPr lang="en-US" dirty="0">
                  <a:solidFill>
                    <a:srgbClr val="00B0F0"/>
                  </a:solidFill>
                </a:rPr>
                <a:t>design</a:t>
              </a:r>
            </a:p>
          </p:txBody>
        </p:sp>
      </p:grpSp>
      <p:sp>
        <p:nvSpPr>
          <p:cNvPr id="17" name="TextBox 16">
            <a:extLst>
              <a:ext uri="{FF2B5EF4-FFF2-40B4-BE49-F238E27FC236}">
                <a16:creationId xmlns:a16="http://schemas.microsoft.com/office/drawing/2014/main" id="{234FC885-DC90-E44D-A757-71E982EB0513}"/>
              </a:ext>
            </a:extLst>
          </p:cNvPr>
          <p:cNvSpPr txBox="1"/>
          <p:nvPr/>
        </p:nvSpPr>
        <p:spPr>
          <a:xfrm>
            <a:off x="7305247" y="1841064"/>
            <a:ext cx="4010893" cy="338554"/>
          </a:xfrm>
          <a:prstGeom prst="rect">
            <a:avLst/>
          </a:prstGeom>
          <a:noFill/>
        </p:spPr>
        <p:txBody>
          <a:bodyPr wrap="square" rtlCol="0">
            <a:spAutoFit/>
          </a:bodyPr>
          <a:lstStyle/>
          <a:p>
            <a:pPr algn="ctr"/>
            <a:r>
              <a:rPr lang="en-US" sz="1600" dirty="0"/>
              <a:t>intersection of these elements</a:t>
            </a:r>
          </a:p>
        </p:txBody>
      </p:sp>
    </p:spTree>
    <p:extLst>
      <p:ext uri="{BB962C8B-B14F-4D97-AF65-F5344CB8AC3E}">
        <p14:creationId xmlns:p14="http://schemas.microsoft.com/office/powerpoint/2010/main" val="125347000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879F9-7312-564F-BA2F-BC9AC03F7DDC}"/>
              </a:ext>
            </a:extLst>
          </p:cNvPr>
          <p:cNvSpPr>
            <a:spLocks noGrp="1"/>
          </p:cNvSpPr>
          <p:nvPr>
            <p:ph type="ctrTitle"/>
          </p:nvPr>
        </p:nvSpPr>
        <p:spPr>
          <a:xfrm>
            <a:off x="1650106" y="1551443"/>
            <a:ext cx="8676222" cy="1361878"/>
          </a:xfrm>
        </p:spPr>
        <p:txBody>
          <a:bodyPr>
            <a:normAutofit fontScale="90000"/>
          </a:bodyPr>
          <a:lstStyle/>
          <a:p>
            <a:r>
              <a:rPr lang="en-US" dirty="0"/>
              <a:t>Contemporary Glass and what led to it</a:t>
            </a:r>
          </a:p>
        </p:txBody>
      </p:sp>
    </p:spTree>
    <p:extLst>
      <p:ext uri="{BB962C8B-B14F-4D97-AF65-F5344CB8AC3E}">
        <p14:creationId xmlns:p14="http://schemas.microsoft.com/office/powerpoint/2010/main" val="91921884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7DF59-2A7A-6C4F-B867-6F45661DC488}"/>
              </a:ext>
            </a:extLst>
          </p:cNvPr>
          <p:cNvSpPr>
            <a:spLocks noGrp="1"/>
          </p:cNvSpPr>
          <p:nvPr>
            <p:ph type="title"/>
          </p:nvPr>
        </p:nvSpPr>
        <p:spPr>
          <a:xfrm>
            <a:off x="1867354" y="272613"/>
            <a:ext cx="8686800" cy="860400"/>
          </a:xfrm>
        </p:spPr>
        <p:txBody>
          <a:bodyPr>
            <a:normAutofit fontScale="90000"/>
          </a:bodyPr>
          <a:lstStyle/>
          <a:p>
            <a:r>
              <a:rPr lang="en-US" dirty="0"/>
              <a:t>The Birth of a Movement</a:t>
            </a:r>
          </a:p>
        </p:txBody>
      </p:sp>
      <p:sp>
        <p:nvSpPr>
          <p:cNvPr id="3" name="Text Placeholder 2">
            <a:extLst>
              <a:ext uri="{FF2B5EF4-FFF2-40B4-BE49-F238E27FC236}">
                <a16:creationId xmlns:a16="http://schemas.microsoft.com/office/drawing/2014/main" id="{A6AE08AB-3E02-C345-8EF3-6F98BAB1A8B0}"/>
              </a:ext>
            </a:extLst>
          </p:cNvPr>
          <p:cNvSpPr>
            <a:spLocks noGrp="1"/>
          </p:cNvSpPr>
          <p:nvPr>
            <p:ph type="body" idx="1"/>
          </p:nvPr>
        </p:nvSpPr>
        <p:spPr>
          <a:xfrm>
            <a:off x="1867354" y="1298989"/>
            <a:ext cx="8686800" cy="540855"/>
          </a:xfrm>
        </p:spPr>
        <p:txBody>
          <a:bodyPr>
            <a:noAutofit/>
          </a:bodyPr>
          <a:lstStyle/>
          <a:p>
            <a:pPr algn="ctr"/>
            <a:r>
              <a:rPr lang="en-US" sz="1800" dirty="0"/>
              <a:t>The American Studio Glass Movement was started with two workshops in Toledo, Ohio, in March and June 1962. </a:t>
            </a:r>
          </a:p>
        </p:txBody>
      </p:sp>
      <p:pic>
        <p:nvPicPr>
          <p:cNvPr id="4" name="Picture 3">
            <a:extLst>
              <a:ext uri="{FF2B5EF4-FFF2-40B4-BE49-F238E27FC236}">
                <a16:creationId xmlns:a16="http://schemas.microsoft.com/office/drawing/2014/main" id="{CE7CDAC6-61C1-D140-8A9C-528E1E271375}"/>
              </a:ext>
            </a:extLst>
          </p:cNvPr>
          <p:cNvPicPr>
            <a:picLocks noChangeAspect="1"/>
          </p:cNvPicPr>
          <p:nvPr/>
        </p:nvPicPr>
        <p:blipFill>
          <a:blip r:embed="rId3"/>
          <a:stretch>
            <a:fillRect/>
          </a:stretch>
        </p:blipFill>
        <p:spPr>
          <a:xfrm>
            <a:off x="343412" y="1919663"/>
            <a:ext cx="4170645" cy="4777284"/>
          </a:xfrm>
          <a:prstGeom prst="rect">
            <a:avLst/>
          </a:prstGeom>
        </p:spPr>
      </p:pic>
      <p:pic>
        <p:nvPicPr>
          <p:cNvPr id="5" name="Picture 4">
            <a:extLst>
              <a:ext uri="{FF2B5EF4-FFF2-40B4-BE49-F238E27FC236}">
                <a16:creationId xmlns:a16="http://schemas.microsoft.com/office/drawing/2014/main" id="{31821C0B-BA6F-7945-8DF2-7CF6AE0CDE59}"/>
              </a:ext>
            </a:extLst>
          </p:cNvPr>
          <p:cNvPicPr>
            <a:picLocks noChangeAspect="1"/>
          </p:cNvPicPr>
          <p:nvPr/>
        </p:nvPicPr>
        <p:blipFill>
          <a:blip r:embed="rId4"/>
          <a:stretch>
            <a:fillRect/>
          </a:stretch>
        </p:blipFill>
        <p:spPr>
          <a:xfrm>
            <a:off x="7763435" y="1919663"/>
            <a:ext cx="4089503" cy="4777284"/>
          </a:xfrm>
          <a:prstGeom prst="rect">
            <a:avLst/>
          </a:prstGeom>
        </p:spPr>
      </p:pic>
      <p:sp>
        <p:nvSpPr>
          <p:cNvPr id="6" name="TextBox 5">
            <a:extLst>
              <a:ext uri="{FF2B5EF4-FFF2-40B4-BE49-F238E27FC236}">
                <a16:creationId xmlns:a16="http://schemas.microsoft.com/office/drawing/2014/main" id="{B07E9AB5-1BD6-434E-8E2B-B3C834184787}"/>
              </a:ext>
            </a:extLst>
          </p:cNvPr>
          <p:cNvSpPr txBox="1"/>
          <p:nvPr/>
        </p:nvSpPr>
        <p:spPr>
          <a:xfrm>
            <a:off x="4514057" y="2395661"/>
            <a:ext cx="1891862" cy="1200329"/>
          </a:xfrm>
          <a:prstGeom prst="rect">
            <a:avLst/>
          </a:prstGeom>
          <a:noFill/>
        </p:spPr>
        <p:txBody>
          <a:bodyPr wrap="square" rtlCol="0">
            <a:spAutoFit/>
          </a:bodyPr>
          <a:lstStyle/>
          <a:p>
            <a:r>
              <a:rPr lang="en-US" sz="1200" dirty="0"/>
              <a:t>Dominic </a:t>
            </a:r>
            <a:r>
              <a:rPr lang="en-US" sz="1200" dirty="0" err="1"/>
              <a:t>Labino</a:t>
            </a:r>
            <a:r>
              <a:rPr lang="en-US" sz="1200" dirty="0"/>
              <a:t> at 1962 Toledo Workshop</a:t>
            </a:r>
          </a:p>
          <a:p>
            <a:r>
              <a:rPr lang="en-US" sz="1200" dirty="0">
                <a:solidFill>
                  <a:srgbClr val="0070C0"/>
                </a:solidFill>
              </a:rPr>
              <a:t>https://</a:t>
            </a:r>
            <a:r>
              <a:rPr lang="en-US" sz="1200" dirty="0" err="1">
                <a:solidFill>
                  <a:srgbClr val="0070C0"/>
                </a:solidFill>
              </a:rPr>
              <a:t>www.cmog.org</a:t>
            </a:r>
            <a:r>
              <a:rPr lang="en-US" sz="1200" dirty="0">
                <a:solidFill>
                  <a:srgbClr val="0070C0"/>
                </a:solidFill>
              </a:rPr>
              <a:t>/article/founders-</a:t>
            </a:r>
            <a:r>
              <a:rPr lang="en-US" sz="1200" dirty="0" err="1">
                <a:solidFill>
                  <a:srgbClr val="0070C0"/>
                </a:solidFill>
              </a:rPr>
              <a:t>american</a:t>
            </a:r>
            <a:r>
              <a:rPr lang="en-US" sz="1200" dirty="0">
                <a:solidFill>
                  <a:srgbClr val="0070C0"/>
                </a:solidFill>
              </a:rPr>
              <a:t>-studio-glass-</a:t>
            </a:r>
            <a:r>
              <a:rPr lang="en-US" sz="1200" dirty="0" err="1">
                <a:solidFill>
                  <a:srgbClr val="0070C0"/>
                </a:solidFill>
              </a:rPr>
              <a:t>dominick</a:t>
            </a:r>
            <a:r>
              <a:rPr lang="en-US" sz="1200" dirty="0">
                <a:solidFill>
                  <a:srgbClr val="0070C0"/>
                </a:solidFill>
              </a:rPr>
              <a:t>-</a:t>
            </a:r>
            <a:r>
              <a:rPr lang="en-US" sz="1200" dirty="0" err="1">
                <a:solidFill>
                  <a:srgbClr val="0070C0"/>
                </a:solidFill>
              </a:rPr>
              <a:t>labino</a:t>
            </a:r>
            <a:endParaRPr lang="en-US" sz="1200" dirty="0">
              <a:solidFill>
                <a:srgbClr val="0070C0"/>
              </a:solidFill>
            </a:endParaRPr>
          </a:p>
        </p:txBody>
      </p:sp>
      <p:sp>
        <p:nvSpPr>
          <p:cNvPr id="7" name="TextBox 6">
            <a:extLst>
              <a:ext uri="{FF2B5EF4-FFF2-40B4-BE49-F238E27FC236}">
                <a16:creationId xmlns:a16="http://schemas.microsoft.com/office/drawing/2014/main" id="{58D75028-0DD4-AA48-9E03-B453963261D0}"/>
              </a:ext>
            </a:extLst>
          </p:cNvPr>
          <p:cNvSpPr txBox="1"/>
          <p:nvPr/>
        </p:nvSpPr>
        <p:spPr>
          <a:xfrm>
            <a:off x="5871573" y="5518106"/>
            <a:ext cx="1891862" cy="1200329"/>
          </a:xfrm>
          <a:prstGeom prst="rect">
            <a:avLst/>
          </a:prstGeom>
          <a:noFill/>
        </p:spPr>
        <p:txBody>
          <a:bodyPr wrap="square" rtlCol="0">
            <a:spAutoFit/>
          </a:bodyPr>
          <a:lstStyle/>
          <a:p>
            <a:r>
              <a:rPr lang="en-US" sz="1200" dirty="0"/>
              <a:t>Harvey Littleton at 1962 Toledo Workshop</a:t>
            </a:r>
          </a:p>
          <a:p>
            <a:r>
              <a:rPr lang="en-US" sz="1200" dirty="0">
                <a:solidFill>
                  <a:srgbClr val="0070C0"/>
                </a:solidFill>
              </a:rPr>
              <a:t>https://</a:t>
            </a:r>
            <a:r>
              <a:rPr lang="en-US" sz="1200" dirty="0" err="1">
                <a:solidFill>
                  <a:srgbClr val="0070C0"/>
                </a:solidFill>
              </a:rPr>
              <a:t>www.cmog.org</a:t>
            </a:r>
            <a:r>
              <a:rPr lang="en-US" sz="1200" dirty="0">
                <a:solidFill>
                  <a:srgbClr val="0070C0"/>
                </a:solidFill>
              </a:rPr>
              <a:t>/article/</a:t>
            </a:r>
            <a:r>
              <a:rPr lang="en-US" sz="1200" dirty="0" err="1">
                <a:solidFill>
                  <a:srgbClr val="0070C0"/>
                </a:solidFill>
              </a:rPr>
              <a:t>harvey</a:t>
            </a:r>
            <a:r>
              <a:rPr lang="en-US" sz="1200" dirty="0">
                <a:solidFill>
                  <a:srgbClr val="0070C0"/>
                </a:solidFill>
              </a:rPr>
              <a:t>-k-</a:t>
            </a:r>
            <a:r>
              <a:rPr lang="en-US" sz="1200" dirty="0" err="1">
                <a:solidFill>
                  <a:srgbClr val="0070C0"/>
                </a:solidFill>
              </a:rPr>
              <a:t>littleton</a:t>
            </a:r>
            <a:r>
              <a:rPr lang="en-US" sz="1200" dirty="0">
                <a:solidFill>
                  <a:srgbClr val="0070C0"/>
                </a:solidFill>
              </a:rPr>
              <a:t>-and-</a:t>
            </a:r>
            <a:r>
              <a:rPr lang="en-US" sz="1200" dirty="0" err="1">
                <a:solidFill>
                  <a:srgbClr val="0070C0"/>
                </a:solidFill>
              </a:rPr>
              <a:t>american</a:t>
            </a:r>
            <a:r>
              <a:rPr lang="en-US" sz="1200" dirty="0">
                <a:solidFill>
                  <a:srgbClr val="0070C0"/>
                </a:solidFill>
              </a:rPr>
              <a:t>-studio-glass-movement</a:t>
            </a:r>
          </a:p>
        </p:txBody>
      </p:sp>
    </p:spTree>
    <p:extLst>
      <p:ext uri="{BB962C8B-B14F-4D97-AF65-F5344CB8AC3E}">
        <p14:creationId xmlns:p14="http://schemas.microsoft.com/office/powerpoint/2010/main" val="367696455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B0B0D-BE8C-684B-AD55-A65709CD924D}"/>
              </a:ext>
            </a:extLst>
          </p:cNvPr>
          <p:cNvSpPr>
            <a:spLocks noGrp="1"/>
          </p:cNvSpPr>
          <p:nvPr>
            <p:ph type="title"/>
          </p:nvPr>
        </p:nvSpPr>
        <p:spPr>
          <a:xfrm>
            <a:off x="286224" y="444434"/>
            <a:ext cx="3891515" cy="1129184"/>
          </a:xfrm>
        </p:spPr>
        <p:txBody>
          <a:bodyPr>
            <a:noAutofit/>
          </a:bodyPr>
          <a:lstStyle/>
          <a:p>
            <a:r>
              <a:rPr lang="en-US" sz="3600" dirty="0">
                <a:solidFill>
                  <a:srgbClr val="002060"/>
                </a:solidFill>
              </a:rPr>
              <a:t>Harvey K. Littleton</a:t>
            </a:r>
          </a:p>
        </p:txBody>
      </p:sp>
      <p:pic>
        <p:nvPicPr>
          <p:cNvPr id="5" name="Content Placeholder 4">
            <a:extLst>
              <a:ext uri="{FF2B5EF4-FFF2-40B4-BE49-F238E27FC236}">
                <a16:creationId xmlns:a16="http://schemas.microsoft.com/office/drawing/2014/main" id="{E040482F-785D-8B46-B9E5-6E1DB3422EF3}"/>
              </a:ext>
            </a:extLst>
          </p:cNvPr>
          <p:cNvPicPr>
            <a:picLocks noGrp="1" noChangeAspect="1"/>
          </p:cNvPicPr>
          <p:nvPr>
            <p:ph idx="1"/>
          </p:nvPr>
        </p:nvPicPr>
        <p:blipFill rotWithShape="1">
          <a:blip r:embed="rId3"/>
          <a:srcRect l="6247" t="11533" r="6874"/>
          <a:stretch/>
        </p:blipFill>
        <p:spPr>
          <a:xfrm>
            <a:off x="4507348" y="744279"/>
            <a:ext cx="7464055" cy="5700403"/>
          </a:xfrm>
        </p:spPr>
      </p:pic>
      <p:sp>
        <p:nvSpPr>
          <p:cNvPr id="6" name="TextBox 5">
            <a:extLst>
              <a:ext uri="{FF2B5EF4-FFF2-40B4-BE49-F238E27FC236}">
                <a16:creationId xmlns:a16="http://schemas.microsoft.com/office/drawing/2014/main" id="{9AE438C4-110A-D743-9D06-B46DC2F231A8}"/>
              </a:ext>
            </a:extLst>
          </p:cNvPr>
          <p:cNvSpPr txBox="1"/>
          <p:nvPr/>
        </p:nvSpPr>
        <p:spPr>
          <a:xfrm>
            <a:off x="286224" y="4865509"/>
            <a:ext cx="3870251" cy="1815882"/>
          </a:xfrm>
          <a:prstGeom prst="rect">
            <a:avLst/>
          </a:prstGeom>
          <a:noFill/>
        </p:spPr>
        <p:txBody>
          <a:bodyPr wrap="square" rtlCol="0">
            <a:spAutoFit/>
          </a:bodyPr>
          <a:lstStyle/>
          <a:p>
            <a:pPr algn="ctr"/>
            <a:r>
              <a:rPr lang="en-US" sz="1400" dirty="0"/>
              <a:t>“Eye”</a:t>
            </a:r>
          </a:p>
          <a:p>
            <a:pPr algn="ctr"/>
            <a:r>
              <a:rPr lang="en-US" sz="1400" dirty="0"/>
              <a:t>Blown, cut &amp; polished glass</a:t>
            </a:r>
          </a:p>
          <a:p>
            <a:pPr algn="ctr"/>
            <a:r>
              <a:rPr lang="en-US" sz="1400" dirty="0"/>
              <a:t>1969</a:t>
            </a:r>
          </a:p>
          <a:p>
            <a:pPr algn="ctr" fontAlgn="base"/>
            <a:r>
              <a:rPr lang="en-US" sz="1400" dirty="0"/>
              <a:t>Varied Dimensions: </a:t>
            </a:r>
          </a:p>
          <a:p>
            <a:pPr algn="ctr" fontAlgn="base"/>
            <a:r>
              <a:rPr lang="en-US" sz="1400" dirty="0"/>
              <a:t>Overall H: 14.7 cm, W: 24.2 cm, D: 14.3 cm</a:t>
            </a:r>
          </a:p>
          <a:p>
            <a:pPr algn="ctr" fontAlgn="base"/>
            <a:r>
              <a:rPr lang="en-US" sz="1400" dirty="0">
                <a:solidFill>
                  <a:srgbClr val="0070C0"/>
                </a:solidFill>
              </a:rPr>
              <a:t>https://</a:t>
            </a:r>
            <a:r>
              <a:rPr lang="en-US" sz="1400" dirty="0" err="1">
                <a:solidFill>
                  <a:srgbClr val="0070C0"/>
                </a:solidFill>
              </a:rPr>
              <a:t>www.cmog.org</a:t>
            </a:r>
            <a:r>
              <a:rPr lang="en-US" sz="1400" dirty="0">
                <a:solidFill>
                  <a:srgbClr val="0070C0"/>
                </a:solidFill>
              </a:rPr>
              <a:t>/artwork/</a:t>
            </a:r>
            <a:r>
              <a:rPr lang="en-US" sz="1400" dirty="0" err="1">
                <a:solidFill>
                  <a:srgbClr val="0070C0"/>
                </a:solidFill>
              </a:rPr>
              <a:t>eye?search</a:t>
            </a:r>
            <a:r>
              <a:rPr lang="en-US" sz="1400" dirty="0">
                <a:solidFill>
                  <a:srgbClr val="0070C0"/>
                </a:solidFill>
              </a:rPr>
              <a:t>=collection%3A4cda763d3eba7ca916a27745af6998f6&amp;page=15</a:t>
            </a:r>
          </a:p>
        </p:txBody>
      </p:sp>
    </p:spTree>
    <p:extLst>
      <p:ext uri="{BB962C8B-B14F-4D97-AF65-F5344CB8AC3E}">
        <p14:creationId xmlns:p14="http://schemas.microsoft.com/office/powerpoint/2010/main" val="411825998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2AD887-C724-0F46-AA76-B08BE5CE88CB}"/>
              </a:ext>
            </a:extLst>
          </p:cNvPr>
          <p:cNvSpPr>
            <a:spLocks noGrp="1"/>
          </p:cNvSpPr>
          <p:nvPr>
            <p:ph type="title"/>
          </p:nvPr>
        </p:nvSpPr>
        <p:spPr>
          <a:xfrm>
            <a:off x="830254" y="230943"/>
            <a:ext cx="4464759" cy="666306"/>
          </a:xfrm>
        </p:spPr>
        <p:txBody>
          <a:bodyPr>
            <a:noAutofit/>
          </a:bodyPr>
          <a:lstStyle/>
          <a:p>
            <a:r>
              <a:rPr lang="en-US" sz="3200" dirty="0"/>
              <a:t>Dominick </a:t>
            </a:r>
            <a:r>
              <a:rPr lang="en-US" sz="3200" dirty="0" err="1"/>
              <a:t>Labino</a:t>
            </a:r>
            <a:endParaRPr lang="en-US" sz="3200" dirty="0"/>
          </a:p>
        </p:txBody>
      </p:sp>
      <p:pic>
        <p:nvPicPr>
          <p:cNvPr id="8" name="Content Placeholder 7">
            <a:extLst>
              <a:ext uri="{FF2B5EF4-FFF2-40B4-BE49-F238E27FC236}">
                <a16:creationId xmlns:a16="http://schemas.microsoft.com/office/drawing/2014/main" id="{94E4C7CF-CAF9-A142-B212-ECF9B6E45044}"/>
              </a:ext>
            </a:extLst>
          </p:cNvPr>
          <p:cNvPicPr>
            <a:picLocks noGrp="1" noChangeAspect="1"/>
          </p:cNvPicPr>
          <p:nvPr>
            <p:ph idx="1"/>
          </p:nvPr>
        </p:nvPicPr>
        <p:blipFill rotWithShape="1">
          <a:blip r:embed="rId3"/>
          <a:srcRect l="6959" t="8549" r="13597"/>
          <a:stretch/>
        </p:blipFill>
        <p:spPr>
          <a:xfrm>
            <a:off x="8335926" y="897249"/>
            <a:ext cx="3619832" cy="5346534"/>
          </a:xfrm>
        </p:spPr>
      </p:pic>
      <p:sp>
        <p:nvSpPr>
          <p:cNvPr id="9" name="TextBox 8">
            <a:extLst>
              <a:ext uri="{FF2B5EF4-FFF2-40B4-BE49-F238E27FC236}">
                <a16:creationId xmlns:a16="http://schemas.microsoft.com/office/drawing/2014/main" id="{9E473A43-BD72-CD46-8353-1541F80001AD}"/>
              </a:ext>
            </a:extLst>
          </p:cNvPr>
          <p:cNvSpPr txBox="1"/>
          <p:nvPr/>
        </p:nvSpPr>
        <p:spPr>
          <a:xfrm>
            <a:off x="6197431" y="5026449"/>
            <a:ext cx="2138495" cy="1384995"/>
          </a:xfrm>
          <a:prstGeom prst="rect">
            <a:avLst/>
          </a:prstGeom>
          <a:noFill/>
        </p:spPr>
        <p:txBody>
          <a:bodyPr wrap="square" rtlCol="0">
            <a:spAutoFit/>
          </a:bodyPr>
          <a:lstStyle/>
          <a:p>
            <a:pPr algn="ctr"/>
            <a:r>
              <a:rPr lang="en-US" sz="1200" dirty="0"/>
              <a:t>“Emergence Four Stage”</a:t>
            </a:r>
          </a:p>
          <a:p>
            <a:pPr algn="ctr"/>
            <a:r>
              <a:rPr lang="en-US" sz="1200" dirty="0"/>
              <a:t>Blown, hot sculpted glass</a:t>
            </a:r>
          </a:p>
          <a:p>
            <a:pPr algn="ctr"/>
            <a:r>
              <a:rPr lang="en-US" sz="1200" dirty="0"/>
              <a:t>22.3 cm X 15.8 cm X 6.16 cm</a:t>
            </a:r>
          </a:p>
          <a:p>
            <a:pPr algn="ctr"/>
            <a:r>
              <a:rPr lang="en-US" sz="1200" dirty="0"/>
              <a:t>1975</a:t>
            </a:r>
          </a:p>
          <a:p>
            <a:pPr algn="ctr"/>
            <a:r>
              <a:rPr lang="en-US" sz="1200" dirty="0">
                <a:solidFill>
                  <a:srgbClr val="0070C0"/>
                </a:solidFill>
                <a:hlinkClick r:id="rId4">
                  <a:extLst>
                    <a:ext uri="{A12FA001-AC4F-418D-AE19-62706E023703}">
                      <ahyp:hlinkClr xmlns:ahyp="http://schemas.microsoft.com/office/drawing/2018/hyperlinkcolor" val="tx"/>
                    </a:ext>
                  </a:extLst>
                </a:hlinkClick>
              </a:rPr>
              <a:t>https://www.cmog.org/artwork/emergence-four-stage</a:t>
            </a:r>
            <a:endParaRPr lang="en-US" sz="1200" dirty="0">
              <a:solidFill>
                <a:srgbClr val="0070C0"/>
              </a:solidFill>
            </a:endParaRPr>
          </a:p>
          <a:p>
            <a:pPr algn="ctr"/>
            <a:endParaRPr lang="en-US" sz="1200" dirty="0"/>
          </a:p>
        </p:txBody>
      </p:sp>
      <p:pic>
        <p:nvPicPr>
          <p:cNvPr id="10" name="Picture 9">
            <a:extLst>
              <a:ext uri="{FF2B5EF4-FFF2-40B4-BE49-F238E27FC236}">
                <a16:creationId xmlns:a16="http://schemas.microsoft.com/office/drawing/2014/main" id="{ED357F64-97B6-D942-8009-7000593B0C09}"/>
              </a:ext>
            </a:extLst>
          </p:cNvPr>
          <p:cNvPicPr>
            <a:picLocks noChangeAspect="1"/>
          </p:cNvPicPr>
          <p:nvPr/>
        </p:nvPicPr>
        <p:blipFill rotWithShape="1">
          <a:blip r:embed="rId5"/>
          <a:srcRect l="12928" t="14375" r="10534" b="3541"/>
          <a:stretch/>
        </p:blipFill>
        <p:spPr>
          <a:xfrm>
            <a:off x="304051" y="1052590"/>
            <a:ext cx="3332283" cy="5358854"/>
          </a:xfrm>
          <a:prstGeom prst="rect">
            <a:avLst/>
          </a:prstGeom>
        </p:spPr>
      </p:pic>
      <p:sp>
        <p:nvSpPr>
          <p:cNvPr id="11" name="TextBox 10">
            <a:extLst>
              <a:ext uri="{FF2B5EF4-FFF2-40B4-BE49-F238E27FC236}">
                <a16:creationId xmlns:a16="http://schemas.microsoft.com/office/drawing/2014/main" id="{9A0B0EC4-290B-8947-8C34-F060D51891C6}"/>
              </a:ext>
            </a:extLst>
          </p:cNvPr>
          <p:cNvSpPr txBox="1"/>
          <p:nvPr/>
        </p:nvSpPr>
        <p:spPr>
          <a:xfrm>
            <a:off x="3880640" y="4841783"/>
            <a:ext cx="2072485" cy="1754326"/>
          </a:xfrm>
          <a:prstGeom prst="rect">
            <a:avLst/>
          </a:prstGeom>
          <a:noFill/>
        </p:spPr>
        <p:txBody>
          <a:bodyPr wrap="square" rtlCol="0">
            <a:spAutoFit/>
          </a:bodyPr>
          <a:lstStyle/>
          <a:p>
            <a:pPr algn="ctr"/>
            <a:r>
              <a:rPr lang="en-US" sz="1200" dirty="0"/>
              <a:t>“Torso”</a:t>
            </a:r>
          </a:p>
          <a:p>
            <a:pPr algn="ctr"/>
            <a:r>
              <a:rPr lang="en-US" sz="1200" dirty="0"/>
              <a:t>14.7cm</a:t>
            </a:r>
          </a:p>
          <a:p>
            <a:pPr algn="ctr"/>
            <a:r>
              <a:rPr lang="en-US" sz="1200" dirty="0"/>
              <a:t>Blown, hot sculpted glass</a:t>
            </a:r>
          </a:p>
          <a:p>
            <a:pPr algn="ctr"/>
            <a:r>
              <a:rPr lang="en-US" sz="1200" dirty="0"/>
              <a:t>1966</a:t>
            </a:r>
          </a:p>
          <a:p>
            <a:pPr algn="ctr"/>
            <a:r>
              <a:rPr lang="en-US" sz="1200" dirty="0">
                <a:solidFill>
                  <a:srgbClr val="0070C0"/>
                </a:solidFill>
                <a:hlinkClick r:id="rId6">
                  <a:extLst>
                    <a:ext uri="{A12FA001-AC4F-418D-AE19-62706E023703}">
                      <ahyp:hlinkClr xmlns:ahyp="http://schemas.microsoft.com/office/drawing/2018/hyperlinkcolor" val="tx"/>
                    </a:ext>
                  </a:extLst>
                </a:hlinkClick>
              </a:rPr>
              <a:t>https://www.cmog.org/artwork/torso?search=collection%3Ada4095b097b5a6d6d3a57e5f6d35a123&amp;page=10</a:t>
            </a:r>
            <a:endParaRPr lang="en-US" sz="1200" dirty="0">
              <a:solidFill>
                <a:srgbClr val="0070C0"/>
              </a:solidFill>
            </a:endParaRPr>
          </a:p>
          <a:p>
            <a:pPr algn="ctr"/>
            <a:endParaRPr lang="en-US" sz="1200" dirty="0">
              <a:solidFill>
                <a:schemeClr val="accent5"/>
              </a:solidFill>
            </a:endParaRPr>
          </a:p>
        </p:txBody>
      </p:sp>
    </p:spTree>
    <p:extLst>
      <p:ext uri="{BB962C8B-B14F-4D97-AF65-F5344CB8AC3E}">
        <p14:creationId xmlns:p14="http://schemas.microsoft.com/office/powerpoint/2010/main" val="237269285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9A9007-52DD-FC45-8CDD-524026A6F4F9}"/>
              </a:ext>
            </a:extLst>
          </p:cNvPr>
          <p:cNvSpPr>
            <a:spLocks noGrp="1"/>
          </p:cNvSpPr>
          <p:nvPr>
            <p:ph type="title"/>
          </p:nvPr>
        </p:nvSpPr>
        <p:spPr>
          <a:xfrm>
            <a:off x="2993064" y="298439"/>
            <a:ext cx="6205873" cy="1073162"/>
          </a:xfrm>
        </p:spPr>
        <p:txBody>
          <a:bodyPr>
            <a:normAutofit/>
          </a:bodyPr>
          <a:lstStyle/>
          <a:p>
            <a:r>
              <a:rPr lang="en-US" b="1" dirty="0"/>
              <a:t>Littleton’s Students</a:t>
            </a:r>
          </a:p>
        </p:txBody>
      </p:sp>
      <p:sp>
        <p:nvSpPr>
          <p:cNvPr id="3" name="Text Placeholder 2">
            <a:extLst>
              <a:ext uri="{FF2B5EF4-FFF2-40B4-BE49-F238E27FC236}">
                <a16:creationId xmlns:a16="http://schemas.microsoft.com/office/drawing/2014/main" id="{26CB6E7A-1FA7-DA4C-8B8D-37B32E9DD996}"/>
              </a:ext>
            </a:extLst>
          </p:cNvPr>
          <p:cNvSpPr>
            <a:spLocks noGrp="1"/>
          </p:cNvSpPr>
          <p:nvPr>
            <p:ph type="body" idx="1"/>
          </p:nvPr>
        </p:nvSpPr>
        <p:spPr>
          <a:xfrm>
            <a:off x="262759" y="1914352"/>
            <a:ext cx="11613931" cy="4334046"/>
          </a:xfrm>
        </p:spPr>
        <p:txBody>
          <a:bodyPr>
            <a:normAutofit/>
          </a:bodyPr>
          <a:lstStyle/>
          <a:p>
            <a:r>
              <a:rPr lang="en-US" sz="1400" dirty="0">
                <a:effectLst/>
                <a:hlinkClick r:id="rId2"/>
              </a:rPr>
              <a:t>Dale Chihuly </a:t>
            </a:r>
            <a:r>
              <a:rPr lang="en-US" sz="1400" dirty="0">
                <a:effectLst/>
              </a:rPr>
              <a:t>– started glass program at Rhode Island School of Design, founded </a:t>
            </a:r>
            <a:r>
              <a:rPr lang="en-US" sz="1400" dirty="0" err="1">
                <a:effectLst/>
              </a:rPr>
              <a:t>pilchick</a:t>
            </a:r>
            <a:r>
              <a:rPr lang="en-US" sz="1400" dirty="0">
                <a:effectLst/>
              </a:rPr>
              <a:t> glass school</a:t>
            </a:r>
          </a:p>
          <a:p>
            <a:r>
              <a:rPr lang="en-US" sz="1400" dirty="0">
                <a:effectLst/>
                <a:hlinkClick r:id="rId3"/>
              </a:rPr>
              <a:t>Marvin </a:t>
            </a:r>
            <a:r>
              <a:rPr lang="en-US" sz="1400" dirty="0" err="1">
                <a:effectLst/>
                <a:hlinkClick r:id="rId3"/>
              </a:rPr>
              <a:t>Lipofsky</a:t>
            </a:r>
            <a:r>
              <a:rPr lang="en-US" sz="1400" dirty="0">
                <a:effectLst/>
                <a:hlinkClick r:id="rId3"/>
              </a:rPr>
              <a:t> </a:t>
            </a:r>
            <a:r>
              <a:rPr lang="en-US" sz="1400" dirty="0">
                <a:effectLst/>
              </a:rPr>
              <a:t>– Started glass program at University of California Berkley and the California College of Arts &amp; Crafts</a:t>
            </a:r>
          </a:p>
          <a:p>
            <a:r>
              <a:rPr lang="en-US" sz="1400" dirty="0">
                <a:effectLst/>
                <a:hlinkClick r:id="rId4"/>
              </a:rPr>
              <a:t>Fritz Dreisbach </a:t>
            </a:r>
            <a:r>
              <a:rPr lang="en-US" sz="1400" dirty="0">
                <a:effectLst/>
              </a:rPr>
              <a:t>– artist educator &amp; historian, founding member of the Glass Art Society</a:t>
            </a:r>
          </a:p>
          <a:p>
            <a:r>
              <a:rPr lang="en-US" sz="1400" dirty="0">
                <a:effectLst/>
                <a:hlinkClick r:id="rId5"/>
              </a:rPr>
              <a:t>Audrey Handler</a:t>
            </a:r>
            <a:r>
              <a:rPr lang="en-US" sz="1400" dirty="0">
                <a:effectLst/>
              </a:rPr>
              <a:t> – artist, educator</a:t>
            </a:r>
          </a:p>
          <a:p>
            <a:r>
              <a:rPr lang="en-US" sz="1400" dirty="0">
                <a:effectLst/>
                <a:hlinkClick r:id="rId6"/>
              </a:rPr>
              <a:t>Tom McGlauchlin </a:t>
            </a:r>
            <a:r>
              <a:rPr lang="en-US" sz="1400" dirty="0">
                <a:effectLst/>
              </a:rPr>
              <a:t>– artist educator, attended first workshop, introduced second university class at the University of Iowa, June 1964</a:t>
            </a:r>
          </a:p>
          <a:p>
            <a:r>
              <a:rPr lang="en-US" sz="1400" dirty="0">
                <a:effectLst/>
                <a:hlinkClick r:id="rId7"/>
              </a:rPr>
              <a:t>Sam Herman </a:t>
            </a:r>
            <a:r>
              <a:rPr lang="en-US" sz="1400" dirty="0">
                <a:effectLst/>
              </a:rPr>
              <a:t>– artist educator</a:t>
            </a:r>
          </a:p>
          <a:p>
            <a:r>
              <a:rPr lang="en-US" sz="1400" dirty="0">
                <a:effectLst/>
                <a:hlinkClick r:id="rId8"/>
              </a:rPr>
              <a:t>Joan Byrd </a:t>
            </a:r>
            <a:r>
              <a:rPr lang="en-US" sz="1400" dirty="0">
                <a:effectLst/>
              </a:rPr>
              <a:t>– artist, educator</a:t>
            </a:r>
          </a:p>
          <a:p>
            <a:r>
              <a:rPr lang="en-US" sz="1400" dirty="0">
                <a:effectLst/>
                <a:hlinkClick r:id="rId9"/>
              </a:rPr>
              <a:t>Henry Halem </a:t>
            </a:r>
            <a:r>
              <a:rPr lang="en-US" sz="1400" dirty="0">
                <a:effectLst/>
              </a:rPr>
              <a:t>– started program at Kent State University, Kent, Ohio, founding member and first president of the Glass Art Society</a:t>
            </a:r>
          </a:p>
          <a:p>
            <a:r>
              <a:rPr lang="en-US" sz="1400" dirty="0">
                <a:effectLst/>
                <a:hlinkClick r:id="rId10"/>
              </a:rPr>
              <a:t>Michael Taylor </a:t>
            </a:r>
            <a:r>
              <a:rPr lang="en-US" sz="1400" dirty="0">
                <a:effectLst/>
              </a:rPr>
              <a:t>– artist, educator writer, head of the glass program at Rochester Institute of Technology, School of American Crafts, founding member of the Glass Art Society</a:t>
            </a:r>
          </a:p>
          <a:p>
            <a:r>
              <a:rPr lang="en-US" sz="1400" dirty="0">
                <a:effectLst/>
                <a:hlinkClick r:id="rId11"/>
              </a:rPr>
              <a:t>Cristopher Reis</a:t>
            </a:r>
            <a:r>
              <a:rPr lang="en-US" sz="1400" dirty="0">
                <a:effectLst/>
              </a:rPr>
              <a:t> – founded the glass program at the University of Ohio, Columbus, Artist in Residence  at Schott in Duryea, Pennsylvania</a:t>
            </a:r>
            <a:endParaRPr lang="en-US" sz="1400" dirty="0"/>
          </a:p>
        </p:txBody>
      </p:sp>
      <p:sp>
        <p:nvSpPr>
          <p:cNvPr id="4" name="TextBox 3">
            <a:extLst>
              <a:ext uri="{FF2B5EF4-FFF2-40B4-BE49-F238E27FC236}">
                <a16:creationId xmlns:a16="http://schemas.microsoft.com/office/drawing/2014/main" id="{E0D7C6EA-DFAC-C243-B2B4-15F5D63C7606}"/>
              </a:ext>
            </a:extLst>
          </p:cNvPr>
          <p:cNvSpPr txBox="1"/>
          <p:nvPr/>
        </p:nvSpPr>
        <p:spPr>
          <a:xfrm>
            <a:off x="3478938" y="1429407"/>
            <a:ext cx="5234125" cy="369332"/>
          </a:xfrm>
          <a:prstGeom prst="rect">
            <a:avLst/>
          </a:prstGeom>
          <a:noFill/>
        </p:spPr>
        <p:txBody>
          <a:bodyPr wrap="none" rtlCol="0">
            <a:spAutoFit/>
          </a:bodyPr>
          <a:lstStyle/>
          <a:p>
            <a:r>
              <a:rPr lang="en-US" dirty="0"/>
              <a:t>This is a selection of Littleton’s former students</a:t>
            </a:r>
          </a:p>
        </p:txBody>
      </p:sp>
    </p:spTree>
    <p:extLst>
      <p:ext uri="{BB962C8B-B14F-4D97-AF65-F5344CB8AC3E}">
        <p14:creationId xmlns:p14="http://schemas.microsoft.com/office/powerpoint/2010/main" val="5656250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5A3A4-ACA0-4B44-B57C-C663260B951A}"/>
              </a:ext>
            </a:extLst>
          </p:cNvPr>
          <p:cNvSpPr>
            <a:spLocks noGrp="1"/>
          </p:cNvSpPr>
          <p:nvPr>
            <p:ph type="title"/>
          </p:nvPr>
        </p:nvSpPr>
        <p:spPr>
          <a:xfrm>
            <a:off x="1001614" y="148462"/>
            <a:ext cx="3549121" cy="657225"/>
          </a:xfrm>
        </p:spPr>
        <p:txBody>
          <a:bodyPr>
            <a:normAutofit fontScale="90000"/>
          </a:bodyPr>
          <a:lstStyle/>
          <a:p>
            <a:r>
              <a:rPr lang="en-US" sz="3600" dirty="0">
                <a:effectLst/>
              </a:rPr>
              <a:t>Dale Chihuly</a:t>
            </a:r>
            <a:endParaRPr lang="en-US" sz="3600" dirty="0"/>
          </a:p>
        </p:txBody>
      </p:sp>
      <p:sp>
        <p:nvSpPr>
          <p:cNvPr id="4" name="Text Placeholder 3">
            <a:extLst>
              <a:ext uri="{FF2B5EF4-FFF2-40B4-BE49-F238E27FC236}">
                <a16:creationId xmlns:a16="http://schemas.microsoft.com/office/drawing/2014/main" id="{FBE46EF0-E120-6041-A53C-422C7508114B}"/>
              </a:ext>
            </a:extLst>
          </p:cNvPr>
          <p:cNvSpPr>
            <a:spLocks noGrp="1"/>
          </p:cNvSpPr>
          <p:nvPr>
            <p:ph type="body" sz="half" idx="2"/>
          </p:nvPr>
        </p:nvSpPr>
        <p:spPr>
          <a:xfrm>
            <a:off x="7187608" y="5559631"/>
            <a:ext cx="4035789" cy="1298369"/>
          </a:xfrm>
        </p:spPr>
        <p:txBody>
          <a:bodyPr>
            <a:noAutofit/>
          </a:bodyPr>
          <a:lstStyle/>
          <a:p>
            <a:pPr algn="ctr">
              <a:spcBef>
                <a:spcPts val="0"/>
              </a:spcBef>
              <a:spcAft>
                <a:spcPts val="0"/>
              </a:spcAft>
            </a:pPr>
            <a:r>
              <a:rPr lang="en-US" sz="1400" i="1" dirty="0">
                <a:solidFill>
                  <a:schemeClr val="tx1"/>
                </a:solidFill>
                <a:effectLst/>
              </a:rPr>
              <a:t>Rotolo 70</a:t>
            </a:r>
          </a:p>
          <a:p>
            <a:pPr algn="ctr">
              <a:spcBef>
                <a:spcPts val="0"/>
              </a:spcBef>
              <a:spcAft>
                <a:spcPts val="0"/>
              </a:spcAft>
            </a:pPr>
            <a:r>
              <a:rPr lang="en-US" sz="1400" i="1" dirty="0">
                <a:solidFill>
                  <a:schemeClr val="tx1"/>
                </a:solidFill>
                <a:effectLst/>
              </a:rPr>
              <a:t>Hot sculpted glass</a:t>
            </a:r>
          </a:p>
          <a:p>
            <a:pPr algn="ctr">
              <a:spcBef>
                <a:spcPts val="0"/>
              </a:spcBef>
              <a:spcAft>
                <a:spcPts val="0"/>
              </a:spcAft>
            </a:pPr>
            <a:r>
              <a:rPr lang="en-US" sz="1400" dirty="0">
                <a:solidFill>
                  <a:schemeClr val="tx1"/>
                </a:solidFill>
                <a:effectLst/>
              </a:rPr>
              <a:t>39 x </a:t>
            </a:r>
            <a:r>
              <a:rPr lang="en-US" sz="1400" dirty="0">
                <a:solidFill>
                  <a:schemeClr val="tx1"/>
                </a:solidFill>
              </a:rPr>
              <a:t>20</a:t>
            </a:r>
            <a:r>
              <a:rPr lang="en-US" sz="1400" dirty="0">
                <a:solidFill>
                  <a:schemeClr val="tx1"/>
                </a:solidFill>
                <a:effectLst/>
              </a:rPr>
              <a:t> x 18”</a:t>
            </a:r>
          </a:p>
          <a:p>
            <a:pPr algn="ctr">
              <a:spcBef>
                <a:spcPts val="0"/>
              </a:spcBef>
              <a:spcAft>
                <a:spcPts val="0"/>
              </a:spcAft>
            </a:pPr>
            <a:r>
              <a:rPr lang="en-US" sz="1400" dirty="0">
                <a:solidFill>
                  <a:schemeClr val="tx1"/>
                </a:solidFill>
                <a:effectLst/>
              </a:rPr>
              <a:t>2019</a:t>
            </a:r>
          </a:p>
          <a:p>
            <a:pPr>
              <a:spcBef>
                <a:spcPts val="0"/>
              </a:spcBef>
            </a:pPr>
            <a:r>
              <a:rPr lang="en-US" sz="1400" dirty="0">
                <a:solidFill>
                  <a:srgbClr val="0070C0"/>
                </a:solidFill>
              </a:rPr>
              <a:t>https://</a:t>
            </a:r>
            <a:r>
              <a:rPr lang="en-US" sz="1400" dirty="0" err="1">
                <a:solidFill>
                  <a:srgbClr val="0070C0"/>
                </a:solidFill>
              </a:rPr>
              <a:t>www.chihuly.com</a:t>
            </a:r>
            <a:r>
              <a:rPr lang="en-US" sz="1400" dirty="0">
                <a:solidFill>
                  <a:srgbClr val="0070C0"/>
                </a:solidFill>
              </a:rPr>
              <a:t>/work/</a:t>
            </a:r>
            <a:r>
              <a:rPr lang="en-US" sz="1400" dirty="0" err="1">
                <a:solidFill>
                  <a:srgbClr val="0070C0"/>
                </a:solidFill>
              </a:rPr>
              <a:t>rotolo</a:t>
            </a:r>
            <a:endParaRPr lang="en-US" sz="1400" dirty="0">
              <a:solidFill>
                <a:srgbClr val="0070C0"/>
              </a:solidFill>
            </a:endParaRPr>
          </a:p>
        </p:txBody>
      </p:sp>
      <p:pic>
        <p:nvPicPr>
          <p:cNvPr id="3" name="Picture 2">
            <a:extLst>
              <a:ext uri="{FF2B5EF4-FFF2-40B4-BE49-F238E27FC236}">
                <a16:creationId xmlns:a16="http://schemas.microsoft.com/office/drawing/2014/main" id="{82D463DC-0D34-964C-96A5-A0AF1EA26F49}"/>
              </a:ext>
            </a:extLst>
          </p:cNvPr>
          <p:cNvPicPr>
            <a:picLocks noChangeAspect="1"/>
          </p:cNvPicPr>
          <p:nvPr/>
        </p:nvPicPr>
        <p:blipFill rotWithShape="1">
          <a:blip r:embed="rId3"/>
          <a:srcRect l="10923" t="7579" r="8247"/>
          <a:stretch/>
        </p:blipFill>
        <p:spPr>
          <a:xfrm>
            <a:off x="7631885" y="0"/>
            <a:ext cx="3147237" cy="5401187"/>
          </a:xfrm>
          <a:prstGeom prst="rect">
            <a:avLst/>
          </a:prstGeom>
        </p:spPr>
      </p:pic>
      <p:pic>
        <p:nvPicPr>
          <p:cNvPr id="9" name="Picture 8">
            <a:extLst>
              <a:ext uri="{FF2B5EF4-FFF2-40B4-BE49-F238E27FC236}">
                <a16:creationId xmlns:a16="http://schemas.microsoft.com/office/drawing/2014/main" id="{C6C3F41E-75A0-3841-BAF4-522A6081F77B}"/>
              </a:ext>
            </a:extLst>
          </p:cNvPr>
          <p:cNvPicPr>
            <a:picLocks noChangeAspect="1"/>
          </p:cNvPicPr>
          <p:nvPr/>
        </p:nvPicPr>
        <p:blipFill>
          <a:blip r:embed="rId4"/>
          <a:stretch>
            <a:fillRect/>
          </a:stretch>
        </p:blipFill>
        <p:spPr>
          <a:xfrm>
            <a:off x="186660" y="1100136"/>
            <a:ext cx="5758250" cy="3836434"/>
          </a:xfrm>
          <a:prstGeom prst="rect">
            <a:avLst/>
          </a:prstGeom>
        </p:spPr>
      </p:pic>
      <p:sp>
        <p:nvSpPr>
          <p:cNvPr id="10" name="TextBox 9">
            <a:extLst>
              <a:ext uri="{FF2B5EF4-FFF2-40B4-BE49-F238E27FC236}">
                <a16:creationId xmlns:a16="http://schemas.microsoft.com/office/drawing/2014/main" id="{997C9C97-D27B-2D47-8FF0-D83200016247}"/>
              </a:ext>
            </a:extLst>
          </p:cNvPr>
          <p:cNvSpPr txBox="1"/>
          <p:nvPr/>
        </p:nvSpPr>
        <p:spPr>
          <a:xfrm>
            <a:off x="697021" y="5103674"/>
            <a:ext cx="4130159" cy="1477328"/>
          </a:xfrm>
          <a:prstGeom prst="rect">
            <a:avLst/>
          </a:prstGeom>
          <a:noFill/>
        </p:spPr>
        <p:txBody>
          <a:bodyPr wrap="square" rtlCol="0">
            <a:spAutoFit/>
          </a:bodyPr>
          <a:lstStyle/>
          <a:p>
            <a:pPr algn="ctr"/>
            <a:r>
              <a:rPr lang="en-US" i="1" dirty="0"/>
              <a:t>Silvered Rose Ikebana with Silver Stem and Yellow Flower</a:t>
            </a:r>
          </a:p>
          <a:p>
            <a:pPr algn="ctr"/>
            <a:r>
              <a:rPr lang="en-US" dirty="0"/>
              <a:t>3 x 55 x 25”</a:t>
            </a:r>
          </a:p>
          <a:p>
            <a:pPr algn="ctr"/>
            <a:r>
              <a:rPr lang="en-US" dirty="0"/>
              <a:t>2012</a:t>
            </a:r>
          </a:p>
          <a:p>
            <a:pPr algn="ctr"/>
            <a:r>
              <a:rPr lang="en-US" dirty="0">
                <a:solidFill>
                  <a:srgbClr val="0070C0"/>
                </a:solidFill>
              </a:rPr>
              <a:t>https://</a:t>
            </a:r>
            <a:r>
              <a:rPr lang="en-US" dirty="0" err="1">
                <a:solidFill>
                  <a:srgbClr val="0070C0"/>
                </a:solidFill>
              </a:rPr>
              <a:t>www.chihuly.com</a:t>
            </a:r>
            <a:r>
              <a:rPr lang="en-US" dirty="0">
                <a:solidFill>
                  <a:srgbClr val="0070C0"/>
                </a:solidFill>
              </a:rPr>
              <a:t>/work/ikebana</a:t>
            </a:r>
          </a:p>
        </p:txBody>
      </p:sp>
    </p:spTree>
    <p:extLst>
      <p:ext uri="{BB962C8B-B14F-4D97-AF65-F5344CB8AC3E}">
        <p14:creationId xmlns:p14="http://schemas.microsoft.com/office/powerpoint/2010/main" val="261621302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B14298-4D30-0B48-B707-8684A53BE8EA}"/>
              </a:ext>
            </a:extLst>
          </p:cNvPr>
          <p:cNvSpPr>
            <a:spLocks noGrp="1"/>
          </p:cNvSpPr>
          <p:nvPr>
            <p:ph type="title"/>
          </p:nvPr>
        </p:nvSpPr>
        <p:spPr>
          <a:xfrm>
            <a:off x="246615" y="242887"/>
            <a:ext cx="2854394" cy="1188348"/>
          </a:xfrm>
        </p:spPr>
        <p:txBody>
          <a:bodyPr>
            <a:normAutofit fontScale="90000"/>
          </a:bodyPr>
          <a:lstStyle/>
          <a:p>
            <a:r>
              <a:rPr lang="en-US" sz="3200" dirty="0">
                <a:effectLst/>
              </a:rPr>
              <a:t>Fritz </a:t>
            </a:r>
            <a:r>
              <a:rPr lang="en-US" sz="3200" dirty="0" err="1">
                <a:effectLst/>
              </a:rPr>
              <a:t>Dreisbach</a:t>
            </a:r>
            <a:endParaRPr lang="en-US" sz="3200" dirty="0"/>
          </a:p>
        </p:txBody>
      </p:sp>
      <p:pic>
        <p:nvPicPr>
          <p:cNvPr id="6" name="Content Placeholder 5">
            <a:extLst>
              <a:ext uri="{FF2B5EF4-FFF2-40B4-BE49-F238E27FC236}">
                <a16:creationId xmlns:a16="http://schemas.microsoft.com/office/drawing/2014/main" id="{DD10AF6F-8519-ED42-82CD-26893D0573BC}"/>
              </a:ext>
            </a:extLst>
          </p:cNvPr>
          <p:cNvPicPr>
            <a:picLocks noGrp="1" noChangeAspect="1"/>
          </p:cNvPicPr>
          <p:nvPr>
            <p:ph idx="1"/>
          </p:nvPr>
        </p:nvPicPr>
        <p:blipFill>
          <a:blip r:embed="rId3"/>
          <a:stretch>
            <a:fillRect/>
          </a:stretch>
        </p:blipFill>
        <p:spPr>
          <a:xfrm>
            <a:off x="3290680" y="83574"/>
            <a:ext cx="1718774" cy="2112228"/>
          </a:xfrm>
        </p:spPr>
      </p:pic>
      <p:sp>
        <p:nvSpPr>
          <p:cNvPr id="5" name="Text Placeholder 3">
            <a:extLst>
              <a:ext uri="{FF2B5EF4-FFF2-40B4-BE49-F238E27FC236}">
                <a16:creationId xmlns:a16="http://schemas.microsoft.com/office/drawing/2014/main" id="{96163725-FFB4-F249-AE11-EEE57EFE4AD7}"/>
              </a:ext>
            </a:extLst>
          </p:cNvPr>
          <p:cNvSpPr txBox="1">
            <a:spLocks/>
          </p:cNvSpPr>
          <p:nvPr/>
        </p:nvSpPr>
        <p:spPr>
          <a:xfrm>
            <a:off x="246615" y="6045838"/>
            <a:ext cx="2854394" cy="764567"/>
          </a:xfrm>
          <a:prstGeom prst="rect">
            <a:avLst/>
          </a:prstGeom>
        </p:spPr>
        <p:txBody>
          <a:bodyPr vert="horz" lIns="91440" tIns="45720" rIns="91440" bIns="45720" rtlCol="0" anchor="ctr">
            <a:normAutofit fontScale="70000" lnSpcReduction="20000"/>
          </a:bodyPr>
          <a:lstStyle>
            <a:lvl1pPr marL="0" indent="0" algn="l" defTabSz="457200" rtl="0" eaLnBrk="1" latinLnBrk="0" hangingPunct="1">
              <a:spcBef>
                <a:spcPct val="20000"/>
              </a:spcBef>
              <a:spcAft>
                <a:spcPts val="600"/>
              </a:spcAft>
              <a:buClr>
                <a:schemeClr val="tx1"/>
              </a:buClr>
              <a:buSzPct val="100000"/>
              <a:buFont typeface="Arial"/>
              <a:buNone/>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457200" indent="0" algn="l" defTabSz="457200" rtl="0" eaLnBrk="1" latinLnBrk="0" hangingPunct="1">
              <a:spcBef>
                <a:spcPct val="20000"/>
              </a:spcBef>
              <a:spcAft>
                <a:spcPts val="600"/>
              </a:spcAft>
              <a:buClr>
                <a:schemeClr val="tx1"/>
              </a:buClr>
              <a:buSzPct val="100000"/>
              <a:buFont typeface="Arial"/>
              <a:buNone/>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914400" indent="0" algn="l" defTabSz="457200" rtl="0" eaLnBrk="1" latinLnBrk="0" hangingPunct="1">
              <a:spcBef>
                <a:spcPct val="20000"/>
              </a:spcBef>
              <a:spcAft>
                <a:spcPts val="600"/>
              </a:spcAft>
              <a:buClr>
                <a:schemeClr val="tx1"/>
              </a:buClr>
              <a:buSzPct val="100000"/>
              <a:buFont typeface="Arial"/>
              <a:buNone/>
              <a:defRPr sz="1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371600" indent="0" algn="l" defTabSz="457200" rtl="0" eaLnBrk="1" latinLnBrk="0" hangingPunct="1">
              <a:spcBef>
                <a:spcPct val="20000"/>
              </a:spcBef>
              <a:spcAft>
                <a:spcPts val="600"/>
              </a:spcAft>
              <a:buClr>
                <a:schemeClr val="tx1"/>
              </a:buClr>
              <a:buSzPct val="100000"/>
              <a:buFont typeface="Arial"/>
              <a:buNone/>
              <a:defRPr sz="9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1828800" indent="0" algn="l" defTabSz="457200" rtl="0" eaLnBrk="1" latinLnBrk="0" hangingPunct="1">
              <a:spcBef>
                <a:spcPct val="20000"/>
              </a:spcBef>
              <a:spcAft>
                <a:spcPts val="600"/>
              </a:spcAft>
              <a:buClr>
                <a:schemeClr val="tx1"/>
              </a:buClr>
              <a:buSzPct val="100000"/>
              <a:buFont typeface="Arial"/>
              <a:buNone/>
              <a:defRPr sz="9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286000" indent="0" algn="l" defTabSz="457200" rtl="0" eaLnBrk="1" latinLnBrk="0" hangingPunct="1">
              <a:spcBef>
                <a:spcPct val="20000"/>
              </a:spcBef>
              <a:spcAft>
                <a:spcPts val="600"/>
              </a:spcAft>
              <a:buClr>
                <a:schemeClr val="tx1"/>
              </a:buClr>
              <a:buSzPct val="100000"/>
              <a:buFont typeface="Arial"/>
              <a:buNone/>
              <a:defRPr sz="9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743200" indent="0" algn="l" defTabSz="457200" rtl="0" eaLnBrk="1" latinLnBrk="0" hangingPunct="1">
              <a:spcBef>
                <a:spcPct val="20000"/>
              </a:spcBef>
              <a:spcAft>
                <a:spcPts val="600"/>
              </a:spcAft>
              <a:buClr>
                <a:schemeClr val="tx1"/>
              </a:buClr>
              <a:buSzPct val="100000"/>
              <a:buFont typeface="Arial"/>
              <a:buNone/>
              <a:defRPr sz="9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200400" indent="0" algn="l" defTabSz="457200" rtl="0" eaLnBrk="1" latinLnBrk="0" hangingPunct="1">
              <a:spcBef>
                <a:spcPct val="20000"/>
              </a:spcBef>
              <a:spcAft>
                <a:spcPts val="600"/>
              </a:spcAft>
              <a:buClr>
                <a:schemeClr val="tx1"/>
              </a:buClr>
              <a:buSzPct val="100000"/>
              <a:buFont typeface="Arial"/>
              <a:buNone/>
              <a:defRPr sz="9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657600" indent="0" algn="l" defTabSz="457200" rtl="0" eaLnBrk="1" latinLnBrk="0" hangingPunct="1">
              <a:spcBef>
                <a:spcPct val="20000"/>
              </a:spcBef>
              <a:spcAft>
                <a:spcPts val="600"/>
              </a:spcAft>
              <a:buClr>
                <a:schemeClr val="tx1"/>
              </a:buClr>
              <a:buSzPct val="100000"/>
              <a:buFont typeface="Arial"/>
              <a:buNone/>
              <a:defRPr sz="9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algn="ctr">
              <a:spcBef>
                <a:spcPts val="0"/>
              </a:spcBef>
              <a:spcAft>
                <a:spcPts val="0"/>
              </a:spcAft>
            </a:pPr>
            <a:r>
              <a:rPr lang="en-US" sz="1400" i="1" dirty="0"/>
              <a:t>Cameo Series</a:t>
            </a:r>
          </a:p>
          <a:p>
            <a:pPr algn="ctr">
              <a:spcBef>
                <a:spcPts val="0"/>
              </a:spcBef>
              <a:spcAft>
                <a:spcPts val="0"/>
              </a:spcAft>
            </a:pPr>
            <a:r>
              <a:rPr lang="en-US" sz="1400" dirty="0"/>
              <a:t>Cut and engraved grail, blown glass</a:t>
            </a:r>
          </a:p>
          <a:p>
            <a:pPr algn="ctr">
              <a:spcBef>
                <a:spcPts val="0"/>
              </a:spcBef>
              <a:spcAft>
                <a:spcPts val="0"/>
              </a:spcAft>
            </a:pPr>
            <a:r>
              <a:rPr lang="en-US" sz="1400" dirty="0"/>
              <a:t>Dimensions not available</a:t>
            </a:r>
          </a:p>
          <a:p>
            <a:pPr algn="ctr">
              <a:spcBef>
                <a:spcPts val="0"/>
              </a:spcBef>
              <a:spcAft>
                <a:spcPts val="0"/>
              </a:spcAft>
            </a:pPr>
            <a:r>
              <a:rPr lang="en-US" sz="1400" dirty="0"/>
              <a:t>C2016</a:t>
            </a:r>
          </a:p>
          <a:p>
            <a:pPr algn="ctr">
              <a:spcBef>
                <a:spcPts val="0"/>
              </a:spcBef>
              <a:spcAft>
                <a:spcPts val="0"/>
              </a:spcAft>
            </a:pPr>
            <a:r>
              <a:rPr lang="en-US" sz="1400" dirty="0">
                <a:solidFill>
                  <a:srgbClr val="0070C0"/>
                </a:solidFill>
              </a:rPr>
              <a:t>https://</a:t>
            </a:r>
            <a:r>
              <a:rPr lang="en-US" sz="1400" dirty="0" err="1">
                <a:solidFill>
                  <a:srgbClr val="0070C0"/>
                </a:solidFill>
              </a:rPr>
              <a:t>fritzdreisbach.com</a:t>
            </a:r>
            <a:r>
              <a:rPr lang="en-US" sz="1400" dirty="0">
                <a:solidFill>
                  <a:srgbClr val="0070C0"/>
                </a:solidFill>
              </a:rPr>
              <a:t>/gallery/cameos/</a:t>
            </a:r>
          </a:p>
        </p:txBody>
      </p:sp>
      <p:pic>
        <p:nvPicPr>
          <p:cNvPr id="7" name="Picture 6">
            <a:extLst>
              <a:ext uri="{FF2B5EF4-FFF2-40B4-BE49-F238E27FC236}">
                <a16:creationId xmlns:a16="http://schemas.microsoft.com/office/drawing/2014/main" id="{1C7574D6-4565-074A-8BCC-D7E91D899D08}"/>
              </a:ext>
            </a:extLst>
          </p:cNvPr>
          <p:cNvPicPr>
            <a:picLocks noChangeAspect="1"/>
          </p:cNvPicPr>
          <p:nvPr/>
        </p:nvPicPr>
        <p:blipFill rotWithShape="1">
          <a:blip r:embed="rId4"/>
          <a:srcRect l="16076" r="24089" b="4108"/>
          <a:stretch/>
        </p:blipFill>
        <p:spPr>
          <a:xfrm>
            <a:off x="246615" y="2195802"/>
            <a:ext cx="2926861" cy="3708041"/>
          </a:xfrm>
          <a:prstGeom prst="rect">
            <a:avLst/>
          </a:prstGeom>
        </p:spPr>
      </p:pic>
      <p:sp>
        <p:nvSpPr>
          <p:cNvPr id="8" name="Text Placeholder 3">
            <a:extLst>
              <a:ext uri="{FF2B5EF4-FFF2-40B4-BE49-F238E27FC236}">
                <a16:creationId xmlns:a16="http://schemas.microsoft.com/office/drawing/2014/main" id="{2E31297A-3F64-FA44-B822-BD75B53B002B}"/>
              </a:ext>
            </a:extLst>
          </p:cNvPr>
          <p:cNvSpPr txBox="1">
            <a:spLocks/>
          </p:cNvSpPr>
          <p:nvPr/>
        </p:nvSpPr>
        <p:spPr>
          <a:xfrm>
            <a:off x="5009454" y="27847"/>
            <a:ext cx="2738868" cy="809214"/>
          </a:xfrm>
          <a:prstGeom prst="rect">
            <a:avLst/>
          </a:prstGeom>
          <a:solidFill>
            <a:schemeClr val="bg1">
              <a:lumMod val="95000"/>
            </a:schemeClr>
          </a:solidFill>
        </p:spPr>
        <p:txBody>
          <a:bodyPr vert="horz" lIns="91440" tIns="45720" rIns="91440" bIns="45720" rtlCol="0" anchor="ctr">
            <a:normAutofit fontScale="85000" lnSpcReduction="10000"/>
          </a:bodyPr>
          <a:lstStyle>
            <a:lvl1pPr marL="0" indent="0" algn="l" defTabSz="457200" rtl="0" eaLnBrk="1" latinLnBrk="0" hangingPunct="1">
              <a:spcBef>
                <a:spcPct val="20000"/>
              </a:spcBef>
              <a:spcAft>
                <a:spcPts val="600"/>
              </a:spcAft>
              <a:buClr>
                <a:schemeClr val="tx1"/>
              </a:buClr>
              <a:buSzPct val="100000"/>
              <a:buFont typeface="Arial"/>
              <a:buNone/>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457200" indent="0" algn="l" defTabSz="457200" rtl="0" eaLnBrk="1" latinLnBrk="0" hangingPunct="1">
              <a:spcBef>
                <a:spcPct val="20000"/>
              </a:spcBef>
              <a:spcAft>
                <a:spcPts val="600"/>
              </a:spcAft>
              <a:buClr>
                <a:schemeClr val="tx1"/>
              </a:buClr>
              <a:buSzPct val="100000"/>
              <a:buFont typeface="Arial"/>
              <a:buNone/>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914400" indent="0" algn="l" defTabSz="457200" rtl="0" eaLnBrk="1" latinLnBrk="0" hangingPunct="1">
              <a:spcBef>
                <a:spcPct val="20000"/>
              </a:spcBef>
              <a:spcAft>
                <a:spcPts val="600"/>
              </a:spcAft>
              <a:buClr>
                <a:schemeClr val="tx1"/>
              </a:buClr>
              <a:buSzPct val="100000"/>
              <a:buFont typeface="Arial"/>
              <a:buNone/>
              <a:defRPr sz="1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371600" indent="0" algn="l" defTabSz="457200" rtl="0" eaLnBrk="1" latinLnBrk="0" hangingPunct="1">
              <a:spcBef>
                <a:spcPct val="20000"/>
              </a:spcBef>
              <a:spcAft>
                <a:spcPts val="600"/>
              </a:spcAft>
              <a:buClr>
                <a:schemeClr val="tx1"/>
              </a:buClr>
              <a:buSzPct val="100000"/>
              <a:buFont typeface="Arial"/>
              <a:buNone/>
              <a:defRPr sz="9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1828800" indent="0" algn="l" defTabSz="457200" rtl="0" eaLnBrk="1" latinLnBrk="0" hangingPunct="1">
              <a:spcBef>
                <a:spcPct val="20000"/>
              </a:spcBef>
              <a:spcAft>
                <a:spcPts val="600"/>
              </a:spcAft>
              <a:buClr>
                <a:schemeClr val="tx1"/>
              </a:buClr>
              <a:buSzPct val="100000"/>
              <a:buFont typeface="Arial"/>
              <a:buNone/>
              <a:defRPr sz="9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286000" indent="0" algn="l" defTabSz="457200" rtl="0" eaLnBrk="1" latinLnBrk="0" hangingPunct="1">
              <a:spcBef>
                <a:spcPct val="20000"/>
              </a:spcBef>
              <a:spcAft>
                <a:spcPts val="600"/>
              </a:spcAft>
              <a:buClr>
                <a:schemeClr val="tx1"/>
              </a:buClr>
              <a:buSzPct val="100000"/>
              <a:buFont typeface="Arial"/>
              <a:buNone/>
              <a:defRPr sz="9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743200" indent="0" algn="l" defTabSz="457200" rtl="0" eaLnBrk="1" latinLnBrk="0" hangingPunct="1">
              <a:spcBef>
                <a:spcPct val="20000"/>
              </a:spcBef>
              <a:spcAft>
                <a:spcPts val="600"/>
              </a:spcAft>
              <a:buClr>
                <a:schemeClr val="tx1"/>
              </a:buClr>
              <a:buSzPct val="100000"/>
              <a:buFont typeface="Arial"/>
              <a:buNone/>
              <a:defRPr sz="9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200400" indent="0" algn="l" defTabSz="457200" rtl="0" eaLnBrk="1" latinLnBrk="0" hangingPunct="1">
              <a:spcBef>
                <a:spcPct val="20000"/>
              </a:spcBef>
              <a:spcAft>
                <a:spcPts val="600"/>
              </a:spcAft>
              <a:buClr>
                <a:schemeClr val="tx1"/>
              </a:buClr>
              <a:buSzPct val="100000"/>
              <a:buFont typeface="Arial"/>
              <a:buNone/>
              <a:defRPr sz="9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657600" indent="0" algn="l" defTabSz="457200" rtl="0" eaLnBrk="1" latinLnBrk="0" hangingPunct="1">
              <a:spcBef>
                <a:spcPct val="20000"/>
              </a:spcBef>
              <a:spcAft>
                <a:spcPts val="600"/>
              </a:spcAft>
              <a:buClr>
                <a:schemeClr val="tx1"/>
              </a:buClr>
              <a:buSzPct val="100000"/>
              <a:buFont typeface="Arial"/>
              <a:buNone/>
              <a:defRPr sz="9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a:spcBef>
                <a:spcPts val="0"/>
              </a:spcBef>
              <a:spcAft>
                <a:spcPts val="0"/>
              </a:spcAft>
            </a:pPr>
            <a:r>
              <a:rPr lang="en-US" sz="1400" dirty="0">
                <a:effectLst/>
              </a:rPr>
              <a:t>Portrait of Fritz</a:t>
            </a:r>
          </a:p>
          <a:p>
            <a:pPr>
              <a:spcBef>
                <a:spcPts val="0"/>
              </a:spcBef>
              <a:spcAft>
                <a:spcPts val="0"/>
              </a:spcAft>
            </a:pPr>
            <a:r>
              <a:rPr lang="en-US" sz="1400" dirty="0">
                <a:effectLst/>
              </a:rPr>
              <a:t>Print from Glass Plate Engraving by Frantisek </a:t>
            </a:r>
            <a:r>
              <a:rPr lang="en-US" sz="1400" dirty="0" err="1">
                <a:effectLst/>
              </a:rPr>
              <a:t>Janak</a:t>
            </a:r>
            <a:endParaRPr lang="en-US" sz="1400" dirty="0">
              <a:effectLst/>
            </a:endParaRPr>
          </a:p>
          <a:p>
            <a:pPr>
              <a:spcBef>
                <a:spcPts val="0"/>
              </a:spcBef>
              <a:spcAft>
                <a:spcPts val="0"/>
              </a:spcAft>
            </a:pPr>
            <a:r>
              <a:rPr lang="en-US" sz="1400" dirty="0">
                <a:solidFill>
                  <a:srgbClr val="0070C0"/>
                </a:solidFill>
              </a:rPr>
              <a:t>https://</a:t>
            </a:r>
            <a:r>
              <a:rPr lang="en-US" sz="1400" dirty="0" err="1">
                <a:solidFill>
                  <a:srgbClr val="0070C0"/>
                </a:solidFill>
              </a:rPr>
              <a:t>fritzdreisbach.com</a:t>
            </a:r>
            <a:r>
              <a:rPr lang="en-US" sz="1400" dirty="0">
                <a:solidFill>
                  <a:srgbClr val="0070C0"/>
                </a:solidFill>
              </a:rPr>
              <a:t>/roadwork/</a:t>
            </a:r>
          </a:p>
        </p:txBody>
      </p:sp>
      <p:pic>
        <p:nvPicPr>
          <p:cNvPr id="9" name="Content Placeholder 4">
            <a:extLst>
              <a:ext uri="{FF2B5EF4-FFF2-40B4-BE49-F238E27FC236}">
                <a16:creationId xmlns:a16="http://schemas.microsoft.com/office/drawing/2014/main" id="{02787227-D25B-0A4B-A4BF-04E0430852F5}"/>
              </a:ext>
            </a:extLst>
          </p:cNvPr>
          <p:cNvPicPr>
            <a:picLocks noChangeAspect="1"/>
          </p:cNvPicPr>
          <p:nvPr/>
        </p:nvPicPr>
        <p:blipFill rotWithShape="1">
          <a:blip r:embed="rId5"/>
          <a:srcRect l="25221" t="7261" r="23636"/>
          <a:stretch/>
        </p:blipFill>
        <p:spPr>
          <a:xfrm>
            <a:off x="9194004" y="-1355"/>
            <a:ext cx="2997996" cy="6859355"/>
          </a:xfrm>
          <a:prstGeom prst="rect">
            <a:avLst/>
          </a:prstGeom>
        </p:spPr>
      </p:pic>
      <p:sp>
        <p:nvSpPr>
          <p:cNvPr id="3" name="TextBox 2">
            <a:extLst>
              <a:ext uri="{FF2B5EF4-FFF2-40B4-BE49-F238E27FC236}">
                <a16:creationId xmlns:a16="http://schemas.microsoft.com/office/drawing/2014/main" id="{591A3F57-6E7B-FC45-AC59-3E8E1986F3A6}"/>
              </a:ext>
            </a:extLst>
          </p:cNvPr>
          <p:cNvSpPr txBox="1"/>
          <p:nvPr/>
        </p:nvSpPr>
        <p:spPr>
          <a:xfrm>
            <a:off x="5199125" y="4049822"/>
            <a:ext cx="3994879" cy="2893100"/>
          </a:xfrm>
          <a:prstGeom prst="rect">
            <a:avLst/>
          </a:prstGeom>
          <a:noFill/>
        </p:spPr>
        <p:txBody>
          <a:bodyPr wrap="square" rtlCol="0">
            <a:spAutoFit/>
          </a:bodyPr>
          <a:lstStyle/>
          <a:p>
            <a:pPr algn="r"/>
            <a:r>
              <a:rPr lang="en-US" sz="1400" dirty="0"/>
              <a:t>Commemorative </a:t>
            </a:r>
            <a:r>
              <a:rPr lang="en-US" sz="1400" dirty="0" err="1"/>
              <a:t>Pokal</a:t>
            </a:r>
            <a:r>
              <a:rPr lang="en-US" sz="1400" dirty="0"/>
              <a:t> Celebrating the 30th Anniversary of the 1962 Toledo Glass Workshops and Fritz </a:t>
            </a:r>
            <a:r>
              <a:rPr lang="en-US" sz="1400" dirty="0" err="1"/>
              <a:t>Dreisbach's</a:t>
            </a:r>
            <a:r>
              <a:rPr lang="en-US" sz="1400" dirty="0"/>
              <a:t> 30 Years of Working with Glass</a:t>
            </a:r>
          </a:p>
          <a:p>
            <a:pPr algn="r">
              <a:spcBef>
                <a:spcPts val="0"/>
              </a:spcBef>
            </a:pPr>
            <a:r>
              <a:rPr lang="en-US" sz="1400" dirty="0"/>
              <a:t>Designed by Fritz </a:t>
            </a:r>
            <a:r>
              <a:rPr lang="en-US" sz="1400" dirty="0" err="1"/>
              <a:t>Dreisbach</a:t>
            </a:r>
            <a:endParaRPr lang="en-US" sz="1400" dirty="0"/>
          </a:p>
          <a:p>
            <a:pPr algn="r">
              <a:spcBef>
                <a:spcPts val="0"/>
              </a:spcBef>
            </a:pPr>
            <a:r>
              <a:rPr lang="en-US" sz="1400" dirty="0"/>
              <a:t>Made by: </a:t>
            </a:r>
            <a:r>
              <a:rPr lang="en-US" sz="1400" dirty="0" err="1"/>
              <a:t>Frtiz</a:t>
            </a:r>
            <a:r>
              <a:rPr lang="en-US" sz="1400" dirty="0"/>
              <a:t> </a:t>
            </a:r>
            <a:r>
              <a:rPr lang="en-US" sz="1400" dirty="0" err="1"/>
              <a:t>Dreisbach</a:t>
            </a:r>
            <a:r>
              <a:rPr lang="en-US" sz="1400" dirty="0"/>
              <a:t> &amp; Lark Dalton @ Pilchuck Glass School</a:t>
            </a:r>
          </a:p>
          <a:p>
            <a:pPr algn="r">
              <a:spcBef>
                <a:spcPts val="0"/>
              </a:spcBef>
            </a:pPr>
            <a:r>
              <a:rPr lang="en-US" sz="1400" dirty="0"/>
              <a:t>Blown and engraved glass</a:t>
            </a:r>
          </a:p>
          <a:p>
            <a:pPr algn="r">
              <a:spcBef>
                <a:spcPts val="0"/>
              </a:spcBef>
            </a:pPr>
            <a:r>
              <a:rPr lang="en-US" sz="1400" dirty="0"/>
              <a:t>54.8 cm; Rim </a:t>
            </a:r>
            <a:r>
              <a:rPr lang="en-US" sz="1400" dirty="0" err="1"/>
              <a:t>Diam</a:t>
            </a:r>
            <a:r>
              <a:rPr lang="en-US" sz="1400" dirty="0"/>
              <a:t>: 16.2 cm</a:t>
            </a:r>
          </a:p>
          <a:p>
            <a:pPr algn="r">
              <a:spcBef>
                <a:spcPts val="0"/>
              </a:spcBef>
            </a:pPr>
            <a:r>
              <a:rPr lang="en-US" sz="1400" dirty="0"/>
              <a:t>1993</a:t>
            </a:r>
          </a:p>
          <a:p>
            <a:pPr algn="r">
              <a:spcBef>
                <a:spcPts val="0"/>
              </a:spcBef>
            </a:pPr>
            <a:r>
              <a:rPr lang="en-US" sz="1400" dirty="0">
                <a:solidFill>
                  <a:srgbClr val="0070C0"/>
                </a:solidFill>
              </a:rPr>
              <a:t>https://</a:t>
            </a:r>
            <a:r>
              <a:rPr lang="en-US" sz="1400" dirty="0" err="1">
                <a:solidFill>
                  <a:srgbClr val="0070C0"/>
                </a:solidFill>
              </a:rPr>
              <a:t>www.cmog.org</a:t>
            </a:r>
            <a:r>
              <a:rPr lang="en-US" sz="1400" dirty="0">
                <a:solidFill>
                  <a:srgbClr val="0070C0"/>
                </a:solidFill>
              </a:rPr>
              <a:t>/artwork/commemorative-pokal-celebrating-30th-anniversary-1962-toledo-glass-workshops-and-fritz?image=5</a:t>
            </a:r>
          </a:p>
          <a:p>
            <a:pPr algn="r"/>
            <a:endParaRPr lang="en-US" sz="1400" dirty="0"/>
          </a:p>
        </p:txBody>
      </p:sp>
    </p:spTree>
    <p:extLst>
      <p:ext uri="{BB962C8B-B14F-4D97-AF65-F5344CB8AC3E}">
        <p14:creationId xmlns:p14="http://schemas.microsoft.com/office/powerpoint/2010/main" val="415603470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DAF9A-397F-6547-9162-517C89968495}"/>
              </a:ext>
            </a:extLst>
          </p:cNvPr>
          <p:cNvSpPr>
            <a:spLocks noGrp="1"/>
          </p:cNvSpPr>
          <p:nvPr>
            <p:ph type="title"/>
          </p:nvPr>
        </p:nvSpPr>
        <p:spPr>
          <a:xfrm>
            <a:off x="407765" y="372138"/>
            <a:ext cx="3728301" cy="780801"/>
          </a:xfrm>
        </p:spPr>
        <p:txBody>
          <a:bodyPr>
            <a:normAutofit fontScale="90000"/>
          </a:bodyPr>
          <a:lstStyle/>
          <a:p>
            <a:r>
              <a:rPr lang="en-US" sz="3200" dirty="0"/>
              <a:t>Michael </a:t>
            </a:r>
            <a:r>
              <a:rPr lang="en-US" sz="3200" dirty="0" err="1"/>
              <a:t>taylor</a:t>
            </a:r>
            <a:endParaRPr lang="en-US" sz="3200" dirty="0"/>
          </a:p>
        </p:txBody>
      </p:sp>
      <p:pic>
        <p:nvPicPr>
          <p:cNvPr id="7" name="Content Placeholder 6">
            <a:extLst>
              <a:ext uri="{FF2B5EF4-FFF2-40B4-BE49-F238E27FC236}">
                <a16:creationId xmlns:a16="http://schemas.microsoft.com/office/drawing/2014/main" id="{FFC969EA-C480-4846-A216-6A7BC53B3A24}"/>
              </a:ext>
            </a:extLst>
          </p:cNvPr>
          <p:cNvPicPr>
            <a:picLocks noGrp="1" noChangeAspect="1"/>
          </p:cNvPicPr>
          <p:nvPr>
            <p:ph idx="1"/>
          </p:nvPr>
        </p:nvPicPr>
        <p:blipFill>
          <a:blip r:embed="rId3"/>
          <a:stretch>
            <a:fillRect/>
          </a:stretch>
        </p:blipFill>
        <p:spPr>
          <a:xfrm>
            <a:off x="6889898" y="184296"/>
            <a:ext cx="5045226" cy="5799111"/>
          </a:xfrm>
        </p:spPr>
      </p:pic>
      <p:sp>
        <p:nvSpPr>
          <p:cNvPr id="5" name="Text Placeholder 3">
            <a:extLst>
              <a:ext uri="{FF2B5EF4-FFF2-40B4-BE49-F238E27FC236}">
                <a16:creationId xmlns:a16="http://schemas.microsoft.com/office/drawing/2014/main" id="{40EEBB84-3E04-2A40-9C8D-275D1A440FC7}"/>
              </a:ext>
            </a:extLst>
          </p:cNvPr>
          <p:cNvSpPr txBox="1">
            <a:spLocks/>
          </p:cNvSpPr>
          <p:nvPr/>
        </p:nvSpPr>
        <p:spPr>
          <a:xfrm>
            <a:off x="407764" y="5006164"/>
            <a:ext cx="4696047" cy="1628553"/>
          </a:xfrm>
          <a:prstGeom prst="rect">
            <a:avLst/>
          </a:prstGeom>
        </p:spPr>
        <p:txBody>
          <a:bodyPr vert="horz" lIns="91440" tIns="45720" rIns="91440" bIns="45720" rtlCol="0" anchor="ctr">
            <a:normAutofit/>
          </a:bodyPr>
          <a:lstStyle>
            <a:lvl1pPr marL="0" indent="0" algn="l" defTabSz="457200" rtl="0" eaLnBrk="1" latinLnBrk="0" hangingPunct="1">
              <a:spcBef>
                <a:spcPct val="20000"/>
              </a:spcBef>
              <a:spcAft>
                <a:spcPts val="600"/>
              </a:spcAft>
              <a:buClr>
                <a:schemeClr val="tx1"/>
              </a:buClr>
              <a:buSzPct val="100000"/>
              <a:buFont typeface="Arial"/>
              <a:buNone/>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457200" indent="0" algn="l" defTabSz="457200" rtl="0" eaLnBrk="1" latinLnBrk="0" hangingPunct="1">
              <a:spcBef>
                <a:spcPct val="20000"/>
              </a:spcBef>
              <a:spcAft>
                <a:spcPts val="600"/>
              </a:spcAft>
              <a:buClr>
                <a:schemeClr val="tx1"/>
              </a:buClr>
              <a:buSzPct val="100000"/>
              <a:buFont typeface="Arial"/>
              <a:buNone/>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914400" indent="0" algn="l" defTabSz="457200" rtl="0" eaLnBrk="1" latinLnBrk="0" hangingPunct="1">
              <a:spcBef>
                <a:spcPct val="20000"/>
              </a:spcBef>
              <a:spcAft>
                <a:spcPts val="600"/>
              </a:spcAft>
              <a:buClr>
                <a:schemeClr val="tx1"/>
              </a:buClr>
              <a:buSzPct val="100000"/>
              <a:buFont typeface="Arial"/>
              <a:buNone/>
              <a:defRPr sz="1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371600" indent="0" algn="l" defTabSz="457200" rtl="0" eaLnBrk="1" latinLnBrk="0" hangingPunct="1">
              <a:spcBef>
                <a:spcPct val="20000"/>
              </a:spcBef>
              <a:spcAft>
                <a:spcPts val="600"/>
              </a:spcAft>
              <a:buClr>
                <a:schemeClr val="tx1"/>
              </a:buClr>
              <a:buSzPct val="100000"/>
              <a:buFont typeface="Arial"/>
              <a:buNone/>
              <a:defRPr sz="9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1828800" indent="0" algn="l" defTabSz="457200" rtl="0" eaLnBrk="1" latinLnBrk="0" hangingPunct="1">
              <a:spcBef>
                <a:spcPct val="20000"/>
              </a:spcBef>
              <a:spcAft>
                <a:spcPts val="600"/>
              </a:spcAft>
              <a:buClr>
                <a:schemeClr val="tx1"/>
              </a:buClr>
              <a:buSzPct val="100000"/>
              <a:buFont typeface="Arial"/>
              <a:buNone/>
              <a:defRPr sz="9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286000" indent="0" algn="l" defTabSz="457200" rtl="0" eaLnBrk="1" latinLnBrk="0" hangingPunct="1">
              <a:spcBef>
                <a:spcPct val="20000"/>
              </a:spcBef>
              <a:spcAft>
                <a:spcPts val="600"/>
              </a:spcAft>
              <a:buClr>
                <a:schemeClr val="tx1"/>
              </a:buClr>
              <a:buSzPct val="100000"/>
              <a:buFont typeface="Arial"/>
              <a:buNone/>
              <a:defRPr sz="9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743200" indent="0" algn="l" defTabSz="457200" rtl="0" eaLnBrk="1" latinLnBrk="0" hangingPunct="1">
              <a:spcBef>
                <a:spcPct val="20000"/>
              </a:spcBef>
              <a:spcAft>
                <a:spcPts val="600"/>
              </a:spcAft>
              <a:buClr>
                <a:schemeClr val="tx1"/>
              </a:buClr>
              <a:buSzPct val="100000"/>
              <a:buFont typeface="Arial"/>
              <a:buNone/>
              <a:defRPr sz="9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200400" indent="0" algn="l" defTabSz="457200" rtl="0" eaLnBrk="1" latinLnBrk="0" hangingPunct="1">
              <a:spcBef>
                <a:spcPct val="20000"/>
              </a:spcBef>
              <a:spcAft>
                <a:spcPts val="600"/>
              </a:spcAft>
              <a:buClr>
                <a:schemeClr val="tx1"/>
              </a:buClr>
              <a:buSzPct val="100000"/>
              <a:buFont typeface="Arial"/>
              <a:buNone/>
              <a:defRPr sz="9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657600" indent="0" algn="l" defTabSz="457200" rtl="0" eaLnBrk="1" latinLnBrk="0" hangingPunct="1">
              <a:spcBef>
                <a:spcPct val="20000"/>
              </a:spcBef>
              <a:spcAft>
                <a:spcPts val="600"/>
              </a:spcAft>
              <a:buClr>
                <a:schemeClr val="tx1"/>
              </a:buClr>
              <a:buSzPct val="100000"/>
              <a:buFont typeface="Arial"/>
              <a:buNone/>
              <a:defRPr sz="9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endParaRPr lang="en-US" sz="1400" dirty="0"/>
          </a:p>
        </p:txBody>
      </p:sp>
      <p:sp>
        <p:nvSpPr>
          <p:cNvPr id="6" name="Text Placeholder 3">
            <a:extLst>
              <a:ext uri="{FF2B5EF4-FFF2-40B4-BE49-F238E27FC236}">
                <a16:creationId xmlns:a16="http://schemas.microsoft.com/office/drawing/2014/main" id="{B7A718B8-8127-774D-8EC7-8B78A5F327CA}"/>
              </a:ext>
            </a:extLst>
          </p:cNvPr>
          <p:cNvSpPr txBox="1">
            <a:spLocks/>
          </p:cNvSpPr>
          <p:nvPr/>
        </p:nvSpPr>
        <p:spPr>
          <a:xfrm>
            <a:off x="7088191" y="5983407"/>
            <a:ext cx="4696047" cy="779715"/>
          </a:xfrm>
          <a:prstGeom prst="rect">
            <a:avLst/>
          </a:prstGeom>
        </p:spPr>
        <p:txBody>
          <a:bodyPr vert="horz" lIns="91440" tIns="45720" rIns="91440" bIns="45720" rtlCol="0" anchor="ctr">
            <a:normAutofit fontScale="92500" lnSpcReduction="20000"/>
          </a:bodyPr>
          <a:lstStyle>
            <a:lvl1pPr marL="0" indent="0" algn="l" defTabSz="457200" rtl="0" eaLnBrk="1" latinLnBrk="0" hangingPunct="1">
              <a:spcBef>
                <a:spcPct val="20000"/>
              </a:spcBef>
              <a:spcAft>
                <a:spcPts val="600"/>
              </a:spcAft>
              <a:buClr>
                <a:schemeClr val="tx1"/>
              </a:buClr>
              <a:buSzPct val="100000"/>
              <a:buFont typeface="Arial"/>
              <a:buNone/>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457200" indent="0" algn="l" defTabSz="457200" rtl="0" eaLnBrk="1" latinLnBrk="0" hangingPunct="1">
              <a:spcBef>
                <a:spcPct val="20000"/>
              </a:spcBef>
              <a:spcAft>
                <a:spcPts val="600"/>
              </a:spcAft>
              <a:buClr>
                <a:schemeClr val="tx1"/>
              </a:buClr>
              <a:buSzPct val="100000"/>
              <a:buFont typeface="Arial"/>
              <a:buNone/>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914400" indent="0" algn="l" defTabSz="457200" rtl="0" eaLnBrk="1" latinLnBrk="0" hangingPunct="1">
              <a:spcBef>
                <a:spcPct val="20000"/>
              </a:spcBef>
              <a:spcAft>
                <a:spcPts val="600"/>
              </a:spcAft>
              <a:buClr>
                <a:schemeClr val="tx1"/>
              </a:buClr>
              <a:buSzPct val="100000"/>
              <a:buFont typeface="Arial"/>
              <a:buNone/>
              <a:defRPr sz="1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371600" indent="0" algn="l" defTabSz="457200" rtl="0" eaLnBrk="1" latinLnBrk="0" hangingPunct="1">
              <a:spcBef>
                <a:spcPct val="20000"/>
              </a:spcBef>
              <a:spcAft>
                <a:spcPts val="600"/>
              </a:spcAft>
              <a:buClr>
                <a:schemeClr val="tx1"/>
              </a:buClr>
              <a:buSzPct val="100000"/>
              <a:buFont typeface="Arial"/>
              <a:buNone/>
              <a:defRPr sz="9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1828800" indent="0" algn="l" defTabSz="457200" rtl="0" eaLnBrk="1" latinLnBrk="0" hangingPunct="1">
              <a:spcBef>
                <a:spcPct val="20000"/>
              </a:spcBef>
              <a:spcAft>
                <a:spcPts val="600"/>
              </a:spcAft>
              <a:buClr>
                <a:schemeClr val="tx1"/>
              </a:buClr>
              <a:buSzPct val="100000"/>
              <a:buFont typeface="Arial"/>
              <a:buNone/>
              <a:defRPr sz="9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286000" indent="0" algn="l" defTabSz="457200" rtl="0" eaLnBrk="1" latinLnBrk="0" hangingPunct="1">
              <a:spcBef>
                <a:spcPct val="20000"/>
              </a:spcBef>
              <a:spcAft>
                <a:spcPts val="600"/>
              </a:spcAft>
              <a:buClr>
                <a:schemeClr val="tx1"/>
              </a:buClr>
              <a:buSzPct val="100000"/>
              <a:buFont typeface="Arial"/>
              <a:buNone/>
              <a:defRPr sz="9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743200" indent="0" algn="l" defTabSz="457200" rtl="0" eaLnBrk="1" latinLnBrk="0" hangingPunct="1">
              <a:spcBef>
                <a:spcPct val="20000"/>
              </a:spcBef>
              <a:spcAft>
                <a:spcPts val="600"/>
              </a:spcAft>
              <a:buClr>
                <a:schemeClr val="tx1"/>
              </a:buClr>
              <a:buSzPct val="100000"/>
              <a:buFont typeface="Arial"/>
              <a:buNone/>
              <a:defRPr sz="9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200400" indent="0" algn="l" defTabSz="457200" rtl="0" eaLnBrk="1" latinLnBrk="0" hangingPunct="1">
              <a:spcBef>
                <a:spcPct val="20000"/>
              </a:spcBef>
              <a:spcAft>
                <a:spcPts val="600"/>
              </a:spcAft>
              <a:buClr>
                <a:schemeClr val="tx1"/>
              </a:buClr>
              <a:buSzPct val="100000"/>
              <a:buFont typeface="Arial"/>
              <a:buNone/>
              <a:defRPr sz="9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657600" indent="0" algn="l" defTabSz="457200" rtl="0" eaLnBrk="1" latinLnBrk="0" hangingPunct="1">
              <a:spcBef>
                <a:spcPct val="20000"/>
              </a:spcBef>
              <a:spcAft>
                <a:spcPts val="600"/>
              </a:spcAft>
              <a:buClr>
                <a:schemeClr val="tx1"/>
              </a:buClr>
              <a:buSzPct val="100000"/>
              <a:buFont typeface="Arial"/>
              <a:buNone/>
              <a:defRPr sz="9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algn="ctr">
              <a:spcBef>
                <a:spcPts val="0"/>
              </a:spcBef>
              <a:spcAft>
                <a:spcPts val="0"/>
              </a:spcAft>
            </a:pPr>
            <a:r>
              <a:rPr lang="en-US" sz="1400" i="1" dirty="0">
                <a:effectLst/>
              </a:rPr>
              <a:t>Helix</a:t>
            </a:r>
          </a:p>
          <a:p>
            <a:pPr algn="ctr">
              <a:spcBef>
                <a:spcPts val="0"/>
              </a:spcBef>
              <a:spcAft>
                <a:spcPts val="0"/>
              </a:spcAft>
            </a:pPr>
            <a:r>
              <a:rPr lang="en-US" sz="1400" dirty="0">
                <a:effectLst/>
              </a:rPr>
              <a:t>fused, optical glass</a:t>
            </a:r>
            <a:endParaRPr lang="en-US" sz="1400" i="1" dirty="0">
              <a:effectLst/>
            </a:endParaRPr>
          </a:p>
          <a:p>
            <a:pPr algn="ctr">
              <a:spcBef>
                <a:spcPts val="0"/>
              </a:spcBef>
              <a:spcAft>
                <a:spcPts val="0"/>
              </a:spcAft>
            </a:pPr>
            <a:r>
              <a:rPr lang="en-US" sz="1400" dirty="0">
                <a:effectLst/>
              </a:rPr>
              <a:t>28h x 28w x 12d inches </a:t>
            </a:r>
          </a:p>
          <a:p>
            <a:pPr algn="ctr">
              <a:spcBef>
                <a:spcPts val="0"/>
              </a:spcBef>
              <a:spcAft>
                <a:spcPts val="0"/>
              </a:spcAft>
            </a:pPr>
            <a:r>
              <a:rPr lang="en-US" sz="1400" dirty="0">
                <a:effectLst/>
              </a:rPr>
              <a:t>2012</a:t>
            </a:r>
            <a:endParaRPr lang="en-US" sz="1400" dirty="0"/>
          </a:p>
        </p:txBody>
      </p:sp>
    </p:spTree>
    <p:extLst>
      <p:ext uri="{BB962C8B-B14F-4D97-AF65-F5344CB8AC3E}">
        <p14:creationId xmlns:p14="http://schemas.microsoft.com/office/powerpoint/2010/main" val="54298046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606705-A82A-684A-8E57-F5F93B4560A2}"/>
              </a:ext>
            </a:extLst>
          </p:cNvPr>
          <p:cNvSpPr>
            <a:spLocks noGrp="1"/>
          </p:cNvSpPr>
          <p:nvPr>
            <p:ph type="title"/>
          </p:nvPr>
        </p:nvSpPr>
        <p:spPr>
          <a:xfrm>
            <a:off x="1083158" y="248092"/>
            <a:ext cx="3549121" cy="568842"/>
          </a:xfrm>
        </p:spPr>
        <p:txBody>
          <a:bodyPr>
            <a:normAutofit fontScale="90000"/>
          </a:bodyPr>
          <a:lstStyle/>
          <a:p>
            <a:r>
              <a:rPr lang="en-US" dirty="0"/>
              <a:t>Christopher </a:t>
            </a:r>
            <a:r>
              <a:rPr lang="en-US" dirty="0" err="1"/>
              <a:t>Ries</a:t>
            </a:r>
            <a:endParaRPr lang="en-US" dirty="0"/>
          </a:p>
        </p:txBody>
      </p:sp>
      <p:pic>
        <p:nvPicPr>
          <p:cNvPr id="5" name="Content Placeholder 4">
            <a:extLst>
              <a:ext uri="{FF2B5EF4-FFF2-40B4-BE49-F238E27FC236}">
                <a16:creationId xmlns:a16="http://schemas.microsoft.com/office/drawing/2014/main" id="{0F0A3101-3488-1A4D-B5E9-D3F1389E389A}"/>
              </a:ext>
            </a:extLst>
          </p:cNvPr>
          <p:cNvPicPr>
            <a:picLocks noGrp="1" noChangeAspect="1"/>
          </p:cNvPicPr>
          <p:nvPr>
            <p:ph idx="1"/>
          </p:nvPr>
        </p:nvPicPr>
        <p:blipFill>
          <a:blip r:embed="rId3"/>
          <a:stretch>
            <a:fillRect/>
          </a:stretch>
        </p:blipFill>
        <p:spPr>
          <a:xfrm>
            <a:off x="7388703" y="248092"/>
            <a:ext cx="3452246" cy="6269687"/>
          </a:xfrm>
        </p:spPr>
      </p:pic>
      <p:sp>
        <p:nvSpPr>
          <p:cNvPr id="4" name="Text Placeholder 3">
            <a:extLst>
              <a:ext uri="{FF2B5EF4-FFF2-40B4-BE49-F238E27FC236}">
                <a16:creationId xmlns:a16="http://schemas.microsoft.com/office/drawing/2014/main" id="{4168FFE4-1515-C049-B43E-B834E763BE4D}"/>
              </a:ext>
            </a:extLst>
          </p:cNvPr>
          <p:cNvSpPr>
            <a:spLocks noGrp="1"/>
          </p:cNvSpPr>
          <p:nvPr>
            <p:ph type="body" sz="half" idx="2"/>
          </p:nvPr>
        </p:nvSpPr>
        <p:spPr>
          <a:xfrm>
            <a:off x="966264" y="4981374"/>
            <a:ext cx="3549121" cy="1536405"/>
          </a:xfrm>
        </p:spPr>
        <p:txBody>
          <a:bodyPr>
            <a:normAutofit/>
          </a:bodyPr>
          <a:lstStyle/>
          <a:p>
            <a:pPr algn="ctr">
              <a:spcBef>
                <a:spcPts val="0"/>
              </a:spcBef>
              <a:spcAft>
                <a:spcPts val="0"/>
              </a:spcAft>
            </a:pPr>
            <a:r>
              <a:rPr lang="en-US" sz="1400" i="1" dirty="0">
                <a:solidFill>
                  <a:schemeClr val="tx1"/>
                </a:solidFill>
              </a:rPr>
              <a:t>Desert Flower</a:t>
            </a:r>
          </a:p>
          <a:p>
            <a:pPr algn="ctr">
              <a:spcBef>
                <a:spcPts val="0"/>
              </a:spcBef>
              <a:spcAft>
                <a:spcPts val="0"/>
              </a:spcAft>
            </a:pPr>
            <a:r>
              <a:rPr lang="en-US" sz="1400" i="1" dirty="0">
                <a:solidFill>
                  <a:schemeClr val="tx1"/>
                </a:solidFill>
              </a:rPr>
              <a:t>Dimensions not available but these works can be up to 36” in height</a:t>
            </a:r>
          </a:p>
          <a:p>
            <a:pPr algn="ctr">
              <a:spcBef>
                <a:spcPts val="0"/>
              </a:spcBef>
              <a:spcAft>
                <a:spcPts val="0"/>
              </a:spcAft>
            </a:pPr>
            <a:r>
              <a:rPr lang="en-US" sz="1400" dirty="0">
                <a:solidFill>
                  <a:schemeClr val="tx1"/>
                </a:solidFill>
                <a:effectLst/>
              </a:rPr>
              <a:t>Cut, ground, and polished optical crystal</a:t>
            </a:r>
          </a:p>
          <a:p>
            <a:pPr algn="ctr">
              <a:spcBef>
                <a:spcPts val="0"/>
              </a:spcBef>
              <a:spcAft>
                <a:spcPts val="0"/>
              </a:spcAft>
            </a:pPr>
            <a:r>
              <a:rPr lang="en-US" sz="1400" dirty="0">
                <a:solidFill>
                  <a:schemeClr val="tx1"/>
                </a:solidFill>
                <a:effectLst/>
              </a:rPr>
              <a:t>Photograph © James Kane</a:t>
            </a:r>
          </a:p>
          <a:p>
            <a:pPr algn="ctr">
              <a:spcBef>
                <a:spcPts val="0"/>
              </a:spcBef>
              <a:spcAft>
                <a:spcPts val="0"/>
              </a:spcAft>
            </a:pPr>
            <a:endParaRPr lang="en-US" sz="1400" i="1" dirty="0">
              <a:solidFill>
                <a:srgbClr val="0070C0"/>
              </a:solidFill>
            </a:endParaRPr>
          </a:p>
        </p:txBody>
      </p:sp>
    </p:spTree>
    <p:extLst>
      <p:ext uri="{BB962C8B-B14F-4D97-AF65-F5344CB8AC3E}">
        <p14:creationId xmlns:p14="http://schemas.microsoft.com/office/powerpoint/2010/main" val="227441543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1EECB-492C-9945-9C57-09BCF0BCC6DD}"/>
              </a:ext>
            </a:extLst>
          </p:cNvPr>
          <p:cNvSpPr>
            <a:spLocks noGrp="1"/>
          </p:cNvSpPr>
          <p:nvPr>
            <p:ph type="title"/>
          </p:nvPr>
        </p:nvSpPr>
        <p:spPr>
          <a:xfrm>
            <a:off x="450295" y="341129"/>
            <a:ext cx="3549121" cy="536944"/>
          </a:xfrm>
        </p:spPr>
        <p:txBody>
          <a:bodyPr>
            <a:normAutofit fontScale="90000"/>
          </a:bodyPr>
          <a:lstStyle/>
          <a:p>
            <a:r>
              <a:rPr lang="en-US" dirty="0"/>
              <a:t>Paul </a:t>
            </a:r>
            <a:r>
              <a:rPr lang="en-US" dirty="0" err="1"/>
              <a:t>MArioni</a:t>
            </a:r>
            <a:endParaRPr lang="en-US" dirty="0"/>
          </a:p>
        </p:txBody>
      </p:sp>
      <p:pic>
        <p:nvPicPr>
          <p:cNvPr id="5" name="Content Placeholder 4">
            <a:extLst>
              <a:ext uri="{FF2B5EF4-FFF2-40B4-BE49-F238E27FC236}">
                <a16:creationId xmlns:a16="http://schemas.microsoft.com/office/drawing/2014/main" id="{0E274735-648B-5D4C-B3D6-DF81C1EB960D}"/>
              </a:ext>
            </a:extLst>
          </p:cNvPr>
          <p:cNvPicPr>
            <a:picLocks noGrp="1" noChangeAspect="1"/>
          </p:cNvPicPr>
          <p:nvPr>
            <p:ph idx="1"/>
          </p:nvPr>
        </p:nvPicPr>
        <p:blipFill rotWithShape="1">
          <a:blip r:embed="rId3"/>
          <a:srcRect l="7132" t="4946" r="5900" b="10030"/>
          <a:stretch/>
        </p:blipFill>
        <p:spPr>
          <a:xfrm>
            <a:off x="6868633" y="327582"/>
            <a:ext cx="4593265" cy="6197264"/>
          </a:xfrm>
          <a:prstGeom prst="rect">
            <a:avLst/>
          </a:prstGeom>
        </p:spPr>
      </p:pic>
      <p:sp>
        <p:nvSpPr>
          <p:cNvPr id="4" name="Text Placeholder 3">
            <a:extLst>
              <a:ext uri="{FF2B5EF4-FFF2-40B4-BE49-F238E27FC236}">
                <a16:creationId xmlns:a16="http://schemas.microsoft.com/office/drawing/2014/main" id="{8B633490-BC45-0E44-8E74-B3DD4E407E2C}"/>
              </a:ext>
            </a:extLst>
          </p:cNvPr>
          <p:cNvSpPr>
            <a:spLocks noGrp="1"/>
          </p:cNvSpPr>
          <p:nvPr>
            <p:ph type="body" sz="half" idx="2"/>
          </p:nvPr>
        </p:nvSpPr>
        <p:spPr>
          <a:xfrm>
            <a:off x="450295" y="5422605"/>
            <a:ext cx="4908514" cy="1102241"/>
          </a:xfrm>
        </p:spPr>
        <p:txBody>
          <a:bodyPr>
            <a:normAutofit/>
          </a:bodyPr>
          <a:lstStyle/>
          <a:p>
            <a:pPr algn="ctr">
              <a:spcBef>
                <a:spcPts val="0"/>
              </a:spcBef>
              <a:spcAft>
                <a:spcPts val="0"/>
              </a:spcAft>
            </a:pPr>
            <a:r>
              <a:rPr lang="en-US" sz="1400" i="1" dirty="0">
                <a:solidFill>
                  <a:schemeClr val="tx1"/>
                </a:solidFill>
              </a:rPr>
              <a:t>Jesus Christ</a:t>
            </a:r>
          </a:p>
          <a:p>
            <a:pPr algn="ctr">
              <a:spcBef>
                <a:spcPts val="0"/>
              </a:spcBef>
              <a:spcAft>
                <a:spcPts val="0"/>
              </a:spcAft>
            </a:pPr>
            <a:r>
              <a:rPr lang="en-US" sz="1400" dirty="0">
                <a:solidFill>
                  <a:schemeClr val="tx1"/>
                </a:solidFill>
              </a:rPr>
              <a:t>cast glass, enamel, mirror, copper</a:t>
            </a:r>
          </a:p>
          <a:p>
            <a:pPr algn="ctr">
              <a:spcBef>
                <a:spcPts val="0"/>
              </a:spcBef>
              <a:spcAft>
                <a:spcPts val="0"/>
              </a:spcAft>
            </a:pPr>
            <a:r>
              <a:rPr lang="en-US" sz="1400" dirty="0">
                <a:solidFill>
                  <a:schemeClr val="tx1"/>
                </a:solidFill>
              </a:rPr>
              <a:t>5"h x 12"w x 10"d</a:t>
            </a:r>
          </a:p>
          <a:p>
            <a:pPr>
              <a:spcBef>
                <a:spcPts val="0"/>
              </a:spcBef>
            </a:pPr>
            <a:r>
              <a:rPr lang="en-US" sz="1400" dirty="0">
                <a:solidFill>
                  <a:srgbClr val="0070C0"/>
                </a:solidFill>
              </a:rPr>
              <a:t>https://</a:t>
            </a:r>
            <a:r>
              <a:rPr lang="en-US" sz="1400" dirty="0" err="1">
                <a:solidFill>
                  <a:srgbClr val="0070C0"/>
                </a:solidFill>
              </a:rPr>
              <a:t>www.artsy.net</a:t>
            </a:r>
            <a:r>
              <a:rPr lang="en-US" sz="1400" dirty="0">
                <a:solidFill>
                  <a:srgbClr val="0070C0"/>
                </a:solidFill>
              </a:rPr>
              <a:t>/artwork/</a:t>
            </a:r>
            <a:r>
              <a:rPr lang="en-US" sz="1400" dirty="0" err="1">
                <a:solidFill>
                  <a:srgbClr val="0070C0"/>
                </a:solidFill>
              </a:rPr>
              <a:t>paul-marioni-jesus-christ</a:t>
            </a:r>
            <a:endParaRPr lang="en-US" sz="1400" dirty="0">
              <a:solidFill>
                <a:srgbClr val="0070C0"/>
              </a:solidFill>
            </a:endParaRPr>
          </a:p>
        </p:txBody>
      </p:sp>
    </p:spTree>
    <p:extLst>
      <p:ext uri="{BB962C8B-B14F-4D97-AF65-F5344CB8AC3E}">
        <p14:creationId xmlns:p14="http://schemas.microsoft.com/office/powerpoint/2010/main" val="38168586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B6ACF5-9CA2-DE48-BC29-5976EBA4B13B}"/>
              </a:ext>
            </a:extLst>
          </p:cNvPr>
          <p:cNvSpPr>
            <a:spLocks noGrp="1"/>
          </p:cNvSpPr>
          <p:nvPr>
            <p:ph type="ctrTitle"/>
          </p:nvPr>
        </p:nvSpPr>
        <p:spPr>
          <a:xfrm>
            <a:off x="986881" y="504663"/>
            <a:ext cx="10218240" cy="743566"/>
          </a:xfrm>
        </p:spPr>
        <p:txBody>
          <a:bodyPr>
            <a:normAutofit fontScale="90000"/>
          </a:bodyPr>
          <a:lstStyle/>
          <a:p>
            <a:r>
              <a:rPr lang="en-US" dirty="0"/>
              <a:t>Timeline and Movements</a:t>
            </a:r>
          </a:p>
        </p:txBody>
      </p:sp>
      <p:sp>
        <p:nvSpPr>
          <p:cNvPr id="3" name="Subtitle 2">
            <a:extLst>
              <a:ext uri="{FF2B5EF4-FFF2-40B4-BE49-F238E27FC236}">
                <a16:creationId xmlns:a16="http://schemas.microsoft.com/office/drawing/2014/main" id="{6309ADDF-AEAA-8348-ADDB-A6EFD7294FD0}"/>
              </a:ext>
            </a:extLst>
          </p:cNvPr>
          <p:cNvSpPr>
            <a:spLocks noGrp="1"/>
          </p:cNvSpPr>
          <p:nvPr>
            <p:ph type="subTitle" idx="1"/>
          </p:nvPr>
        </p:nvSpPr>
        <p:spPr>
          <a:xfrm>
            <a:off x="986880" y="1925573"/>
            <a:ext cx="10218241" cy="861420"/>
          </a:xfrm>
        </p:spPr>
        <p:txBody>
          <a:bodyPr>
            <a:normAutofit fontScale="85000" lnSpcReduction="20000"/>
          </a:bodyPr>
          <a:lstStyle/>
          <a:p>
            <a:r>
              <a:rPr lang="en-US" cap="none" dirty="0"/>
              <a:t>Below is a list of selected movements and their approximate dates.  </a:t>
            </a:r>
            <a:r>
              <a:rPr lang="en-US" cap="none" dirty="0">
                <a:solidFill>
                  <a:srgbClr val="FFFF00"/>
                </a:solidFill>
              </a:rPr>
              <a:t>The yellow highlighted will be </a:t>
            </a:r>
            <a:r>
              <a:rPr lang="en-US" dirty="0">
                <a:solidFill>
                  <a:srgbClr val="FFFF00"/>
                </a:solidFill>
              </a:rPr>
              <a:t>o</a:t>
            </a:r>
            <a:r>
              <a:rPr lang="en-US" cap="none" dirty="0">
                <a:solidFill>
                  <a:srgbClr val="FFFF00"/>
                </a:solidFill>
              </a:rPr>
              <a:t>ur focus. </a:t>
            </a:r>
            <a:r>
              <a:rPr lang="en-US" cap="none" dirty="0">
                <a:solidFill>
                  <a:schemeClr val="tx1"/>
                </a:solidFill>
              </a:rPr>
              <a:t> The others will be mentioned to demonstrate the development of ideas.</a:t>
            </a:r>
            <a:endParaRPr lang="en-US" cap="none" dirty="0">
              <a:solidFill>
                <a:srgbClr val="FFFF00"/>
              </a:solidFill>
            </a:endParaRPr>
          </a:p>
          <a:p>
            <a:r>
              <a:rPr lang="en-US" cap="none" dirty="0"/>
              <a:t>On the following slide you will find a timeline which illustrates how these movements overlap.</a:t>
            </a:r>
          </a:p>
        </p:txBody>
      </p:sp>
      <p:sp>
        <p:nvSpPr>
          <p:cNvPr id="6" name="TextBox 5">
            <a:extLst>
              <a:ext uri="{FF2B5EF4-FFF2-40B4-BE49-F238E27FC236}">
                <a16:creationId xmlns:a16="http://schemas.microsoft.com/office/drawing/2014/main" id="{4F1BAF11-1B80-2644-945C-5F7B4BB3821F}"/>
              </a:ext>
            </a:extLst>
          </p:cNvPr>
          <p:cNvSpPr txBox="1"/>
          <p:nvPr/>
        </p:nvSpPr>
        <p:spPr>
          <a:xfrm>
            <a:off x="718567" y="3238615"/>
            <a:ext cx="10754867" cy="3416320"/>
          </a:xfrm>
          <a:prstGeom prst="rect">
            <a:avLst/>
          </a:prstGeom>
          <a:noFill/>
        </p:spPr>
        <p:txBody>
          <a:bodyPr wrap="none" rtlCol="0">
            <a:spAutoFit/>
          </a:bodyPr>
          <a:lstStyle/>
          <a:p>
            <a:pPr marL="285750" indent="-285750">
              <a:buFont typeface="Arial" panose="020B0604020202020204" pitchFamily="34" charset="0"/>
              <a:buChar char="•"/>
            </a:pPr>
            <a:r>
              <a:rPr lang="en-US" dirty="0">
                <a:solidFill>
                  <a:schemeClr val="bg2"/>
                </a:solidFill>
              </a:rPr>
              <a:t>c1860-1920 – Arts &amp; Crafts movement in UK (similar revival influenced by US)</a:t>
            </a:r>
          </a:p>
          <a:p>
            <a:pPr marL="285750" indent="-285750">
              <a:buFont typeface="Arial" panose="020B0604020202020204" pitchFamily="34" charset="0"/>
              <a:buChar char="•"/>
            </a:pPr>
            <a:r>
              <a:rPr lang="en-US" dirty="0">
                <a:solidFill>
                  <a:schemeClr val="bg2"/>
                </a:solidFill>
              </a:rPr>
              <a:t>c1870-c.1915 – Arts &amp; Crafts movement in USA (revival in 1970’s to present)</a:t>
            </a:r>
          </a:p>
          <a:p>
            <a:pPr marL="285750" indent="-285750">
              <a:buFont typeface="Arial" panose="020B0604020202020204" pitchFamily="34" charset="0"/>
              <a:buChar char="•"/>
            </a:pPr>
            <a:r>
              <a:rPr lang="en-US" dirty="0">
                <a:solidFill>
                  <a:schemeClr val="bg2"/>
                </a:solidFill>
              </a:rPr>
              <a:t>1890-1905 – Art Nouveau – French Origins</a:t>
            </a:r>
          </a:p>
          <a:p>
            <a:pPr marL="285750" indent="-285750">
              <a:buFont typeface="Arial" panose="020B0604020202020204" pitchFamily="34" charset="0"/>
              <a:buChar char="•"/>
            </a:pPr>
            <a:r>
              <a:rPr lang="en-US" dirty="0">
                <a:solidFill>
                  <a:srgbClr val="FFFF00"/>
                </a:solidFill>
              </a:rPr>
              <a:t>1895-1914 - </a:t>
            </a:r>
            <a:r>
              <a:rPr lang="en-US" dirty="0" err="1">
                <a:solidFill>
                  <a:srgbClr val="FFFF00"/>
                </a:solidFill>
              </a:rPr>
              <a:t>Jugenstil</a:t>
            </a:r>
            <a:r>
              <a:rPr lang="en-US" dirty="0">
                <a:solidFill>
                  <a:srgbClr val="FFFF00"/>
                </a:solidFill>
              </a:rPr>
              <a:t> </a:t>
            </a:r>
            <a:r>
              <a:rPr lang="en-US" dirty="0">
                <a:solidFill>
                  <a:schemeClr val="bg2"/>
                </a:solidFill>
              </a:rPr>
              <a:t>– German Art Nouveau</a:t>
            </a:r>
          </a:p>
          <a:p>
            <a:pPr marL="285750" indent="-285750">
              <a:buFont typeface="Arial" panose="020B0604020202020204" pitchFamily="34" charset="0"/>
              <a:buChar char="•"/>
            </a:pPr>
            <a:r>
              <a:rPr lang="en-US" dirty="0">
                <a:solidFill>
                  <a:srgbClr val="FFFF00"/>
                </a:solidFill>
              </a:rPr>
              <a:t>1897-present - Vienna Session</a:t>
            </a:r>
          </a:p>
          <a:p>
            <a:pPr marL="285750" indent="-285750">
              <a:buFont typeface="Arial" panose="020B0604020202020204" pitchFamily="34" charset="0"/>
              <a:buChar char="•"/>
            </a:pPr>
            <a:r>
              <a:rPr lang="en-US" dirty="0">
                <a:solidFill>
                  <a:schemeClr val="bg1"/>
                </a:solidFill>
              </a:rPr>
              <a:t>1900-1945 – Art Deco </a:t>
            </a:r>
            <a:r>
              <a:rPr lang="en-US" dirty="0">
                <a:solidFill>
                  <a:schemeClr val="bg2"/>
                </a:solidFill>
              </a:rPr>
              <a:t>– primarily US</a:t>
            </a:r>
          </a:p>
          <a:p>
            <a:pPr marL="285750" indent="-285750">
              <a:buFont typeface="Arial" panose="020B0604020202020204" pitchFamily="34" charset="0"/>
              <a:buChar char="•"/>
            </a:pPr>
            <a:r>
              <a:rPr lang="en-US" dirty="0">
                <a:solidFill>
                  <a:srgbClr val="FFFF00"/>
                </a:solidFill>
              </a:rPr>
              <a:t>1903-1932- Wiener </a:t>
            </a:r>
            <a:r>
              <a:rPr lang="en-US" dirty="0" err="1">
                <a:solidFill>
                  <a:srgbClr val="FFFF00"/>
                </a:solidFill>
              </a:rPr>
              <a:t>Werkstatte</a:t>
            </a:r>
            <a:r>
              <a:rPr lang="en-US" dirty="0">
                <a:solidFill>
                  <a:srgbClr val="FFFF00"/>
                </a:solidFill>
              </a:rPr>
              <a:t> </a:t>
            </a:r>
            <a:r>
              <a:rPr lang="en-US" dirty="0">
                <a:solidFill>
                  <a:schemeClr val="bg2"/>
                </a:solidFill>
              </a:rPr>
              <a:t>– sub-movement, artist collection, related to Vienna Secession</a:t>
            </a:r>
          </a:p>
          <a:p>
            <a:pPr marL="285750" indent="-285750">
              <a:buFont typeface="Arial" panose="020B0604020202020204" pitchFamily="34" charset="0"/>
              <a:buChar char="•"/>
            </a:pPr>
            <a:r>
              <a:rPr lang="en-US" dirty="0">
                <a:solidFill>
                  <a:schemeClr val="bg2"/>
                </a:solidFill>
              </a:rPr>
              <a:t>1907-1922 – Cubism – general</a:t>
            </a:r>
          </a:p>
          <a:p>
            <a:pPr marL="742950" lvl="1" indent="-285750">
              <a:buFont typeface="Arial" panose="020B0604020202020204" pitchFamily="34" charset="0"/>
              <a:buChar char="•"/>
            </a:pPr>
            <a:r>
              <a:rPr lang="en-US" dirty="0">
                <a:solidFill>
                  <a:schemeClr val="bg2"/>
                </a:solidFill>
              </a:rPr>
              <a:t>1911-1914 – Orphism – branch of Cubism, Czech Cubism</a:t>
            </a:r>
          </a:p>
          <a:p>
            <a:pPr marL="285750" indent="-285750">
              <a:buFont typeface="Arial" panose="020B0604020202020204" pitchFamily="34" charset="0"/>
              <a:buChar char="•"/>
            </a:pPr>
            <a:r>
              <a:rPr lang="en-US" dirty="0">
                <a:solidFill>
                  <a:srgbClr val="FFFF00"/>
                </a:solidFill>
              </a:rPr>
              <a:t>1919-1933 – Bauhaus</a:t>
            </a:r>
          </a:p>
          <a:p>
            <a:pPr marL="285750" indent="-285750">
              <a:buFont typeface="Arial" panose="020B0604020202020204" pitchFamily="34" charset="0"/>
              <a:buChar char="•"/>
            </a:pPr>
            <a:r>
              <a:rPr lang="en-US" dirty="0">
                <a:solidFill>
                  <a:schemeClr val="bg2"/>
                </a:solidFill>
              </a:rPr>
              <a:t>1933-1957 – Black Mountain College – founded by ex-Bauhaus members</a:t>
            </a:r>
          </a:p>
          <a:p>
            <a:pPr marL="285750" indent="-285750">
              <a:buFont typeface="Arial" panose="020B0604020202020204" pitchFamily="34" charset="0"/>
              <a:buChar char="•"/>
            </a:pPr>
            <a:endParaRPr lang="en-US" dirty="0">
              <a:solidFill>
                <a:schemeClr val="bg2"/>
              </a:solidFill>
            </a:endParaRPr>
          </a:p>
        </p:txBody>
      </p:sp>
    </p:spTree>
    <p:extLst>
      <p:ext uri="{BB962C8B-B14F-4D97-AF65-F5344CB8AC3E}">
        <p14:creationId xmlns:p14="http://schemas.microsoft.com/office/powerpoint/2010/main" val="346821086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07E762-2B10-414F-88E8-CBA67C242B14}"/>
              </a:ext>
            </a:extLst>
          </p:cNvPr>
          <p:cNvSpPr>
            <a:spLocks noGrp="1"/>
          </p:cNvSpPr>
          <p:nvPr>
            <p:ph type="title"/>
          </p:nvPr>
        </p:nvSpPr>
        <p:spPr>
          <a:xfrm>
            <a:off x="503457" y="609601"/>
            <a:ext cx="3549121" cy="473149"/>
          </a:xfrm>
        </p:spPr>
        <p:txBody>
          <a:bodyPr>
            <a:normAutofit fontScale="90000"/>
          </a:bodyPr>
          <a:lstStyle/>
          <a:p>
            <a:r>
              <a:rPr lang="en-US" dirty="0"/>
              <a:t>Mark </a:t>
            </a:r>
            <a:r>
              <a:rPr lang="en-US" dirty="0" err="1"/>
              <a:t>Peiser</a:t>
            </a:r>
            <a:endParaRPr lang="en-US" dirty="0"/>
          </a:p>
        </p:txBody>
      </p:sp>
      <p:pic>
        <p:nvPicPr>
          <p:cNvPr id="5" name="Content Placeholder 4">
            <a:extLst>
              <a:ext uri="{FF2B5EF4-FFF2-40B4-BE49-F238E27FC236}">
                <a16:creationId xmlns:a16="http://schemas.microsoft.com/office/drawing/2014/main" id="{89BD508A-301D-8B48-81C9-257B8A37D7C0}"/>
              </a:ext>
            </a:extLst>
          </p:cNvPr>
          <p:cNvPicPr>
            <a:picLocks noGrp="1" noChangeAspect="1"/>
          </p:cNvPicPr>
          <p:nvPr>
            <p:ph idx="1"/>
          </p:nvPr>
        </p:nvPicPr>
        <p:blipFill rotWithShape="1">
          <a:blip r:embed="rId3"/>
          <a:srcRect l="6750" t="3215" r="7682"/>
          <a:stretch/>
        </p:blipFill>
        <p:spPr>
          <a:xfrm>
            <a:off x="8139424" y="123405"/>
            <a:ext cx="3896632" cy="6611190"/>
          </a:xfrm>
        </p:spPr>
      </p:pic>
      <p:sp>
        <p:nvSpPr>
          <p:cNvPr id="4" name="Text Placeholder 3">
            <a:extLst>
              <a:ext uri="{FF2B5EF4-FFF2-40B4-BE49-F238E27FC236}">
                <a16:creationId xmlns:a16="http://schemas.microsoft.com/office/drawing/2014/main" id="{7038CF23-7694-5E41-B99F-F4E0B8388DFC}"/>
              </a:ext>
            </a:extLst>
          </p:cNvPr>
          <p:cNvSpPr>
            <a:spLocks noGrp="1"/>
          </p:cNvSpPr>
          <p:nvPr>
            <p:ph type="body" sz="half" idx="2"/>
          </p:nvPr>
        </p:nvSpPr>
        <p:spPr>
          <a:xfrm>
            <a:off x="503457" y="1206796"/>
            <a:ext cx="7268943" cy="1828800"/>
          </a:xfrm>
        </p:spPr>
        <p:txBody>
          <a:bodyPr/>
          <a:lstStyle/>
          <a:p>
            <a:endParaRPr lang="en-US" dirty="0"/>
          </a:p>
        </p:txBody>
      </p:sp>
      <p:sp>
        <p:nvSpPr>
          <p:cNvPr id="6" name="Text Placeholder 3">
            <a:extLst>
              <a:ext uri="{FF2B5EF4-FFF2-40B4-BE49-F238E27FC236}">
                <a16:creationId xmlns:a16="http://schemas.microsoft.com/office/drawing/2014/main" id="{2C06E845-2792-6A4D-95D1-4797D2564526}"/>
              </a:ext>
            </a:extLst>
          </p:cNvPr>
          <p:cNvSpPr txBox="1">
            <a:spLocks/>
          </p:cNvSpPr>
          <p:nvPr/>
        </p:nvSpPr>
        <p:spPr>
          <a:xfrm>
            <a:off x="1323060" y="5091865"/>
            <a:ext cx="3549121" cy="1642730"/>
          </a:xfrm>
          <a:prstGeom prst="rect">
            <a:avLst/>
          </a:prstGeom>
        </p:spPr>
        <p:txBody>
          <a:bodyPr vert="horz" lIns="91440" tIns="45720" rIns="91440" bIns="45720" rtlCol="0" anchor="ctr">
            <a:normAutofit/>
          </a:bodyPr>
          <a:lstStyle>
            <a:lvl1pPr marL="0" indent="0" algn="l" defTabSz="457200" rtl="0" eaLnBrk="1" latinLnBrk="0" hangingPunct="1">
              <a:spcBef>
                <a:spcPct val="20000"/>
              </a:spcBef>
              <a:spcAft>
                <a:spcPts val="600"/>
              </a:spcAft>
              <a:buClr>
                <a:schemeClr val="tx1"/>
              </a:buClr>
              <a:buSzPct val="100000"/>
              <a:buFont typeface="Arial"/>
              <a:buNone/>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457200" indent="0" algn="l" defTabSz="457200" rtl="0" eaLnBrk="1" latinLnBrk="0" hangingPunct="1">
              <a:spcBef>
                <a:spcPct val="20000"/>
              </a:spcBef>
              <a:spcAft>
                <a:spcPts val="600"/>
              </a:spcAft>
              <a:buClr>
                <a:schemeClr val="tx1"/>
              </a:buClr>
              <a:buSzPct val="100000"/>
              <a:buFont typeface="Arial"/>
              <a:buNone/>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914400" indent="0" algn="l" defTabSz="457200" rtl="0" eaLnBrk="1" latinLnBrk="0" hangingPunct="1">
              <a:spcBef>
                <a:spcPct val="20000"/>
              </a:spcBef>
              <a:spcAft>
                <a:spcPts val="600"/>
              </a:spcAft>
              <a:buClr>
                <a:schemeClr val="tx1"/>
              </a:buClr>
              <a:buSzPct val="100000"/>
              <a:buFont typeface="Arial"/>
              <a:buNone/>
              <a:defRPr sz="1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371600" indent="0" algn="l" defTabSz="457200" rtl="0" eaLnBrk="1" latinLnBrk="0" hangingPunct="1">
              <a:spcBef>
                <a:spcPct val="20000"/>
              </a:spcBef>
              <a:spcAft>
                <a:spcPts val="600"/>
              </a:spcAft>
              <a:buClr>
                <a:schemeClr val="tx1"/>
              </a:buClr>
              <a:buSzPct val="100000"/>
              <a:buFont typeface="Arial"/>
              <a:buNone/>
              <a:defRPr sz="9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1828800" indent="0" algn="l" defTabSz="457200" rtl="0" eaLnBrk="1" latinLnBrk="0" hangingPunct="1">
              <a:spcBef>
                <a:spcPct val="20000"/>
              </a:spcBef>
              <a:spcAft>
                <a:spcPts val="600"/>
              </a:spcAft>
              <a:buClr>
                <a:schemeClr val="tx1"/>
              </a:buClr>
              <a:buSzPct val="100000"/>
              <a:buFont typeface="Arial"/>
              <a:buNone/>
              <a:defRPr sz="9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286000" indent="0" algn="l" defTabSz="457200" rtl="0" eaLnBrk="1" latinLnBrk="0" hangingPunct="1">
              <a:spcBef>
                <a:spcPct val="20000"/>
              </a:spcBef>
              <a:spcAft>
                <a:spcPts val="600"/>
              </a:spcAft>
              <a:buClr>
                <a:schemeClr val="tx1"/>
              </a:buClr>
              <a:buSzPct val="100000"/>
              <a:buFont typeface="Arial"/>
              <a:buNone/>
              <a:defRPr sz="9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743200" indent="0" algn="l" defTabSz="457200" rtl="0" eaLnBrk="1" latinLnBrk="0" hangingPunct="1">
              <a:spcBef>
                <a:spcPct val="20000"/>
              </a:spcBef>
              <a:spcAft>
                <a:spcPts val="600"/>
              </a:spcAft>
              <a:buClr>
                <a:schemeClr val="tx1"/>
              </a:buClr>
              <a:buSzPct val="100000"/>
              <a:buFont typeface="Arial"/>
              <a:buNone/>
              <a:defRPr sz="9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200400" indent="0" algn="l" defTabSz="457200" rtl="0" eaLnBrk="1" latinLnBrk="0" hangingPunct="1">
              <a:spcBef>
                <a:spcPct val="20000"/>
              </a:spcBef>
              <a:spcAft>
                <a:spcPts val="600"/>
              </a:spcAft>
              <a:buClr>
                <a:schemeClr val="tx1"/>
              </a:buClr>
              <a:buSzPct val="100000"/>
              <a:buFont typeface="Arial"/>
              <a:buNone/>
              <a:defRPr sz="9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657600" indent="0" algn="l" defTabSz="457200" rtl="0" eaLnBrk="1" latinLnBrk="0" hangingPunct="1">
              <a:spcBef>
                <a:spcPct val="20000"/>
              </a:spcBef>
              <a:spcAft>
                <a:spcPts val="600"/>
              </a:spcAft>
              <a:buClr>
                <a:schemeClr val="tx1"/>
              </a:buClr>
              <a:buSzPct val="100000"/>
              <a:buFont typeface="Arial"/>
              <a:buNone/>
              <a:defRPr sz="9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algn="ctr">
              <a:lnSpc>
                <a:spcPct val="120000"/>
              </a:lnSpc>
              <a:spcBef>
                <a:spcPts val="0"/>
              </a:spcBef>
              <a:spcAft>
                <a:spcPts val="0"/>
              </a:spcAft>
            </a:pPr>
            <a:r>
              <a:rPr lang="en-US" sz="1400" i="1" dirty="0"/>
              <a:t>Section One, Veils</a:t>
            </a:r>
          </a:p>
          <a:p>
            <a:pPr algn="ctr">
              <a:lnSpc>
                <a:spcPct val="120000"/>
              </a:lnSpc>
              <a:spcBef>
                <a:spcPts val="0"/>
              </a:spcBef>
              <a:spcAft>
                <a:spcPts val="0"/>
              </a:spcAft>
            </a:pPr>
            <a:r>
              <a:rPr lang="en-US" sz="1400" i="1" dirty="0"/>
              <a:t>Blown glass</a:t>
            </a:r>
          </a:p>
          <a:p>
            <a:pPr algn="ctr">
              <a:lnSpc>
                <a:spcPct val="120000"/>
              </a:lnSpc>
              <a:spcBef>
                <a:spcPts val="0"/>
              </a:spcBef>
              <a:spcAft>
                <a:spcPts val="0"/>
              </a:spcAft>
            </a:pPr>
            <a:r>
              <a:rPr lang="en-US" sz="1400" i="1" dirty="0"/>
              <a:t>56.6 X 27.9 X 27.9</a:t>
            </a:r>
          </a:p>
          <a:p>
            <a:pPr algn="ctr">
              <a:lnSpc>
                <a:spcPct val="120000"/>
              </a:lnSpc>
              <a:spcBef>
                <a:spcPts val="0"/>
              </a:spcBef>
              <a:spcAft>
                <a:spcPts val="0"/>
              </a:spcAft>
            </a:pPr>
            <a:r>
              <a:rPr lang="en-US" sz="1400" i="1" dirty="0"/>
              <a:t>2009</a:t>
            </a:r>
          </a:p>
          <a:p>
            <a:pPr algn="ctr">
              <a:lnSpc>
                <a:spcPct val="120000"/>
              </a:lnSpc>
              <a:spcBef>
                <a:spcPts val="0"/>
              </a:spcBef>
              <a:spcAft>
                <a:spcPts val="0"/>
              </a:spcAft>
            </a:pPr>
            <a:r>
              <a:rPr lang="en-US" sz="1400" i="1" dirty="0">
                <a:solidFill>
                  <a:srgbClr val="0070C0"/>
                </a:solidFill>
                <a:hlinkClick r:id="rId4">
                  <a:extLst>
                    <a:ext uri="{A12FA001-AC4F-418D-AE19-62706E023703}">
                      <ahyp:hlinkClr xmlns:ahyp="http://schemas.microsoft.com/office/drawing/2018/hyperlinkcolor" val="tx"/>
                    </a:ext>
                  </a:extLst>
                </a:hlinkClick>
              </a:rPr>
              <a:t>https://www.cmog.org/artwork/section-one-veils</a:t>
            </a:r>
            <a:endParaRPr lang="en-US" sz="1400" i="1" dirty="0">
              <a:solidFill>
                <a:srgbClr val="0070C0"/>
              </a:solidFill>
            </a:endParaRPr>
          </a:p>
        </p:txBody>
      </p:sp>
    </p:spTree>
    <p:extLst>
      <p:ext uri="{BB962C8B-B14F-4D97-AF65-F5344CB8AC3E}">
        <p14:creationId xmlns:p14="http://schemas.microsoft.com/office/powerpoint/2010/main" val="60643961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8D665B-7ABE-534A-8687-1D810DD5A4B2}"/>
              </a:ext>
            </a:extLst>
          </p:cNvPr>
          <p:cNvSpPr>
            <a:spLocks noGrp="1"/>
          </p:cNvSpPr>
          <p:nvPr>
            <p:ph type="title"/>
          </p:nvPr>
        </p:nvSpPr>
        <p:spPr>
          <a:xfrm>
            <a:off x="871067" y="404036"/>
            <a:ext cx="4089808" cy="1020727"/>
          </a:xfrm>
        </p:spPr>
        <p:txBody>
          <a:bodyPr>
            <a:noAutofit/>
          </a:bodyPr>
          <a:lstStyle/>
          <a:p>
            <a:r>
              <a:rPr lang="en-US" sz="3200" dirty="0"/>
              <a:t>Charles </a:t>
            </a:r>
            <a:r>
              <a:rPr lang="en-US" sz="3200" dirty="0" err="1"/>
              <a:t>Parriott</a:t>
            </a:r>
            <a:endParaRPr lang="en-US" sz="3200" dirty="0"/>
          </a:p>
        </p:txBody>
      </p:sp>
      <p:sp>
        <p:nvSpPr>
          <p:cNvPr id="4" name="Text Placeholder 3">
            <a:extLst>
              <a:ext uri="{FF2B5EF4-FFF2-40B4-BE49-F238E27FC236}">
                <a16:creationId xmlns:a16="http://schemas.microsoft.com/office/drawing/2014/main" id="{68A02C6D-2888-2D47-BD6E-F9569E5B803B}"/>
              </a:ext>
            </a:extLst>
          </p:cNvPr>
          <p:cNvSpPr>
            <a:spLocks noGrp="1"/>
          </p:cNvSpPr>
          <p:nvPr>
            <p:ph type="body" sz="half" idx="2"/>
          </p:nvPr>
        </p:nvSpPr>
        <p:spPr>
          <a:xfrm>
            <a:off x="1777886" y="5231218"/>
            <a:ext cx="2276170" cy="994145"/>
          </a:xfrm>
        </p:spPr>
        <p:txBody>
          <a:bodyPr>
            <a:normAutofit fontScale="92500" lnSpcReduction="10000"/>
          </a:bodyPr>
          <a:lstStyle/>
          <a:p>
            <a:pPr algn="ctr">
              <a:spcBef>
                <a:spcPts val="0"/>
              </a:spcBef>
            </a:pPr>
            <a:r>
              <a:rPr lang="en-US" sz="1400" i="1" dirty="0">
                <a:solidFill>
                  <a:schemeClr val="tx1"/>
                </a:solidFill>
              </a:rPr>
              <a:t>Execution</a:t>
            </a:r>
          </a:p>
          <a:p>
            <a:pPr algn="ctr">
              <a:spcBef>
                <a:spcPts val="0"/>
              </a:spcBef>
            </a:pPr>
            <a:r>
              <a:rPr lang="en-US" sz="1400" dirty="0">
                <a:solidFill>
                  <a:schemeClr val="tx1"/>
                </a:solidFill>
              </a:rPr>
              <a:t>Engraved, polished glass</a:t>
            </a:r>
          </a:p>
          <a:p>
            <a:pPr algn="ctr">
              <a:spcBef>
                <a:spcPts val="0"/>
              </a:spcBef>
            </a:pPr>
            <a:r>
              <a:rPr lang="en-US" sz="1400" dirty="0">
                <a:solidFill>
                  <a:schemeClr val="tx1"/>
                </a:solidFill>
              </a:rPr>
              <a:t>10.5” X 5” X 1.</a:t>
            </a:r>
          </a:p>
          <a:p>
            <a:pPr>
              <a:spcBef>
                <a:spcPts val="0"/>
              </a:spcBef>
            </a:pPr>
            <a:r>
              <a:rPr lang="en-US" sz="1400" dirty="0">
                <a:solidFill>
                  <a:srgbClr val="0070C0"/>
                </a:solidFill>
              </a:rPr>
              <a:t>https://</a:t>
            </a:r>
            <a:r>
              <a:rPr lang="en-US" sz="1400" dirty="0" err="1">
                <a:solidFill>
                  <a:srgbClr val="0070C0"/>
                </a:solidFill>
              </a:rPr>
              <a:t>www.travergallery.com</a:t>
            </a:r>
            <a:r>
              <a:rPr lang="en-US" sz="1400" dirty="0">
                <a:solidFill>
                  <a:srgbClr val="0070C0"/>
                </a:solidFill>
              </a:rPr>
              <a:t>/artists/</a:t>
            </a:r>
            <a:r>
              <a:rPr lang="en-US" sz="1400" dirty="0" err="1">
                <a:solidFill>
                  <a:srgbClr val="0070C0"/>
                </a:solidFill>
              </a:rPr>
              <a:t>charlie-parriott</a:t>
            </a:r>
            <a:r>
              <a:rPr lang="en-US" sz="1400" dirty="0">
                <a:solidFill>
                  <a:srgbClr val="0070C0"/>
                </a:solidFill>
              </a:rPr>
              <a:t>/5”</a:t>
            </a:r>
          </a:p>
        </p:txBody>
      </p:sp>
      <p:pic>
        <p:nvPicPr>
          <p:cNvPr id="5" name="Picture 4">
            <a:extLst>
              <a:ext uri="{FF2B5EF4-FFF2-40B4-BE49-F238E27FC236}">
                <a16:creationId xmlns:a16="http://schemas.microsoft.com/office/drawing/2014/main" id="{2DD13904-57A0-DA40-B431-AF9C20E96B8C}"/>
              </a:ext>
            </a:extLst>
          </p:cNvPr>
          <p:cNvPicPr>
            <a:picLocks noChangeAspect="1"/>
          </p:cNvPicPr>
          <p:nvPr/>
        </p:nvPicPr>
        <p:blipFill>
          <a:blip r:embed="rId3"/>
          <a:stretch>
            <a:fillRect/>
          </a:stretch>
        </p:blipFill>
        <p:spPr>
          <a:xfrm>
            <a:off x="8125017" y="186070"/>
            <a:ext cx="3844645" cy="6485860"/>
          </a:xfrm>
          <a:prstGeom prst="rect">
            <a:avLst/>
          </a:prstGeom>
        </p:spPr>
      </p:pic>
    </p:spTree>
    <p:extLst>
      <p:ext uri="{BB962C8B-B14F-4D97-AF65-F5344CB8AC3E}">
        <p14:creationId xmlns:p14="http://schemas.microsoft.com/office/powerpoint/2010/main" val="120037567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0BC0C6-E0A2-4949-868A-713EFCEB0BFE}"/>
              </a:ext>
            </a:extLst>
          </p:cNvPr>
          <p:cNvSpPr>
            <a:spLocks noGrp="1"/>
          </p:cNvSpPr>
          <p:nvPr>
            <p:ph type="title"/>
          </p:nvPr>
        </p:nvSpPr>
        <p:spPr>
          <a:xfrm>
            <a:off x="521301" y="325822"/>
            <a:ext cx="9905999" cy="840827"/>
          </a:xfrm>
        </p:spPr>
        <p:txBody>
          <a:bodyPr>
            <a:normAutofit fontScale="90000"/>
          </a:bodyPr>
          <a:lstStyle/>
          <a:p>
            <a:r>
              <a:rPr lang="en-US" dirty="0"/>
              <a:t>Select List of Contemporary Artists Using Glass</a:t>
            </a:r>
          </a:p>
        </p:txBody>
      </p:sp>
      <p:sp>
        <p:nvSpPr>
          <p:cNvPr id="5" name="Text Placeholder 2">
            <a:extLst>
              <a:ext uri="{FF2B5EF4-FFF2-40B4-BE49-F238E27FC236}">
                <a16:creationId xmlns:a16="http://schemas.microsoft.com/office/drawing/2014/main" id="{5C301E35-7CEA-7842-90C4-E25E95D8592E}"/>
              </a:ext>
            </a:extLst>
          </p:cNvPr>
          <p:cNvSpPr txBox="1">
            <a:spLocks/>
          </p:cNvSpPr>
          <p:nvPr/>
        </p:nvSpPr>
        <p:spPr>
          <a:xfrm>
            <a:off x="541284" y="2178581"/>
            <a:ext cx="2884052" cy="2882308"/>
          </a:xfrm>
          <a:prstGeom prst="rect">
            <a:avLst/>
          </a:prstGeom>
        </p:spPr>
        <p:txBody>
          <a:bodyPr vert="horz" lIns="91440" tIns="45720" rIns="91440" bIns="45720" rtlCol="0" anchor="ctr">
            <a:noAutofit/>
          </a:bodyPr>
          <a:lstStyle>
            <a:lvl1pPr marL="0" indent="0" algn="l" defTabSz="457200" rtl="0" eaLnBrk="1" latinLnBrk="0" hangingPunct="1">
              <a:spcBef>
                <a:spcPct val="20000"/>
              </a:spcBef>
              <a:spcAft>
                <a:spcPts val="600"/>
              </a:spcAft>
              <a:buClr>
                <a:schemeClr val="tx1"/>
              </a:buClr>
              <a:buSzPct val="100000"/>
              <a:buFont typeface="Arial"/>
              <a:buNone/>
              <a:defRPr sz="20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457200" indent="0" algn="l" defTabSz="457200" rtl="0" eaLnBrk="1" latinLnBrk="0" hangingPunct="1">
              <a:spcBef>
                <a:spcPct val="20000"/>
              </a:spcBef>
              <a:spcAft>
                <a:spcPts val="600"/>
              </a:spcAft>
              <a:buClr>
                <a:schemeClr val="tx1"/>
              </a:buClr>
              <a:buSzPct val="100000"/>
              <a:buFont typeface="Arial"/>
              <a:buNone/>
              <a:defRPr sz="18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914400" indent="0" algn="l" defTabSz="457200" rtl="0" eaLnBrk="1" latinLnBrk="0" hangingPunct="1">
              <a:spcBef>
                <a:spcPct val="20000"/>
              </a:spcBef>
              <a:spcAft>
                <a:spcPts val="600"/>
              </a:spcAft>
              <a:buClr>
                <a:schemeClr val="tx1"/>
              </a:buClr>
              <a:buSzPct val="100000"/>
              <a:buFont typeface="Arial"/>
              <a:buNone/>
              <a:defRPr sz="16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371600" indent="0" algn="l" defTabSz="457200" rtl="0" eaLnBrk="1" latinLnBrk="0" hangingPunct="1">
              <a:spcBef>
                <a:spcPct val="20000"/>
              </a:spcBef>
              <a:spcAft>
                <a:spcPts val="600"/>
              </a:spcAft>
              <a:buClr>
                <a:schemeClr val="tx1"/>
              </a:buClr>
              <a:buSzPct val="100000"/>
              <a:buFont typeface="Arial"/>
              <a:buNone/>
              <a:defRPr sz="14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1828800" indent="0" algn="l" defTabSz="457200" rtl="0" eaLnBrk="1" latinLnBrk="0" hangingPunct="1">
              <a:spcBef>
                <a:spcPct val="20000"/>
              </a:spcBef>
              <a:spcAft>
                <a:spcPts val="600"/>
              </a:spcAft>
              <a:buClr>
                <a:schemeClr val="tx1"/>
              </a:buClr>
              <a:buSzPct val="100000"/>
              <a:buFont typeface="Arial"/>
              <a:buNone/>
              <a:defRPr sz="14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286000" indent="0" algn="l" defTabSz="457200" rtl="0" eaLnBrk="1" latinLnBrk="0" hangingPunct="1">
              <a:spcBef>
                <a:spcPct val="20000"/>
              </a:spcBef>
              <a:spcAft>
                <a:spcPts val="600"/>
              </a:spcAft>
              <a:buClr>
                <a:schemeClr val="tx1"/>
              </a:buClr>
              <a:buSzPct val="100000"/>
              <a:buFont typeface="Arial"/>
              <a:buNone/>
              <a:defRPr sz="14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743200" indent="0" algn="l" defTabSz="457200" rtl="0" eaLnBrk="1" latinLnBrk="0" hangingPunct="1">
              <a:spcBef>
                <a:spcPct val="20000"/>
              </a:spcBef>
              <a:spcAft>
                <a:spcPts val="600"/>
              </a:spcAft>
              <a:buClr>
                <a:schemeClr val="tx1"/>
              </a:buClr>
              <a:buSzPct val="100000"/>
              <a:buFont typeface="Arial"/>
              <a:buNone/>
              <a:defRPr sz="14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200400" indent="0" algn="l" defTabSz="457200" rtl="0" eaLnBrk="1" latinLnBrk="0" hangingPunct="1">
              <a:spcBef>
                <a:spcPct val="20000"/>
              </a:spcBef>
              <a:spcAft>
                <a:spcPts val="600"/>
              </a:spcAft>
              <a:buClr>
                <a:schemeClr val="tx1"/>
              </a:buClr>
              <a:buSzPct val="100000"/>
              <a:buFont typeface="Arial"/>
              <a:buNone/>
              <a:defRPr sz="14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657600" indent="0" algn="l" defTabSz="457200" rtl="0" eaLnBrk="1" latinLnBrk="0" hangingPunct="1">
              <a:spcBef>
                <a:spcPct val="20000"/>
              </a:spcBef>
              <a:spcAft>
                <a:spcPts val="600"/>
              </a:spcAft>
              <a:buClr>
                <a:schemeClr val="tx1"/>
              </a:buClr>
              <a:buSzPct val="100000"/>
              <a:buFont typeface="Arial"/>
              <a:buNone/>
              <a:defRPr sz="14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r>
              <a:rPr lang="en-US" sz="1800" dirty="0">
                <a:effectLst/>
                <a:hlinkClick r:id="rId2"/>
              </a:rPr>
              <a:t>Mark Dion</a:t>
            </a:r>
            <a:endParaRPr lang="en-US" sz="1800" dirty="0">
              <a:effectLst/>
            </a:endParaRPr>
          </a:p>
          <a:p>
            <a:endParaRPr lang="en-US" sz="1800" dirty="0">
              <a:effectLst/>
            </a:endParaRPr>
          </a:p>
          <a:p>
            <a:pPr>
              <a:lnSpc>
                <a:spcPct val="120000"/>
              </a:lnSpc>
              <a:spcBef>
                <a:spcPts val="0"/>
              </a:spcBef>
              <a:spcAft>
                <a:spcPts val="0"/>
              </a:spcAft>
            </a:pPr>
            <a:r>
              <a:rPr lang="en-US" sz="1800" dirty="0">
                <a:effectLst/>
                <a:hlinkClick r:id="rId3"/>
              </a:rPr>
              <a:t>Robert Morris</a:t>
            </a:r>
            <a:endParaRPr lang="en-US" sz="1800" dirty="0">
              <a:effectLst/>
            </a:endParaRPr>
          </a:p>
          <a:p>
            <a:pPr>
              <a:lnSpc>
                <a:spcPct val="120000"/>
              </a:lnSpc>
              <a:spcBef>
                <a:spcPts val="0"/>
              </a:spcBef>
              <a:spcAft>
                <a:spcPts val="0"/>
              </a:spcAft>
            </a:pPr>
            <a:endParaRPr lang="en-US" sz="1800" dirty="0">
              <a:effectLst/>
            </a:endParaRPr>
          </a:p>
          <a:p>
            <a:pPr>
              <a:lnSpc>
                <a:spcPct val="120000"/>
              </a:lnSpc>
              <a:spcBef>
                <a:spcPts val="0"/>
              </a:spcBef>
              <a:spcAft>
                <a:spcPts val="0"/>
              </a:spcAft>
            </a:pPr>
            <a:r>
              <a:rPr lang="en-US" sz="1800" dirty="0">
                <a:effectLst/>
                <a:hlinkClick r:id="rId4"/>
              </a:rPr>
              <a:t>Felix Gonzales Torres</a:t>
            </a:r>
            <a:endParaRPr lang="en-US" sz="1800" dirty="0">
              <a:effectLst/>
            </a:endParaRPr>
          </a:p>
          <a:p>
            <a:pPr>
              <a:lnSpc>
                <a:spcPct val="120000"/>
              </a:lnSpc>
              <a:spcBef>
                <a:spcPts val="0"/>
              </a:spcBef>
              <a:spcAft>
                <a:spcPts val="0"/>
              </a:spcAft>
            </a:pPr>
            <a:endParaRPr lang="en-US" sz="1800" dirty="0">
              <a:effectLst/>
            </a:endParaRPr>
          </a:p>
          <a:p>
            <a:pPr>
              <a:lnSpc>
                <a:spcPct val="120000"/>
              </a:lnSpc>
              <a:spcBef>
                <a:spcPts val="0"/>
              </a:spcBef>
              <a:spcAft>
                <a:spcPts val="0"/>
              </a:spcAft>
            </a:pPr>
            <a:r>
              <a:rPr lang="en-US" sz="1800" dirty="0">
                <a:effectLst/>
                <a:hlinkClick r:id="rId5"/>
              </a:rPr>
              <a:t>Corban Walker</a:t>
            </a:r>
            <a:endParaRPr lang="en-US" sz="1800" dirty="0">
              <a:effectLst/>
            </a:endParaRPr>
          </a:p>
          <a:p>
            <a:pPr>
              <a:lnSpc>
                <a:spcPct val="120000"/>
              </a:lnSpc>
              <a:spcBef>
                <a:spcPts val="0"/>
              </a:spcBef>
              <a:spcAft>
                <a:spcPts val="0"/>
              </a:spcAft>
            </a:pPr>
            <a:endParaRPr lang="en-US" sz="1800" dirty="0">
              <a:effectLst/>
            </a:endParaRPr>
          </a:p>
          <a:p>
            <a:pPr>
              <a:lnSpc>
                <a:spcPct val="120000"/>
              </a:lnSpc>
              <a:spcBef>
                <a:spcPts val="0"/>
              </a:spcBef>
              <a:spcAft>
                <a:spcPts val="0"/>
              </a:spcAft>
            </a:pPr>
            <a:r>
              <a:rPr lang="en-US" sz="1800" dirty="0">
                <a:effectLst/>
                <a:hlinkClick r:id="rId6"/>
              </a:rPr>
              <a:t>Fred Wilson</a:t>
            </a:r>
            <a:endParaRPr lang="en-US" sz="1800" dirty="0">
              <a:effectLst/>
            </a:endParaRPr>
          </a:p>
        </p:txBody>
      </p:sp>
      <p:sp>
        <p:nvSpPr>
          <p:cNvPr id="6" name="TextBox 5">
            <a:extLst>
              <a:ext uri="{FF2B5EF4-FFF2-40B4-BE49-F238E27FC236}">
                <a16:creationId xmlns:a16="http://schemas.microsoft.com/office/drawing/2014/main" id="{2731123D-CAE1-684F-AC75-9C11432A796F}"/>
              </a:ext>
            </a:extLst>
          </p:cNvPr>
          <p:cNvSpPr txBox="1"/>
          <p:nvPr/>
        </p:nvSpPr>
        <p:spPr>
          <a:xfrm>
            <a:off x="2617076" y="2921876"/>
            <a:ext cx="184731" cy="369332"/>
          </a:xfrm>
          <a:prstGeom prst="rect">
            <a:avLst/>
          </a:prstGeom>
          <a:noFill/>
        </p:spPr>
        <p:txBody>
          <a:bodyPr wrap="none" rtlCol="0">
            <a:spAutoFit/>
          </a:bodyPr>
          <a:lstStyle/>
          <a:p>
            <a:endParaRPr lang="en-US" dirty="0"/>
          </a:p>
        </p:txBody>
      </p:sp>
      <p:sp>
        <p:nvSpPr>
          <p:cNvPr id="7" name="Text Placeholder 2">
            <a:extLst>
              <a:ext uri="{FF2B5EF4-FFF2-40B4-BE49-F238E27FC236}">
                <a16:creationId xmlns:a16="http://schemas.microsoft.com/office/drawing/2014/main" id="{707363DA-93C6-5047-92A0-AD395CEE2D64}"/>
              </a:ext>
            </a:extLst>
          </p:cNvPr>
          <p:cNvSpPr txBox="1">
            <a:spLocks/>
          </p:cNvSpPr>
          <p:nvPr/>
        </p:nvSpPr>
        <p:spPr>
          <a:xfrm>
            <a:off x="3425336" y="1852448"/>
            <a:ext cx="2000145" cy="3208441"/>
          </a:xfrm>
          <a:prstGeom prst="rect">
            <a:avLst/>
          </a:prstGeom>
        </p:spPr>
        <p:txBody>
          <a:bodyPr vert="horz" lIns="91440" tIns="45720" rIns="91440" bIns="45720" rtlCol="0" anchor="ctr">
            <a:normAutofit/>
          </a:bodyPr>
          <a:lstStyle>
            <a:lvl1pPr marL="0" indent="0" algn="l" defTabSz="457200" rtl="0" eaLnBrk="1" latinLnBrk="0" hangingPunct="1">
              <a:spcBef>
                <a:spcPct val="20000"/>
              </a:spcBef>
              <a:spcAft>
                <a:spcPts val="600"/>
              </a:spcAft>
              <a:buClr>
                <a:schemeClr val="tx1"/>
              </a:buClr>
              <a:buSzPct val="100000"/>
              <a:buFont typeface="Arial"/>
              <a:buNone/>
              <a:defRPr sz="20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457200" indent="0" algn="l" defTabSz="457200" rtl="0" eaLnBrk="1" latinLnBrk="0" hangingPunct="1">
              <a:spcBef>
                <a:spcPct val="20000"/>
              </a:spcBef>
              <a:spcAft>
                <a:spcPts val="600"/>
              </a:spcAft>
              <a:buClr>
                <a:schemeClr val="tx1"/>
              </a:buClr>
              <a:buSzPct val="100000"/>
              <a:buFont typeface="Arial"/>
              <a:buNone/>
              <a:defRPr sz="18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914400" indent="0" algn="l" defTabSz="457200" rtl="0" eaLnBrk="1" latinLnBrk="0" hangingPunct="1">
              <a:spcBef>
                <a:spcPct val="20000"/>
              </a:spcBef>
              <a:spcAft>
                <a:spcPts val="600"/>
              </a:spcAft>
              <a:buClr>
                <a:schemeClr val="tx1"/>
              </a:buClr>
              <a:buSzPct val="100000"/>
              <a:buFont typeface="Arial"/>
              <a:buNone/>
              <a:defRPr sz="16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371600" indent="0" algn="l" defTabSz="457200" rtl="0" eaLnBrk="1" latinLnBrk="0" hangingPunct="1">
              <a:spcBef>
                <a:spcPct val="20000"/>
              </a:spcBef>
              <a:spcAft>
                <a:spcPts val="600"/>
              </a:spcAft>
              <a:buClr>
                <a:schemeClr val="tx1"/>
              </a:buClr>
              <a:buSzPct val="100000"/>
              <a:buFont typeface="Arial"/>
              <a:buNone/>
              <a:defRPr sz="14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1828800" indent="0" algn="l" defTabSz="457200" rtl="0" eaLnBrk="1" latinLnBrk="0" hangingPunct="1">
              <a:spcBef>
                <a:spcPct val="20000"/>
              </a:spcBef>
              <a:spcAft>
                <a:spcPts val="600"/>
              </a:spcAft>
              <a:buClr>
                <a:schemeClr val="tx1"/>
              </a:buClr>
              <a:buSzPct val="100000"/>
              <a:buFont typeface="Arial"/>
              <a:buNone/>
              <a:defRPr sz="14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286000" indent="0" algn="l" defTabSz="457200" rtl="0" eaLnBrk="1" latinLnBrk="0" hangingPunct="1">
              <a:spcBef>
                <a:spcPct val="20000"/>
              </a:spcBef>
              <a:spcAft>
                <a:spcPts val="600"/>
              </a:spcAft>
              <a:buClr>
                <a:schemeClr val="tx1"/>
              </a:buClr>
              <a:buSzPct val="100000"/>
              <a:buFont typeface="Arial"/>
              <a:buNone/>
              <a:defRPr sz="14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743200" indent="0" algn="l" defTabSz="457200" rtl="0" eaLnBrk="1" latinLnBrk="0" hangingPunct="1">
              <a:spcBef>
                <a:spcPct val="20000"/>
              </a:spcBef>
              <a:spcAft>
                <a:spcPts val="600"/>
              </a:spcAft>
              <a:buClr>
                <a:schemeClr val="tx1"/>
              </a:buClr>
              <a:buSzPct val="100000"/>
              <a:buFont typeface="Arial"/>
              <a:buNone/>
              <a:defRPr sz="14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200400" indent="0" algn="l" defTabSz="457200" rtl="0" eaLnBrk="1" latinLnBrk="0" hangingPunct="1">
              <a:spcBef>
                <a:spcPct val="20000"/>
              </a:spcBef>
              <a:spcAft>
                <a:spcPts val="600"/>
              </a:spcAft>
              <a:buClr>
                <a:schemeClr val="tx1"/>
              </a:buClr>
              <a:buSzPct val="100000"/>
              <a:buFont typeface="Arial"/>
              <a:buNone/>
              <a:defRPr sz="14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657600" indent="0" algn="l" defTabSz="457200" rtl="0" eaLnBrk="1" latinLnBrk="0" hangingPunct="1">
              <a:spcBef>
                <a:spcPct val="20000"/>
              </a:spcBef>
              <a:spcAft>
                <a:spcPts val="600"/>
              </a:spcAft>
              <a:buClr>
                <a:schemeClr val="tx1"/>
              </a:buClr>
              <a:buSzPct val="100000"/>
              <a:buFont typeface="Arial"/>
              <a:buNone/>
              <a:defRPr sz="14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a:lnSpc>
                <a:spcPct val="120000"/>
              </a:lnSpc>
              <a:spcBef>
                <a:spcPts val="0"/>
              </a:spcBef>
              <a:spcAft>
                <a:spcPts val="0"/>
              </a:spcAft>
            </a:pPr>
            <a:r>
              <a:rPr lang="en-US" sz="1800" dirty="0">
                <a:effectLst/>
                <a:hlinkClick r:id="rId7"/>
              </a:rPr>
              <a:t>Sarah Sze</a:t>
            </a:r>
            <a:endParaRPr lang="en-US" sz="1800" dirty="0">
              <a:effectLst/>
            </a:endParaRPr>
          </a:p>
          <a:p>
            <a:pPr>
              <a:lnSpc>
                <a:spcPct val="120000"/>
              </a:lnSpc>
              <a:spcBef>
                <a:spcPts val="0"/>
              </a:spcBef>
              <a:spcAft>
                <a:spcPts val="0"/>
              </a:spcAft>
            </a:pPr>
            <a:endParaRPr lang="en-US" sz="1800" dirty="0">
              <a:effectLst/>
            </a:endParaRPr>
          </a:p>
          <a:p>
            <a:pPr>
              <a:lnSpc>
                <a:spcPct val="120000"/>
              </a:lnSpc>
              <a:spcBef>
                <a:spcPts val="0"/>
              </a:spcBef>
              <a:spcAft>
                <a:spcPts val="0"/>
              </a:spcAft>
            </a:pPr>
            <a:r>
              <a:rPr lang="en-US" sz="1800" dirty="0">
                <a:effectLst/>
                <a:hlinkClick r:id="rId8"/>
              </a:rPr>
              <a:t>Dan Graham</a:t>
            </a:r>
            <a:endParaRPr lang="en-US" sz="1800" dirty="0">
              <a:effectLst/>
            </a:endParaRPr>
          </a:p>
          <a:p>
            <a:pPr>
              <a:lnSpc>
                <a:spcPct val="120000"/>
              </a:lnSpc>
              <a:spcBef>
                <a:spcPts val="0"/>
              </a:spcBef>
              <a:spcAft>
                <a:spcPts val="0"/>
              </a:spcAft>
            </a:pPr>
            <a:endParaRPr lang="en-US" sz="1800" dirty="0">
              <a:effectLst/>
            </a:endParaRPr>
          </a:p>
          <a:p>
            <a:pPr>
              <a:lnSpc>
                <a:spcPct val="120000"/>
              </a:lnSpc>
              <a:spcBef>
                <a:spcPts val="0"/>
              </a:spcBef>
              <a:spcAft>
                <a:spcPts val="0"/>
              </a:spcAft>
            </a:pPr>
            <a:r>
              <a:rPr lang="en-US" sz="1800" dirty="0">
                <a:effectLst/>
              </a:rPr>
              <a:t>Richard Jackson (LA artists)</a:t>
            </a:r>
          </a:p>
          <a:p>
            <a:pPr>
              <a:lnSpc>
                <a:spcPct val="120000"/>
              </a:lnSpc>
              <a:spcBef>
                <a:spcPts val="0"/>
              </a:spcBef>
              <a:spcAft>
                <a:spcPts val="0"/>
              </a:spcAft>
            </a:pPr>
            <a:endParaRPr lang="en-US" sz="1800" dirty="0">
              <a:effectLst/>
            </a:endParaRPr>
          </a:p>
          <a:p>
            <a:pPr>
              <a:lnSpc>
                <a:spcPct val="120000"/>
              </a:lnSpc>
              <a:spcBef>
                <a:spcPts val="0"/>
              </a:spcBef>
              <a:spcAft>
                <a:spcPts val="0"/>
              </a:spcAft>
            </a:pPr>
            <a:r>
              <a:rPr lang="en-US" sz="1800" dirty="0">
                <a:effectLst/>
                <a:hlinkClick r:id="rId9"/>
              </a:rPr>
              <a:t>Mike Kelley</a:t>
            </a:r>
            <a:endParaRPr lang="en-US" sz="1800" dirty="0">
              <a:effectLst/>
            </a:endParaRPr>
          </a:p>
        </p:txBody>
      </p:sp>
      <p:sp>
        <p:nvSpPr>
          <p:cNvPr id="9" name="Text Placeholder 2">
            <a:extLst>
              <a:ext uri="{FF2B5EF4-FFF2-40B4-BE49-F238E27FC236}">
                <a16:creationId xmlns:a16="http://schemas.microsoft.com/office/drawing/2014/main" id="{86C89298-FF92-474D-8F9A-D3F66B73FC82}"/>
              </a:ext>
            </a:extLst>
          </p:cNvPr>
          <p:cNvSpPr txBox="1">
            <a:spLocks/>
          </p:cNvSpPr>
          <p:nvPr/>
        </p:nvSpPr>
        <p:spPr>
          <a:xfrm>
            <a:off x="5930947" y="1850054"/>
            <a:ext cx="3107950" cy="3539362"/>
          </a:xfrm>
          <a:prstGeom prst="rect">
            <a:avLst/>
          </a:prstGeom>
        </p:spPr>
        <p:txBody>
          <a:bodyPr vert="horz" lIns="91440" tIns="45720" rIns="91440" bIns="45720" rtlCol="0" anchor="ctr">
            <a:normAutofit/>
          </a:bodyPr>
          <a:lstStyle>
            <a:lvl1pPr marL="0" indent="0" algn="l" defTabSz="457200" rtl="0" eaLnBrk="1" latinLnBrk="0" hangingPunct="1">
              <a:spcBef>
                <a:spcPct val="20000"/>
              </a:spcBef>
              <a:spcAft>
                <a:spcPts val="600"/>
              </a:spcAft>
              <a:buClr>
                <a:schemeClr val="tx1"/>
              </a:buClr>
              <a:buSzPct val="100000"/>
              <a:buFont typeface="Arial"/>
              <a:buNone/>
              <a:defRPr sz="20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457200" indent="0" algn="l" defTabSz="457200" rtl="0" eaLnBrk="1" latinLnBrk="0" hangingPunct="1">
              <a:spcBef>
                <a:spcPct val="20000"/>
              </a:spcBef>
              <a:spcAft>
                <a:spcPts val="600"/>
              </a:spcAft>
              <a:buClr>
                <a:schemeClr val="tx1"/>
              </a:buClr>
              <a:buSzPct val="100000"/>
              <a:buFont typeface="Arial"/>
              <a:buNone/>
              <a:defRPr sz="18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914400" indent="0" algn="l" defTabSz="457200" rtl="0" eaLnBrk="1" latinLnBrk="0" hangingPunct="1">
              <a:spcBef>
                <a:spcPct val="20000"/>
              </a:spcBef>
              <a:spcAft>
                <a:spcPts val="600"/>
              </a:spcAft>
              <a:buClr>
                <a:schemeClr val="tx1"/>
              </a:buClr>
              <a:buSzPct val="100000"/>
              <a:buFont typeface="Arial"/>
              <a:buNone/>
              <a:defRPr sz="16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371600" indent="0" algn="l" defTabSz="457200" rtl="0" eaLnBrk="1" latinLnBrk="0" hangingPunct="1">
              <a:spcBef>
                <a:spcPct val="20000"/>
              </a:spcBef>
              <a:spcAft>
                <a:spcPts val="600"/>
              </a:spcAft>
              <a:buClr>
                <a:schemeClr val="tx1"/>
              </a:buClr>
              <a:buSzPct val="100000"/>
              <a:buFont typeface="Arial"/>
              <a:buNone/>
              <a:defRPr sz="14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1828800" indent="0" algn="l" defTabSz="457200" rtl="0" eaLnBrk="1" latinLnBrk="0" hangingPunct="1">
              <a:spcBef>
                <a:spcPct val="20000"/>
              </a:spcBef>
              <a:spcAft>
                <a:spcPts val="600"/>
              </a:spcAft>
              <a:buClr>
                <a:schemeClr val="tx1"/>
              </a:buClr>
              <a:buSzPct val="100000"/>
              <a:buFont typeface="Arial"/>
              <a:buNone/>
              <a:defRPr sz="14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286000" indent="0" algn="l" defTabSz="457200" rtl="0" eaLnBrk="1" latinLnBrk="0" hangingPunct="1">
              <a:spcBef>
                <a:spcPct val="20000"/>
              </a:spcBef>
              <a:spcAft>
                <a:spcPts val="600"/>
              </a:spcAft>
              <a:buClr>
                <a:schemeClr val="tx1"/>
              </a:buClr>
              <a:buSzPct val="100000"/>
              <a:buFont typeface="Arial"/>
              <a:buNone/>
              <a:defRPr sz="14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743200" indent="0" algn="l" defTabSz="457200" rtl="0" eaLnBrk="1" latinLnBrk="0" hangingPunct="1">
              <a:spcBef>
                <a:spcPct val="20000"/>
              </a:spcBef>
              <a:spcAft>
                <a:spcPts val="600"/>
              </a:spcAft>
              <a:buClr>
                <a:schemeClr val="tx1"/>
              </a:buClr>
              <a:buSzPct val="100000"/>
              <a:buFont typeface="Arial"/>
              <a:buNone/>
              <a:defRPr sz="14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200400" indent="0" algn="l" defTabSz="457200" rtl="0" eaLnBrk="1" latinLnBrk="0" hangingPunct="1">
              <a:spcBef>
                <a:spcPct val="20000"/>
              </a:spcBef>
              <a:spcAft>
                <a:spcPts val="600"/>
              </a:spcAft>
              <a:buClr>
                <a:schemeClr val="tx1"/>
              </a:buClr>
              <a:buSzPct val="100000"/>
              <a:buFont typeface="Arial"/>
              <a:buNone/>
              <a:defRPr sz="14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657600" indent="0" algn="l" defTabSz="457200" rtl="0" eaLnBrk="1" latinLnBrk="0" hangingPunct="1">
              <a:spcBef>
                <a:spcPct val="20000"/>
              </a:spcBef>
              <a:spcAft>
                <a:spcPts val="600"/>
              </a:spcAft>
              <a:buClr>
                <a:schemeClr val="tx1"/>
              </a:buClr>
              <a:buSzPct val="100000"/>
              <a:buFont typeface="Arial"/>
              <a:buNone/>
              <a:defRPr sz="14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a:lnSpc>
                <a:spcPct val="120000"/>
              </a:lnSpc>
              <a:spcBef>
                <a:spcPts val="0"/>
              </a:spcBef>
              <a:spcAft>
                <a:spcPts val="0"/>
              </a:spcAft>
            </a:pPr>
            <a:r>
              <a:rPr lang="en-US" dirty="0">
                <a:effectLst/>
                <a:hlinkClick r:id="rId10"/>
              </a:rPr>
              <a:t>Richard Artschwager </a:t>
            </a:r>
            <a:endParaRPr lang="en-US" dirty="0">
              <a:effectLst/>
            </a:endParaRPr>
          </a:p>
          <a:p>
            <a:pPr>
              <a:lnSpc>
                <a:spcPct val="120000"/>
              </a:lnSpc>
              <a:spcBef>
                <a:spcPts val="0"/>
              </a:spcBef>
              <a:spcAft>
                <a:spcPts val="0"/>
              </a:spcAft>
            </a:pPr>
            <a:endParaRPr lang="en-US" dirty="0">
              <a:effectLst/>
            </a:endParaRPr>
          </a:p>
          <a:p>
            <a:pPr>
              <a:lnSpc>
                <a:spcPct val="120000"/>
              </a:lnSpc>
              <a:spcBef>
                <a:spcPts val="0"/>
              </a:spcBef>
              <a:spcAft>
                <a:spcPts val="0"/>
              </a:spcAft>
            </a:pPr>
            <a:r>
              <a:rPr lang="en-US" dirty="0">
                <a:effectLst/>
                <a:hlinkClick r:id="rId11"/>
              </a:rPr>
              <a:t>Kiki Smith</a:t>
            </a:r>
            <a:endParaRPr lang="en-US" dirty="0">
              <a:effectLst/>
            </a:endParaRPr>
          </a:p>
          <a:p>
            <a:pPr>
              <a:lnSpc>
                <a:spcPct val="120000"/>
              </a:lnSpc>
              <a:spcBef>
                <a:spcPts val="0"/>
              </a:spcBef>
              <a:spcAft>
                <a:spcPts val="0"/>
              </a:spcAft>
            </a:pPr>
            <a:endParaRPr lang="en-US" dirty="0">
              <a:effectLst/>
            </a:endParaRPr>
          </a:p>
          <a:p>
            <a:pPr>
              <a:lnSpc>
                <a:spcPct val="120000"/>
              </a:lnSpc>
              <a:spcBef>
                <a:spcPts val="0"/>
              </a:spcBef>
              <a:spcAft>
                <a:spcPts val="0"/>
              </a:spcAft>
            </a:pPr>
            <a:r>
              <a:rPr lang="en-US" dirty="0">
                <a:effectLst/>
                <a:hlinkClick r:id="rId12"/>
              </a:rPr>
              <a:t>Maya Linn</a:t>
            </a:r>
            <a:endParaRPr lang="en-US" dirty="0">
              <a:effectLst/>
            </a:endParaRPr>
          </a:p>
          <a:p>
            <a:pPr>
              <a:lnSpc>
                <a:spcPct val="120000"/>
              </a:lnSpc>
              <a:spcBef>
                <a:spcPts val="0"/>
              </a:spcBef>
              <a:spcAft>
                <a:spcPts val="0"/>
              </a:spcAft>
            </a:pPr>
            <a:endParaRPr lang="en-US" dirty="0">
              <a:effectLst/>
            </a:endParaRPr>
          </a:p>
          <a:p>
            <a:pPr>
              <a:lnSpc>
                <a:spcPct val="120000"/>
              </a:lnSpc>
              <a:spcBef>
                <a:spcPts val="0"/>
              </a:spcBef>
              <a:spcAft>
                <a:spcPts val="0"/>
              </a:spcAft>
            </a:pPr>
            <a:r>
              <a:rPr lang="en-US" dirty="0">
                <a:effectLst/>
                <a:hlinkClick r:id="rId13"/>
              </a:rPr>
              <a:t>Luke Jerram</a:t>
            </a:r>
            <a:endParaRPr lang="en-US" dirty="0">
              <a:effectLst/>
            </a:endParaRPr>
          </a:p>
        </p:txBody>
      </p:sp>
    </p:spTree>
    <p:extLst>
      <p:ext uri="{BB962C8B-B14F-4D97-AF65-F5344CB8AC3E}">
        <p14:creationId xmlns:p14="http://schemas.microsoft.com/office/powerpoint/2010/main" val="155229557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4C24BD-F614-CB47-90D5-68D5D8916088}"/>
              </a:ext>
            </a:extLst>
          </p:cNvPr>
          <p:cNvSpPr>
            <a:spLocks noGrp="1"/>
          </p:cNvSpPr>
          <p:nvPr>
            <p:ph type="ctrTitle"/>
          </p:nvPr>
        </p:nvSpPr>
        <p:spPr>
          <a:xfrm>
            <a:off x="1751012" y="203199"/>
            <a:ext cx="8676222" cy="1041401"/>
          </a:xfrm>
        </p:spPr>
        <p:txBody>
          <a:bodyPr>
            <a:normAutofit fontScale="90000"/>
          </a:bodyPr>
          <a:lstStyle/>
          <a:p>
            <a:r>
              <a:rPr lang="en-US" dirty="0">
                <a:gradFill flip="none" rotWithShape="1">
                  <a:gsLst>
                    <a:gs pos="35000">
                      <a:schemeClr val="bg1"/>
                    </a:gs>
                    <a:gs pos="100000">
                      <a:schemeClr val="tx1">
                        <a:lumMod val="65000"/>
                      </a:schemeClr>
                    </a:gs>
                  </a:gsLst>
                  <a:lin ang="5580000" scaled="0"/>
                  <a:tileRect/>
                </a:gradFill>
              </a:rPr>
              <a:t>Links to my current body of work</a:t>
            </a:r>
          </a:p>
        </p:txBody>
      </p:sp>
      <p:sp>
        <p:nvSpPr>
          <p:cNvPr id="6" name="Rectangle 3">
            <a:extLst>
              <a:ext uri="{FF2B5EF4-FFF2-40B4-BE49-F238E27FC236}">
                <a16:creationId xmlns:a16="http://schemas.microsoft.com/office/drawing/2014/main" id="{1E5D7C3D-B91A-BC41-9654-DFBAB2A12489}"/>
              </a:ext>
            </a:extLst>
          </p:cNvPr>
          <p:cNvSpPr txBox="1">
            <a:spLocks noChangeArrowheads="1"/>
          </p:cNvSpPr>
          <p:nvPr/>
        </p:nvSpPr>
        <p:spPr>
          <a:xfrm>
            <a:off x="571499" y="1981200"/>
            <a:ext cx="11362195" cy="1955369"/>
          </a:xfrm>
          <a:prstGeom prst="rect">
            <a:avLst/>
          </a:prstGeom>
        </p:spPr>
        <p:txBody>
          <a:bodyPr vert="horz" lIns="91440" tIns="45720" rIns="91440" bIns="45720" rtlCol="0" anchor="t">
            <a:noAutofit/>
          </a:bodyPr>
          <a:lstStyle>
            <a:lvl1pPr marL="0" indent="0" algn="ctr" defTabSz="457200" rtl="0" eaLnBrk="1" latinLnBrk="0" hangingPunct="1">
              <a:spcBef>
                <a:spcPct val="20000"/>
              </a:spcBef>
              <a:spcAft>
                <a:spcPts val="600"/>
              </a:spcAft>
              <a:buClr>
                <a:schemeClr val="tx1"/>
              </a:buClr>
              <a:buSzPct val="100000"/>
              <a:buFont typeface="Arial"/>
              <a:buNone/>
              <a:defRPr sz="21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457200" indent="0" algn="ctr" defTabSz="457200" rtl="0" eaLnBrk="1" latinLnBrk="0" hangingPunct="1">
              <a:spcBef>
                <a:spcPct val="20000"/>
              </a:spcBef>
              <a:spcAft>
                <a:spcPts val="600"/>
              </a:spcAft>
              <a:buClr>
                <a:schemeClr val="tx1"/>
              </a:buClr>
              <a:buSzPct val="100000"/>
              <a:buFont typeface="Arial"/>
              <a:buNone/>
              <a:defRPr sz="18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914400" indent="0" algn="ctr" defTabSz="457200" rtl="0" eaLnBrk="1" latinLnBrk="0" hangingPunct="1">
              <a:spcBef>
                <a:spcPct val="20000"/>
              </a:spcBef>
              <a:spcAft>
                <a:spcPts val="600"/>
              </a:spcAft>
              <a:buClr>
                <a:schemeClr val="tx1"/>
              </a:buClr>
              <a:buSzPct val="100000"/>
              <a:buFont typeface="Arial"/>
              <a:buNone/>
              <a:defRPr sz="16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371600" indent="0" algn="ctr" defTabSz="457200" rtl="0" eaLnBrk="1" latinLnBrk="0" hangingPunct="1">
              <a:spcBef>
                <a:spcPct val="20000"/>
              </a:spcBef>
              <a:spcAft>
                <a:spcPts val="600"/>
              </a:spcAft>
              <a:buClr>
                <a:schemeClr val="tx1"/>
              </a:buClr>
              <a:buSzPct val="100000"/>
              <a:buFont typeface="Arial"/>
              <a:buNone/>
              <a:defRPr sz="14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1828800" indent="0" algn="ctr" defTabSz="457200" rtl="0" eaLnBrk="1" latinLnBrk="0" hangingPunct="1">
              <a:spcBef>
                <a:spcPct val="20000"/>
              </a:spcBef>
              <a:spcAft>
                <a:spcPts val="600"/>
              </a:spcAft>
              <a:buClr>
                <a:schemeClr val="tx1"/>
              </a:buClr>
              <a:buSzPct val="100000"/>
              <a:buFont typeface="Arial"/>
              <a:buNone/>
              <a:defRPr sz="14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2860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7432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2004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6576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a:spcBef>
                <a:spcPct val="50000"/>
              </a:spcBef>
              <a:buClr>
                <a:schemeClr val="bg1"/>
              </a:buClr>
              <a:buSzTx/>
              <a:buFontTx/>
              <a:buNone/>
              <a:defRPr/>
            </a:pPr>
            <a:r>
              <a:rPr lang="en-US" altLang="x-none" sz="2400" dirty="0">
                <a:solidFill>
                  <a:schemeClr val="bg1"/>
                </a:solidFill>
                <a:effectLst/>
                <a:latin typeface="American Typewriter" charset="0"/>
                <a:ea typeface="ＭＳ Ｐゴシック" charset="-128"/>
              </a:rPr>
              <a:t>The man who speaks with primordial images speaks with a thousand tongues … This is the secret of effective art.</a:t>
            </a:r>
          </a:p>
          <a:p>
            <a:pPr>
              <a:spcBef>
                <a:spcPct val="50000"/>
              </a:spcBef>
              <a:buClr>
                <a:schemeClr val="bg1"/>
              </a:buClr>
              <a:buSzTx/>
              <a:buFontTx/>
              <a:buNone/>
              <a:defRPr/>
            </a:pPr>
            <a:r>
              <a:rPr lang="en-US" altLang="x-none" sz="2400" dirty="0">
                <a:solidFill>
                  <a:schemeClr val="bg1"/>
                </a:solidFill>
                <a:effectLst/>
                <a:latin typeface="American Typewriter" charset="0"/>
                <a:ea typeface="ＭＳ Ｐゴシック" charset="-128"/>
              </a:rPr>
              <a:t>C.G. Jung, </a:t>
            </a:r>
            <a:r>
              <a:rPr lang="en-US" altLang="x-none" sz="2400" i="1" dirty="0">
                <a:solidFill>
                  <a:schemeClr val="bg1"/>
                </a:solidFill>
                <a:effectLst/>
                <a:latin typeface="American Typewriter" charset="0"/>
                <a:ea typeface="ＭＳ Ｐゴシック" charset="-128"/>
              </a:rPr>
              <a:t>Man and His Symbols</a:t>
            </a:r>
            <a:endParaRPr lang="en-US" altLang="x-none" sz="2400" dirty="0">
              <a:solidFill>
                <a:schemeClr val="bg1"/>
              </a:solidFill>
              <a:effectLst/>
            </a:endParaRPr>
          </a:p>
        </p:txBody>
      </p:sp>
    </p:spTree>
    <p:extLst>
      <p:ext uri="{BB962C8B-B14F-4D97-AF65-F5344CB8AC3E}">
        <p14:creationId xmlns:p14="http://schemas.microsoft.com/office/powerpoint/2010/main" val="232490571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4">
            <a:extLst>
              <a:ext uri="{FF2B5EF4-FFF2-40B4-BE49-F238E27FC236}">
                <a16:creationId xmlns:a16="http://schemas.microsoft.com/office/drawing/2014/main" id="{4E0BD480-C28A-1F40-B7EC-10D35426BA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6666" t="4903" r="13890" b="2043"/>
          <a:stretch>
            <a:fillRect/>
          </a:stretch>
        </p:blipFill>
        <p:spPr>
          <a:xfrm>
            <a:off x="9268522" y="119062"/>
            <a:ext cx="2514600" cy="6738938"/>
          </a:xfrm>
          <a:prstGeom prst="rect">
            <a:avLst/>
          </a:prstGeom>
        </p:spPr>
      </p:pic>
      <p:sp>
        <p:nvSpPr>
          <p:cNvPr id="9" name="Title 1">
            <a:extLst>
              <a:ext uri="{FF2B5EF4-FFF2-40B4-BE49-F238E27FC236}">
                <a16:creationId xmlns:a16="http://schemas.microsoft.com/office/drawing/2014/main" id="{00049965-C2B6-3D45-B980-CF2CE0D54D21}"/>
              </a:ext>
            </a:extLst>
          </p:cNvPr>
          <p:cNvSpPr txBox="1">
            <a:spLocks noChangeArrowheads="1"/>
          </p:cNvSpPr>
          <p:nvPr/>
        </p:nvSpPr>
        <p:spPr>
          <a:xfrm>
            <a:off x="6183086" y="5943600"/>
            <a:ext cx="3085435" cy="800914"/>
          </a:xfrm>
          <a:prstGeom prst="rect">
            <a:avLst/>
          </a:prstGeom>
        </p:spPr>
        <p:txBody>
          <a:bodyPr vert="horz" lIns="91440" tIns="45720" rIns="91440" bIns="45720" rtlCol="0" anchor="b">
            <a:normAutofit fontScale="92500" lnSpcReduction="20000"/>
          </a:bodyPr>
          <a:lstStyle>
            <a:lvl1pPr algn="ctr" defTabSz="457200" rtl="0" eaLnBrk="1" latinLnBrk="0" hangingPunct="1">
              <a:spcBef>
                <a:spcPct val="0"/>
              </a:spcBef>
              <a:buNone/>
              <a:defRPr sz="48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50000"/>
                    </a:schemeClr>
                  </a:glow>
                  <a:outerShdw blurRad="28575" dist="31750" dir="1320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lang="en-US" altLang="en-US" sz="1400" b="1" cap="none" dirty="0">
                <a:solidFill>
                  <a:schemeClr val="bg1"/>
                </a:solidFill>
                <a:effectLst/>
                <a:latin typeface="+mn-lt"/>
                <a:cs typeface="Arial" panose="020B0604020202020204" pitchFamily="34" charset="0"/>
              </a:rPr>
              <a:t>Blue Blossom Passage</a:t>
            </a:r>
            <a:br>
              <a:rPr lang="en-US" altLang="en-US" sz="1400" cap="none" dirty="0">
                <a:solidFill>
                  <a:schemeClr val="bg1"/>
                </a:solidFill>
                <a:effectLst/>
                <a:latin typeface="+mn-lt"/>
                <a:cs typeface="Arial" panose="020B0604020202020204" pitchFamily="34" charset="0"/>
              </a:rPr>
            </a:br>
            <a:r>
              <a:rPr lang="en-US" altLang="en-US" sz="1400" cap="none" dirty="0">
                <a:solidFill>
                  <a:schemeClr val="bg1"/>
                </a:solidFill>
                <a:effectLst/>
                <a:latin typeface="+mn-lt"/>
                <a:cs typeface="Arial" panose="020B0604020202020204" pitchFamily="34" charset="0"/>
              </a:rPr>
              <a:t>mold melted, cut &amp; polished glass </a:t>
            </a:r>
            <a:br>
              <a:rPr lang="en-US" altLang="en-US" sz="1400" cap="none" dirty="0">
                <a:solidFill>
                  <a:schemeClr val="bg1"/>
                </a:solidFill>
                <a:effectLst/>
                <a:latin typeface="+mn-lt"/>
                <a:cs typeface="Arial" panose="020B0604020202020204" pitchFamily="34" charset="0"/>
              </a:rPr>
            </a:br>
            <a:r>
              <a:rPr lang="en-US" altLang="en-US" sz="1400" cap="none" dirty="0">
                <a:solidFill>
                  <a:schemeClr val="bg1"/>
                </a:solidFill>
                <a:effectLst/>
                <a:latin typeface="+mn-lt"/>
                <a:cs typeface="Arial" panose="020B0604020202020204" pitchFamily="34" charset="0"/>
              </a:rPr>
              <a:t>31” x 10.5” x 6” </a:t>
            </a:r>
          </a:p>
          <a:p>
            <a:pPr>
              <a:defRPr/>
            </a:pPr>
            <a:r>
              <a:rPr lang="en-US" altLang="en-US" sz="1400" cap="none" dirty="0">
                <a:solidFill>
                  <a:schemeClr val="bg1"/>
                </a:solidFill>
                <a:effectLst/>
                <a:latin typeface="+mn-lt"/>
                <a:cs typeface="Arial" panose="020B0604020202020204" pitchFamily="34" charset="0"/>
              </a:rPr>
              <a:t>2014</a:t>
            </a:r>
          </a:p>
        </p:txBody>
      </p:sp>
      <p:pic>
        <p:nvPicPr>
          <p:cNvPr id="10" name="Content Placeholder 4">
            <a:extLst>
              <a:ext uri="{FF2B5EF4-FFF2-40B4-BE49-F238E27FC236}">
                <a16:creationId xmlns:a16="http://schemas.microsoft.com/office/drawing/2014/main" id="{E1A86A83-7D42-C741-85C1-1F2C4E5AF5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6250" t="14063" r="6250"/>
          <a:stretch>
            <a:fillRect/>
          </a:stretch>
        </p:blipFill>
        <p:spPr bwMode="auto">
          <a:xfrm>
            <a:off x="190499" y="555703"/>
            <a:ext cx="4579943" cy="5997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
            <a:extLst>
              <a:ext uri="{FF2B5EF4-FFF2-40B4-BE49-F238E27FC236}">
                <a16:creationId xmlns:a16="http://schemas.microsoft.com/office/drawing/2014/main" id="{5354AC53-1ED5-1549-812A-5594AA6B4F54}"/>
              </a:ext>
            </a:extLst>
          </p:cNvPr>
          <p:cNvSpPr txBox="1">
            <a:spLocks noChangeArrowheads="1"/>
          </p:cNvSpPr>
          <p:nvPr/>
        </p:nvSpPr>
        <p:spPr bwMode="auto">
          <a:xfrm>
            <a:off x="4707672" y="555703"/>
            <a:ext cx="2955340" cy="1351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0" fontAlgn="base" hangingPunct="0">
              <a:spcBef>
                <a:spcPct val="0"/>
              </a:spcBef>
              <a:spcAft>
                <a:spcPct val="0"/>
              </a:spcAft>
              <a:defRPr kumimoji="1" sz="2000" b="1">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Helvetica" charset="0"/>
                <a:ea typeface="Osaka" charset="0"/>
                <a:cs typeface="Osaka" charset="0"/>
              </a:defRPr>
            </a:lvl2pPr>
            <a:lvl3pPr algn="l" rtl="0" eaLnBrk="0" fontAlgn="base" hangingPunct="0">
              <a:spcBef>
                <a:spcPct val="0"/>
              </a:spcBef>
              <a:spcAft>
                <a:spcPct val="0"/>
              </a:spcAft>
              <a:defRPr kumimoji="1" sz="4000">
                <a:solidFill>
                  <a:schemeClr val="tx2"/>
                </a:solidFill>
                <a:latin typeface="Helvetica" charset="0"/>
                <a:ea typeface="Osaka" charset="0"/>
                <a:cs typeface="Osaka" charset="0"/>
              </a:defRPr>
            </a:lvl3pPr>
            <a:lvl4pPr algn="l" rtl="0" eaLnBrk="0" fontAlgn="base" hangingPunct="0">
              <a:spcBef>
                <a:spcPct val="0"/>
              </a:spcBef>
              <a:spcAft>
                <a:spcPct val="0"/>
              </a:spcAft>
              <a:defRPr kumimoji="1" sz="4000">
                <a:solidFill>
                  <a:schemeClr val="tx2"/>
                </a:solidFill>
                <a:latin typeface="Helvetica" charset="0"/>
                <a:ea typeface="Osaka" charset="0"/>
                <a:cs typeface="Osaka" charset="0"/>
              </a:defRPr>
            </a:lvl4pPr>
            <a:lvl5pPr algn="l" rtl="0" eaLnBrk="0" fontAlgn="base" hangingPunct="0">
              <a:spcBef>
                <a:spcPct val="0"/>
              </a:spcBef>
              <a:spcAft>
                <a:spcPct val="0"/>
              </a:spcAft>
              <a:defRPr kumimoji="1" sz="4000">
                <a:solidFill>
                  <a:schemeClr val="tx2"/>
                </a:solidFill>
                <a:latin typeface="Helvetica" charset="0"/>
                <a:ea typeface="Osaka" charset="0"/>
                <a:cs typeface="Osaka" charset="0"/>
              </a:defRPr>
            </a:lvl5pPr>
            <a:lvl6pPr marL="457200" algn="l" rtl="0" fontAlgn="base">
              <a:spcBef>
                <a:spcPct val="0"/>
              </a:spcBef>
              <a:spcAft>
                <a:spcPct val="0"/>
              </a:spcAft>
              <a:defRPr kumimoji="1" sz="4000">
                <a:solidFill>
                  <a:schemeClr val="tx2"/>
                </a:solidFill>
                <a:latin typeface="Helvetica" charset="0"/>
                <a:ea typeface="Osaka" charset="0"/>
                <a:cs typeface="Osaka" charset="0"/>
              </a:defRPr>
            </a:lvl6pPr>
            <a:lvl7pPr marL="914400" algn="l" rtl="0" fontAlgn="base">
              <a:spcBef>
                <a:spcPct val="0"/>
              </a:spcBef>
              <a:spcAft>
                <a:spcPct val="0"/>
              </a:spcAft>
              <a:defRPr kumimoji="1" sz="4000">
                <a:solidFill>
                  <a:schemeClr val="tx2"/>
                </a:solidFill>
                <a:latin typeface="Helvetica" charset="0"/>
                <a:ea typeface="Osaka" charset="0"/>
                <a:cs typeface="Osaka" charset="0"/>
              </a:defRPr>
            </a:lvl7pPr>
            <a:lvl8pPr marL="1371600" algn="l" rtl="0" fontAlgn="base">
              <a:spcBef>
                <a:spcPct val="0"/>
              </a:spcBef>
              <a:spcAft>
                <a:spcPct val="0"/>
              </a:spcAft>
              <a:defRPr kumimoji="1" sz="4000">
                <a:solidFill>
                  <a:schemeClr val="tx2"/>
                </a:solidFill>
                <a:latin typeface="Helvetica" charset="0"/>
                <a:ea typeface="Osaka" charset="0"/>
                <a:cs typeface="Osaka" charset="0"/>
              </a:defRPr>
            </a:lvl8pPr>
            <a:lvl9pPr marL="1828800" algn="l" rtl="0" fontAlgn="base">
              <a:spcBef>
                <a:spcPct val="0"/>
              </a:spcBef>
              <a:spcAft>
                <a:spcPct val="0"/>
              </a:spcAft>
              <a:defRPr kumimoji="1" sz="4000">
                <a:solidFill>
                  <a:schemeClr val="tx2"/>
                </a:solidFill>
                <a:latin typeface="Helvetica" charset="0"/>
                <a:ea typeface="Osaka" charset="0"/>
                <a:cs typeface="Osaka" charset="0"/>
              </a:defRPr>
            </a:lvl9pPr>
          </a:lstStyle>
          <a:p>
            <a:pPr algn="ctr">
              <a:defRPr/>
            </a:pPr>
            <a:r>
              <a:rPr lang="en-US" altLang="en-US" sz="1400" kern="0" dirty="0">
                <a:solidFill>
                  <a:schemeClr val="bg1"/>
                </a:solidFill>
                <a:effectLst/>
                <a:latin typeface="+mn-lt"/>
                <a:cs typeface="Arial" panose="020B0604020202020204" pitchFamily="34" charset="0"/>
              </a:rPr>
              <a:t>Indigo Ascent</a:t>
            </a:r>
            <a:br>
              <a:rPr lang="en-US" altLang="en-US" sz="1400" kern="0" dirty="0">
                <a:solidFill>
                  <a:schemeClr val="bg1"/>
                </a:solidFill>
                <a:effectLst/>
                <a:latin typeface="+mn-lt"/>
                <a:cs typeface="Arial" panose="020B0604020202020204" pitchFamily="34" charset="0"/>
              </a:rPr>
            </a:br>
            <a:r>
              <a:rPr lang="en-US" altLang="en-US" sz="1400" b="0" kern="0" dirty="0">
                <a:solidFill>
                  <a:schemeClr val="bg1"/>
                </a:solidFill>
                <a:effectLst/>
                <a:latin typeface="+mn-lt"/>
                <a:cs typeface="Arial" panose="020B0604020202020204" pitchFamily="34" charset="0"/>
              </a:rPr>
              <a:t>mold melted, cut &amp; </a:t>
            </a:r>
            <a:r>
              <a:rPr lang="en-US" altLang="en-US" sz="1400" b="0" kern="0" dirty="0" err="1">
                <a:solidFill>
                  <a:schemeClr val="bg1"/>
                </a:solidFill>
                <a:effectLst/>
                <a:latin typeface="+mn-lt"/>
                <a:cs typeface="Arial" panose="020B0604020202020204" pitchFamily="34" charset="0"/>
              </a:rPr>
              <a:t>polishedlass</a:t>
            </a:r>
            <a:br>
              <a:rPr lang="en-US" altLang="en-US" sz="1400" kern="0" dirty="0">
                <a:solidFill>
                  <a:schemeClr val="bg1"/>
                </a:solidFill>
                <a:effectLst/>
                <a:latin typeface="+mn-lt"/>
                <a:cs typeface="Arial" panose="020B0604020202020204" pitchFamily="34" charset="0"/>
              </a:rPr>
            </a:br>
            <a:r>
              <a:rPr lang="en-US" altLang="en-US" sz="1400" b="0" kern="0" dirty="0">
                <a:solidFill>
                  <a:schemeClr val="bg1"/>
                </a:solidFill>
                <a:effectLst/>
                <a:latin typeface="+mn-lt"/>
                <a:cs typeface="Arial" panose="020B0604020202020204" pitchFamily="34" charset="0"/>
              </a:rPr>
              <a:t>15”x14”x3”</a:t>
            </a:r>
          </a:p>
          <a:p>
            <a:pPr algn="ctr">
              <a:defRPr/>
            </a:pPr>
            <a:r>
              <a:rPr lang="en-US" altLang="en-US" sz="1400" b="0" kern="0" dirty="0">
                <a:solidFill>
                  <a:schemeClr val="bg1"/>
                </a:solidFill>
                <a:latin typeface="+mn-lt"/>
                <a:cs typeface="Arial" panose="020B0604020202020204" pitchFamily="34" charset="0"/>
              </a:rPr>
              <a:t>2014</a:t>
            </a:r>
            <a:br>
              <a:rPr lang="en-US" altLang="en-US" sz="1400" kern="0" dirty="0">
                <a:solidFill>
                  <a:schemeClr val="bg1"/>
                </a:solidFill>
                <a:effectLst/>
                <a:latin typeface="+mn-lt"/>
                <a:cs typeface="Arial" panose="020B0604020202020204" pitchFamily="34" charset="0"/>
              </a:rPr>
            </a:br>
            <a:endParaRPr lang="en-US" altLang="en-US" sz="1400" kern="0" dirty="0">
              <a:solidFill>
                <a:schemeClr val="bg1"/>
              </a:solidFill>
              <a:effectLst/>
              <a:latin typeface="+mn-lt"/>
              <a:cs typeface="Arial" panose="020B0604020202020204" pitchFamily="34" charset="0"/>
            </a:endParaRPr>
          </a:p>
        </p:txBody>
      </p:sp>
    </p:spTree>
    <p:extLst>
      <p:ext uri="{BB962C8B-B14F-4D97-AF65-F5344CB8AC3E}">
        <p14:creationId xmlns:p14="http://schemas.microsoft.com/office/powerpoint/2010/main" val="122313528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4">
            <a:extLst>
              <a:ext uri="{FF2B5EF4-FFF2-40B4-BE49-F238E27FC236}">
                <a16:creationId xmlns:a16="http://schemas.microsoft.com/office/drawing/2014/main" id="{7FD4ACE8-DDF7-4E49-AA6B-ACB0C349CA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8091407" y="395867"/>
            <a:ext cx="3769774" cy="5026365"/>
          </a:xfrm>
          <a:prstGeom prst="rect">
            <a:avLst/>
          </a:prstGeom>
        </p:spPr>
      </p:pic>
      <p:sp>
        <p:nvSpPr>
          <p:cNvPr id="9" name="Title 1">
            <a:extLst>
              <a:ext uri="{FF2B5EF4-FFF2-40B4-BE49-F238E27FC236}">
                <a16:creationId xmlns:a16="http://schemas.microsoft.com/office/drawing/2014/main" id="{508E3D45-BE60-C849-B076-00A053D664E7}"/>
              </a:ext>
            </a:extLst>
          </p:cNvPr>
          <p:cNvSpPr txBox="1">
            <a:spLocks noChangeArrowheads="1"/>
          </p:cNvSpPr>
          <p:nvPr/>
        </p:nvSpPr>
        <p:spPr>
          <a:xfrm>
            <a:off x="8520962" y="5525657"/>
            <a:ext cx="2910664" cy="1087244"/>
          </a:xfrm>
          <a:prstGeom prst="rect">
            <a:avLst/>
          </a:prstGeom>
        </p:spPr>
        <p:txBody>
          <a:bodyPr vert="horz" lIns="91440" tIns="45720" rIns="91440" bIns="45720" rtlCol="0" anchor="b">
            <a:noAutofit/>
          </a:bodyPr>
          <a:lstStyle>
            <a:lvl1pPr algn="ctr" defTabSz="457200" rtl="0" eaLnBrk="1" latinLnBrk="0" hangingPunct="1">
              <a:spcBef>
                <a:spcPct val="0"/>
              </a:spcBef>
              <a:buNone/>
              <a:defRPr sz="48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50000"/>
                    </a:schemeClr>
                  </a:glow>
                  <a:outerShdw blurRad="28575" dist="31750" dir="1320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lang="en-US" altLang="en-US" sz="1400" b="1" cap="none" dirty="0">
                <a:solidFill>
                  <a:schemeClr val="bg1"/>
                </a:solidFill>
                <a:effectLst/>
                <a:latin typeface="+mn-lt"/>
                <a:cs typeface="Arial" panose="020B0604020202020204" pitchFamily="34" charset="0"/>
              </a:rPr>
              <a:t>Buttress Sprocket</a:t>
            </a:r>
            <a:br>
              <a:rPr lang="en-US" altLang="en-US" sz="1400" cap="none" dirty="0">
                <a:solidFill>
                  <a:schemeClr val="bg1"/>
                </a:solidFill>
                <a:effectLst/>
                <a:latin typeface="+mn-lt"/>
                <a:cs typeface="Arial" panose="020B0604020202020204" pitchFamily="34" charset="0"/>
              </a:rPr>
            </a:br>
            <a:r>
              <a:rPr lang="en-US" altLang="en-US" sz="1400" cap="none" dirty="0">
                <a:solidFill>
                  <a:schemeClr val="bg1"/>
                </a:solidFill>
                <a:effectLst/>
                <a:latin typeface="+mn-lt"/>
                <a:cs typeface="Arial" panose="020B0604020202020204" pitchFamily="34" charset="0"/>
              </a:rPr>
              <a:t>mold melted and cut glass</a:t>
            </a:r>
            <a:br>
              <a:rPr lang="en-US" altLang="en-US" sz="1400" cap="none" dirty="0">
                <a:solidFill>
                  <a:schemeClr val="bg1"/>
                </a:solidFill>
                <a:effectLst/>
                <a:latin typeface="+mn-lt"/>
                <a:cs typeface="Arial" panose="020B0604020202020204" pitchFamily="34" charset="0"/>
              </a:rPr>
            </a:br>
            <a:r>
              <a:rPr lang="en-US" altLang="en-US" sz="1400" cap="none" dirty="0">
                <a:solidFill>
                  <a:schemeClr val="bg1"/>
                </a:solidFill>
                <a:effectLst/>
                <a:latin typeface="+mn-lt"/>
                <a:cs typeface="Arial" panose="020B0604020202020204" pitchFamily="34" charset="0"/>
              </a:rPr>
              <a:t>15” x 14” x 3” </a:t>
            </a:r>
          </a:p>
          <a:p>
            <a:pPr>
              <a:defRPr/>
            </a:pPr>
            <a:r>
              <a:rPr lang="en-US" altLang="en-US" sz="1400" cap="none" dirty="0">
                <a:solidFill>
                  <a:schemeClr val="bg1"/>
                </a:solidFill>
                <a:effectLst/>
                <a:latin typeface="+mn-lt"/>
                <a:cs typeface="Arial" panose="020B0604020202020204" pitchFamily="34" charset="0"/>
              </a:rPr>
              <a:t>2015</a:t>
            </a:r>
          </a:p>
        </p:txBody>
      </p:sp>
      <p:pic>
        <p:nvPicPr>
          <p:cNvPr id="10" name="Content Placeholder 4">
            <a:extLst>
              <a:ext uri="{FF2B5EF4-FFF2-40B4-BE49-F238E27FC236}">
                <a16:creationId xmlns:a16="http://schemas.microsoft.com/office/drawing/2014/main" id="{0CFEC23A-9F03-6B40-826F-34BF471B7B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93758" y="2550695"/>
            <a:ext cx="2863516" cy="3818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Content Placeholder 4">
            <a:extLst>
              <a:ext uri="{FF2B5EF4-FFF2-40B4-BE49-F238E27FC236}">
                <a16:creationId xmlns:a16="http://schemas.microsoft.com/office/drawing/2014/main" id="{06797BE8-1FBE-DF46-AC50-F01A88E3EDA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a:xfrm>
            <a:off x="449179" y="395867"/>
            <a:ext cx="4089573" cy="5452764"/>
          </a:xfrm>
          <a:prstGeom prst="rect">
            <a:avLst/>
          </a:prstGeom>
        </p:spPr>
      </p:pic>
      <p:sp>
        <p:nvSpPr>
          <p:cNvPr id="7" name="Title 1">
            <a:extLst>
              <a:ext uri="{FF2B5EF4-FFF2-40B4-BE49-F238E27FC236}">
                <a16:creationId xmlns:a16="http://schemas.microsoft.com/office/drawing/2014/main" id="{BC809FEF-6A5D-6E4F-A74E-3BDAF5CC92BF}"/>
              </a:ext>
            </a:extLst>
          </p:cNvPr>
          <p:cNvSpPr txBox="1">
            <a:spLocks noChangeArrowheads="1"/>
          </p:cNvSpPr>
          <p:nvPr/>
        </p:nvSpPr>
        <p:spPr>
          <a:xfrm>
            <a:off x="1027115" y="5911516"/>
            <a:ext cx="2933700" cy="914400"/>
          </a:xfrm>
          <a:prstGeom prst="rect">
            <a:avLst/>
          </a:prstGeom>
        </p:spPr>
        <p:txBody>
          <a:bodyPr vert="horz" lIns="91440" tIns="45720" rIns="91440" bIns="45720" rtlCol="0" anchor="b">
            <a:noAutofit/>
          </a:bodyPr>
          <a:lstStyle>
            <a:lvl1pPr algn="ctr" defTabSz="457200" rtl="0" eaLnBrk="1" latinLnBrk="0" hangingPunct="1">
              <a:spcBef>
                <a:spcPct val="0"/>
              </a:spcBef>
              <a:buNone/>
              <a:defRPr sz="48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50000"/>
                    </a:schemeClr>
                  </a:glow>
                  <a:outerShdw blurRad="28575" dist="31750" dir="1320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lang="en-US" altLang="en-US" sz="1400" cap="none" dirty="0">
                <a:solidFill>
                  <a:schemeClr val="bg1"/>
                </a:solidFill>
                <a:effectLst/>
                <a:latin typeface="+mn-lt"/>
                <a:cs typeface="Arial" panose="020B0604020202020204" pitchFamily="34" charset="0"/>
              </a:rPr>
              <a:t>Crescent Sprocket</a:t>
            </a:r>
            <a:br>
              <a:rPr lang="en-US" altLang="en-US" sz="1400" cap="none" dirty="0">
                <a:solidFill>
                  <a:schemeClr val="bg1"/>
                </a:solidFill>
                <a:effectLst/>
                <a:latin typeface="+mn-lt"/>
                <a:cs typeface="Arial" panose="020B0604020202020204" pitchFamily="34" charset="0"/>
              </a:rPr>
            </a:br>
            <a:r>
              <a:rPr lang="en-US" altLang="en-US" sz="1400" cap="none" dirty="0">
                <a:solidFill>
                  <a:schemeClr val="bg1"/>
                </a:solidFill>
                <a:effectLst/>
                <a:latin typeface="+mn-lt"/>
                <a:cs typeface="Arial" panose="020B0604020202020204" pitchFamily="34" charset="0"/>
              </a:rPr>
              <a:t> mold melted, cut &amp; polished glass </a:t>
            </a:r>
            <a:br>
              <a:rPr lang="en-US" altLang="en-US" sz="1400" cap="none" dirty="0">
                <a:solidFill>
                  <a:schemeClr val="bg1"/>
                </a:solidFill>
                <a:effectLst/>
                <a:latin typeface="+mn-lt"/>
                <a:cs typeface="Arial" panose="020B0604020202020204" pitchFamily="34" charset="0"/>
              </a:rPr>
            </a:br>
            <a:r>
              <a:rPr lang="en-US" altLang="en-US" sz="1400" cap="none" dirty="0">
                <a:solidFill>
                  <a:schemeClr val="bg1"/>
                </a:solidFill>
                <a:effectLst/>
                <a:latin typeface="+mn-lt"/>
                <a:cs typeface="Arial" panose="020B0604020202020204" pitchFamily="34" charset="0"/>
              </a:rPr>
              <a:t>16.5” x 14” x 4” </a:t>
            </a:r>
          </a:p>
          <a:p>
            <a:pPr>
              <a:defRPr/>
            </a:pPr>
            <a:r>
              <a:rPr lang="en-US" altLang="en-US" sz="1400" cap="none" dirty="0">
                <a:solidFill>
                  <a:schemeClr val="bg1"/>
                </a:solidFill>
                <a:effectLst/>
                <a:latin typeface="+mn-lt"/>
                <a:cs typeface="Arial" panose="020B0604020202020204" pitchFamily="34" charset="0"/>
              </a:rPr>
              <a:t>2016</a:t>
            </a:r>
          </a:p>
        </p:txBody>
      </p:sp>
    </p:spTree>
    <p:extLst>
      <p:ext uri="{BB962C8B-B14F-4D97-AF65-F5344CB8AC3E}">
        <p14:creationId xmlns:p14="http://schemas.microsoft.com/office/powerpoint/2010/main" val="282435174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7A16DC61-4A29-084B-B582-4A6E68F1A9C5}"/>
              </a:ext>
            </a:extLst>
          </p:cNvPr>
          <p:cNvPicPr>
            <a:picLocks noGrp="1" noChangeAspect="1"/>
          </p:cNvPicPr>
          <p:nvPr>
            <p:ph idx="4294967295"/>
          </p:nvPr>
        </p:nvPicPr>
        <p:blipFill>
          <a:blip r:embed="rId3"/>
          <a:stretch>
            <a:fillRect/>
          </a:stretch>
        </p:blipFill>
        <p:spPr>
          <a:xfrm>
            <a:off x="7678571" y="303157"/>
            <a:ext cx="4256755" cy="6389479"/>
          </a:xfrm>
        </p:spPr>
      </p:pic>
      <p:pic>
        <p:nvPicPr>
          <p:cNvPr id="7" name="Picture 6">
            <a:extLst>
              <a:ext uri="{FF2B5EF4-FFF2-40B4-BE49-F238E27FC236}">
                <a16:creationId xmlns:a16="http://schemas.microsoft.com/office/drawing/2014/main" id="{29272057-BC5F-FF45-AE12-406F50B0BD5B}"/>
              </a:ext>
            </a:extLst>
          </p:cNvPr>
          <p:cNvPicPr>
            <a:picLocks noChangeAspect="1"/>
          </p:cNvPicPr>
          <p:nvPr/>
        </p:nvPicPr>
        <p:blipFill>
          <a:blip r:embed="rId4"/>
          <a:stretch>
            <a:fillRect/>
          </a:stretch>
        </p:blipFill>
        <p:spPr>
          <a:xfrm>
            <a:off x="357809" y="303157"/>
            <a:ext cx="4191336" cy="6292906"/>
          </a:xfrm>
          <a:prstGeom prst="rect">
            <a:avLst/>
          </a:prstGeom>
        </p:spPr>
      </p:pic>
      <p:sp>
        <p:nvSpPr>
          <p:cNvPr id="4" name="Title 1">
            <a:extLst>
              <a:ext uri="{FF2B5EF4-FFF2-40B4-BE49-F238E27FC236}">
                <a16:creationId xmlns:a16="http://schemas.microsoft.com/office/drawing/2014/main" id="{4A545C63-A7B4-AB48-BD45-144B2B7BF567}"/>
              </a:ext>
            </a:extLst>
          </p:cNvPr>
          <p:cNvSpPr txBox="1">
            <a:spLocks noChangeArrowheads="1"/>
          </p:cNvSpPr>
          <p:nvPr/>
        </p:nvSpPr>
        <p:spPr>
          <a:xfrm>
            <a:off x="4292471" y="303157"/>
            <a:ext cx="2933700" cy="914400"/>
          </a:xfrm>
          <a:prstGeom prst="rect">
            <a:avLst/>
          </a:prstGeom>
        </p:spPr>
        <p:txBody>
          <a:bodyPr vert="horz" lIns="91440" tIns="45720" rIns="91440" bIns="45720" rtlCol="0" anchor="b">
            <a:noAutofit/>
          </a:bodyPr>
          <a:lstStyle>
            <a:lvl1pPr algn="ctr" defTabSz="457200" rtl="0" eaLnBrk="1" latinLnBrk="0" hangingPunct="1">
              <a:spcBef>
                <a:spcPct val="0"/>
              </a:spcBef>
              <a:buNone/>
              <a:defRPr sz="48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50000"/>
                    </a:schemeClr>
                  </a:glow>
                  <a:outerShdw blurRad="28575" dist="31750" dir="1320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lang="en-US" altLang="en-US" sz="1400" cap="none" dirty="0">
                <a:solidFill>
                  <a:schemeClr val="tx1"/>
                </a:solidFill>
                <a:effectLst/>
                <a:latin typeface="+mn-lt"/>
                <a:cs typeface="Arial" panose="020B0604020202020204" pitchFamily="34" charset="0"/>
              </a:rPr>
              <a:t>Bi-gestural in Salmon</a:t>
            </a:r>
            <a:br>
              <a:rPr lang="en-US" altLang="en-US" sz="1400" cap="none" dirty="0">
                <a:solidFill>
                  <a:schemeClr val="tx1"/>
                </a:solidFill>
                <a:effectLst/>
                <a:latin typeface="+mn-lt"/>
                <a:cs typeface="Arial" panose="020B0604020202020204" pitchFamily="34" charset="0"/>
              </a:rPr>
            </a:br>
            <a:r>
              <a:rPr lang="en-US" altLang="en-US" sz="1400" cap="none" dirty="0">
                <a:solidFill>
                  <a:schemeClr val="tx1"/>
                </a:solidFill>
                <a:effectLst/>
                <a:latin typeface="+mn-lt"/>
                <a:cs typeface="Arial" panose="020B0604020202020204" pitchFamily="34" charset="0"/>
              </a:rPr>
              <a:t> mold melted, cut &amp; polished glass </a:t>
            </a:r>
            <a:br>
              <a:rPr lang="en-US" altLang="en-US" sz="1400" cap="none" dirty="0">
                <a:solidFill>
                  <a:schemeClr val="tx1"/>
                </a:solidFill>
                <a:effectLst/>
                <a:latin typeface="+mn-lt"/>
                <a:cs typeface="Arial" panose="020B0604020202020204" pitchFamily="34" charset="0"/>
              </a:rPr>
            </a:br>
            <a:r>
              <a:rPr lang="en-US" sz="1400" dirty="0">
                <a:effectLst/>
              </a:rPr>
              <a:t>19" x 13" x 4.5"</a:t>
            </a:r>
            <a:endParaRPr lang="en-US" altLang="en-US" sz="1400" cap="none" dirty="0">
              <a:solidFill>
                <a:schemeClr val="tx1"/>
              </a:solidFill>
              <a:effectLst/>
              <a:latin typeface="+mn-lt"/>
              <a:cs typeface="Arial" panose="020B0604020202020204" pitchFamily="34" charset="0"/>
            </a:endParaRPr>
          </a:p>
          <a:p>
            <a:pPr>
              <a:defRPr/>
            </a:pPr>
            <a:r>
              <a:rPr lang="en-US" altLang="en-US" sz="1400" cap="none" dirty="0">
                <a:solidFill>
                  <a:schemeClr val="tx1"/>
                </a:solidFill>
                <a:effectLst/>
                <a:latin typeface="+mn-lt"/>
                <a:cs typeface="Arial" panose="020B0604020202020204" pitchFamily="34" charset="0"/>
              </a:rPr>
              <a:t>2020</a:t>
            </a:r>
          </a:p>
        </p:txBody>
      </p:sp>
      <p:sp>
        <p:nvSpPr>
          <p:cNvPr id="6" name="Title 1">
            <a:extLst>
              <a:ext uri="{FF2B5EF4-FFF2-40B4-BE49-F238E27FC236}">
                <a16:creationId xmlns:a16="http://schemas.microsoft.com/office/drawing/2014/main" id="{E984EA54-AFD0-4640-AF59-8D4E74F2EFE3}"/>
              </a:ext>
            </a:extLst>
          </p:cNvPr>
          <p:cNvSpPr txBox="1">
            <a:spLocks noChangeArrowheads="1"/>
          </p:cNvSpPr>
          <p:nvPr/>
        </p:nvSpPr>
        <p:spPr>
          <a:xfrm>
            <a:off x="5001545" y="5681663"/>
            <a:ext cx="2933700" cy="914400"/>
          </a:xfrm>
          <a:prstGeom prst="rect">
            <a:avLst/>
          </a:prstGeom>
        </p:spPr>
        <p:txBody>
          <a:bodyPr vert="horz" lIns="91440" tIns="45720" rIns="91440" bIns="45720" rtlCol="0" anchor="b">
            <a:noAutofit/>
          </a:bodyPr>
          <a:lstStyle>
            <a:lvl1pPr algn="ctr" defTabSz="457200" rtl="0" eaLnBrk="1" latinLnBrk="0" hangingPunct="1">
              <a:spcBef>
                <a:spcPct val="0"/>
              </a:spcBef>
              <a:buNone/>
              <a:defRPr sz="48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50000"/>
                    </a:schemeClr>
                  </a:glow>
                  <a:outerShdw blurRad="28575" dist="31750" dir="1320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lang="en-US" altLang="en-US" sz="1400" cap="none" dirty="0">
                <a:solidFill>
                  <a:schemeClr val="tx1"/>
                </a:solidFill>
                <a:effectLst/>
                <a:latin typeface="+mn-lt"/>
                <a:cs typeface="Arial" panose="020B0604020202020204" pitchFamily="34" charset="0"/>
              </a:rPr>
              <a:t>Bicircular Gesture in Violet</a:t>
            </a:r>
            <a:br>
              <a:rPr lang="en-US" altLang="en-US" sz="1400" cap="none" dirty="0">
                <a:solidFill>
                  <a:schemeClr val="tx1"/>
                </a:solidFill>
                <a:effectLst/>
                <a:latin typeface="+mn-lt"/>
                <a:cs typeface="Arial" panose="020B0604020202020204" pitchFamily="34" charset="0"/>
              </a:rPr>
            </a:br>
            <a:r>
              <a:rPr lang="en-US" altLang="en-US" sz="1400" cap="none" dirty="0">
                <a:solidFill>
                  <a:schemeClr val="tx1"/>
                </a:solidFill>
                <a:effectLst/>
                <a:latin typeface="+mn-lt"/>
                <a:cs typeface="Arial" panose="020B0604020202020204" pitchFamily="34" charset="0"/>
              </a:rPr>
              <a:t> mold melted, cut &amp; polished glass </a:t>
            </a:r>
            <a:br>
              <a:rPr lang="en-US" altLang="en-US" sz="1400" cap="none" dirty="0">
                <a:solidFill>
                  <a:schemeClr val="tx1"/>
                </a:solidFill>
                <a:effectLst/>
                <a:latin typeface="+mn-lt"/>
                <a:cs typeface="Arial" panose="020B0604020202020204" pitchFamily="34" charset="0"/>
              </a:rPr>
            </a:br>
            <a:r>
              <a:rPr lang="en-US" sz="1400" dirty="0">
                <a:solidFill>
                  <a:schemeClr val="tx1"/>
                </a:solidFill>
                <a:effectLst/>
              </a:rPr>
              <a:t>22" x 13" x 4"</a:t>
            </a:r>
            <a:endParaRPr lang="en-US" altLang="en-US" sz="1400" cap="none" dirty="0">
              <a:solidFill>
                <a:schemeClr val="tx1"/>
              </a:solidFill>
              <a:effectLst/>
              <a:latin typeface="+mn-lt"/>
              <a:cs typeface="Arial" panose="020B0604020202020204" pitchFamily="34" charset="0"/>
            </a:endParaRPr>
          </a:p>
          <a:p>
            <a:pPr>
              <a:defRPr/>
            </a:pPr>
            <a:r>
              <a:rPr lang="en-US" altLang="en-US" sz="1400" cap="none" dirty="0">
                <a:solidFill>
                  <a:schemeClr val="tx1"/>
                </a:solidFill>
                <a:effectLst/>
                <a:latin typeface="+mn-lt"/>
                <a:cs typeface="Arial" panose="020B0604020202020204" pitchFamily="34" charset="0"/>
              </a:rPr>
              <a:t>2020</a:t>
            </a:r>
          </a:p>
        </p:txBody>
      </p:sp>
    </p:spTree>
    <p:extLst>
      <p:ext uri="{BB962C8B-B14F-4D97-AF65-F5344CB8AC3E}">
        <p14:creationId xmlns:p14="http://schemas.microsoft.com/office/powerpoint/2010/main" val="184356322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4D20CAEA-DF06-4944-B560-C8018595F397}"/>
              </a:ext>
            </a:extLst>
          </p:cNvPr>
          <p:cNvPicPr>
            <a:picLocks noGrp="1" noChangeAspect="1"/>
          </p:cNvPicPr>
          <p:nvPr>
            <p:ph idx="4294967295"/>
          </p:nvPr>
        </p:nvPicPr>
        <p:blipFill>
          <a:blip r:embed="rId3"/>
          <a:stretch>
            <a:fillRect/>
          </a:stretch>
        </p:blipFill>
        <p:spPr>
          <a:xfrm rot="16200000">
            <a:off x="6834440" y="1253876"/>
            <a:ext cx="6143625" cy="4095750"/>
          </a:xfrm>
        </p:spPr>
      </p:pic>
      <p:pic>
        <p:nvPicPr>
          <p:cNvPr id="8" name="Picture 7">
            <a:extLst>
              <a:ext uri="{FF2B5EF4-FFF2-40B4-BE49-F238E27FC236}">
                <a16:creationId xmlns:a16="http://schemas.microsoft.com/office/drawing/2014/main" id="{72BB429B-7355-E04A-93B7-01AFE5DB92D3}"/>
              </a:ext>
            </a:extLst>
          </p:cNvPr>
          <p:cNvPicPr>
            <a:picLocks noChangeAspect="1"/>
          </p:cNvPicPr>
          <p:nvPr/>
        </p:nvPicPr>
        <p:blipFill>
          <a:blip r:embed="rId4"/>
          <a:stretch>
            <a:fillRect/>
          </a:stretch>
        </p:blipFill>
        <p:spPr>
          <a:xfrm rot="16200000">
            <a:off x="-721634" y="1255326"/>
            <a:ext cx="6152321" cy="4101548"/>
          </a:xfrm>
          <a:prstGeom prst="rect">
            <a:avLst/>
          </a:prstGeom>
        </p:spPr>
      </p:pic>
      <p:sp>
        <p:nvSpPr>
          <p:cNvPr id="4" name="Title 1">
            <a:extLst>
              <a:ext uri="{FF2B5EF4-FFF2-40B4-BE49-F238E27FC236}">
                <a16:creationId xmlns:a16="http://schemas.microsoft.com/office/drawing/2014/main" id="{524AC4C2-C6AD-CE4F-B5FB-0B48CFE7028F}"/>
              </a:ext>
            </a:extLst>
          </p:cNvPr>
          <p:cNvSpPr txBox="1">
            <a:spLocks noChangeArrowheads="1"/>
          </p:cNvSpPr>
          <p:nvPr/>
        </p:nvSpPr>
        <p:spPr>
          <a:xfrm>
            <a:off x="4405301" y="229938"/>
            <a:ext cx="2933700" cy="914400"/>
          </a:xfrm>
          <a:prstGeom prst="rect">
            <a:avLst/>
          </a:prstGeom>
        </p:spPr>
        <p:txBody>
          <a:bodyPr vert="horz" lIns="91440" tIns="45720" rIns="91440" bIns="45720" rtlCol="0" anchor="b">
            <a:noAutofit/>
          </a:bodyPr>
          <a:lstStyle>
            <a:lvl1pPr algn="ctr" defTabSz="457200" rtl="0" eaLnBrk="1" latinLnBrk="0" hangingPunct="1">
              <a:spcBef>
                <a:spcPct val="0"/>
              </a:spcBef>
              <a:buNone/>
              <a:defRPr sz="48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50000"/>
                    </a:schemeClr>
                  </a:glow>
                  <a:outerShdw blurRad="28575" dist="31750" dir="1320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lang="en-US" altLang="en-US" sz="1400" cap="none" dirty="0">
                <a:solidFill>
                  <a:schemeClr val="tx1"/>
                </a:solidFill>
                <a:effectLst/>
                <a:latin typeface="+mn-lt"/>
                <a:cs typeface="Arial" panose="020B0604020202020204" pitchFamily="34" charset="0"/>
              </a:rPr>
              <a:t>Yellow Deco</a:t>
            </a:r>
            <a:br>
              <a:rPr lang="en-US" altLang="en-US" sz="1400" cap="none" dirty="0">
                <a:solidFill>
                  <a:schemeClr val="tx1"/>
                </a:solidFill>
                <a:effectLst/>
                <a:latin typeface="+mn-lt"/>
                <a:cs typeface="Arial" panose="020B0604020202020204" pitchFamily="34" charset="0"/>
              </a:rPr>
            </a:br>
            <a:r>
              <a:rPr lang="en-US" altLang="en-US" sz="1400" cap="none" dirty="0">
                <a:solidFill>
                  <a:schemeClr val="tx1"/>
                </a:solidFill>
                <a:effectLst/>
                <a:latin typeface="+mn-lt"/>
                <a:cs typeface="Arial" panose="020B0604020202020204" pitchFamily="34" charset="0"/>
              </a:rPr>
              <a:t> mold melted, cut &amp; polished glass </a:t>
            </a:r>
            <a:br>
              <a:rPr lang="en-US" altLang="en-US" sz="1400" cap="none" dirty="0">
                <a:solidFill>
                  <a:schemeClr val="tx1"/>
                </a:solidFill>
                <a:effectLst/>
                <a:latin typeface="+mn-lt"/>
                <a:cs typeface="Arial" panose="020B0604020202020204" pitchFamily="34" charset="0"/>
              </a:rPr>
            </a:br>
            <a:r>
              <a:rPr lang="en-US" altLang="en-US" sz="1400" cap="none" dirty="0">
                <a:solidFill>
                  <a:schemeClr val="tx1"/>
                </a:solidFill>
                <a:effectLst/>
                <a:latin typeface="+mn-lt"/>
                <a:cs typeface="Arial" panose="020B0604020202020204" pitchFamily="34" charset="0"/>
              </a:rPr>
              <a:t>21” x 12” x 2.5” </a:t>
            </a:r>
          </a:p>
          <a:p>
            <a:pPr>
              <a:defRPr/>
            </a:pPr>
            <a:r>
              <a:rPr lang="en-US" altLang="en-US" sz="1400" cap="none" dirty="0">
                <a:solidFill>
                  <a:schemeClr val="tx1"/>
                </a:solidFill>
                <a:effectLst/>
                <a:latin typeface="+mn-lt"/>
                <a:cs typeface="Arial" panose="020B0604020202020204" pitchFamily="34" charset="0"/>
              </a:rPr>
              <a:t>2020</a:t>
            </a:r>
          </a:p>
        </p:txBody>
      </p:sp>
      <p:sp>
        <p:nvSpPr>
          <p:cNvPr id="5" name="Title 1">
            <a:extLst>
              <a:ext uri="{FF2B5EF4-FFF2-40B4-BE49-F238E27FC236}">
                <a16:creationId xmlns:a16="http://schemas.microsoft.com/office/drawing/2014/main" id="{6AEE4DDD-99F2-F240-BA0B-10CCF0311C9E}"/>
              </a:ext>
            </a:extLst>
          </p:cNvPr>
          <p:cNvSpPr txBox="1">
            <a:spLocks noChangeArrowheads="1"/>
          </p:cNvSpPr>
          <p:nvPr/>
        </p:nvSpPr>
        <p:spPr>
          <a:xfrm>
            <a:off x="4664989" y="5467861"/>
            <a:ext cx="2933700" cy="914400"/>
          </a:xfrm>
          <a:prstGeom prst="rect">
            <a:avLst/>
          </a:prstGeom>
        </p:spPr>
        <p:txBody>
          <a:bodyPr vert="horz" lIns="91440" tIns="45720" rIns="91440" bIns="45720" rtlCol="0" anchor="b">
            <a:noAutofit/>
          </a:bodyPr>
          <a:lstStyle>
            <a:lvl1pPr algn="ctr" defTabSz="457200" rtl="0" eaLnBrk="1" latinLnBrk="0" hangingPunct="1">
              <a:spcBef>
                <a:spcPct val="0"/>
              </a:spcBef>
              <a:buNone/>
              <a:defRPr sz="48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50000"/>
                    </a:schemeClr>
                  </a:glow>
                  <a:outerShdw blurRad="28575" dist="31750" dir="1320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lang="en-US" altLang="en-US" sz="1400" cap="none" dirty="0">
                <a:solidFill>
                  <a:schemeClr val="tx1"/>
                </a:solidFill>
                <a:effectLst/>
                <a:latin typeface="+mn-lt"/>
                <a:cs typeface="Arial" panose="020B0604020202020204" pitchFamily="34" charset="0"/>
              </a:rPr>
              <a:t>Opal Deco</a:t>
            </a:r>
            <a:br>
              <a:rPr lang="en-US" altLang="en-US" sz="1400" cap="none" dirty="0">
                <a:solidFill>
                  <a:schemeClr val="tx1"/>
                </a:solidFill>
                <a:effectLst/>
                <a:latin typeface="+mn-lt"/>
                <a:cs typeface="Arial" panose="020B0604020202020204" pitchFamily="34" charset="0"/>
              </a:rPr>
            </a:br>
            <a:r>
              <a:rPr lang="en-US" altLang="en-US" sz="1400" cap="none" dirty="0">
                <a:solidFill>
                  <a:schemeClr val="tx1"/>
                </a:solidFill>
                <a:effectLst/>
                <a:latin typeface="+mn-lt"/>
                <a:cs typeface="Arial" panose="020B0604020202020204" pitchFamily="34" charset="0"/>
              </a:rPr>
              <a:t> mold melted, cut &amp; polished glass </a:t>
            </a:r>
            <a:br>
              <a:rPr lang="en-US" altLang="en-US" sz="1400" cap="none" dirty="0">
                <a:solidFill>
                  <a:schemeClr val="tx1"/>
                </a:solidFill>
                <a:effectLst/>
                <a:latin typeface="+mn-lt"/>
                <a:cs typeface="Arial" panose="020B0604020202020204" pitchFamily="34" charset="0"/>
              </a:rPr>
            </a:br>
            <a:r>
              <a:rPr lang="en-US" altLang="en-US" sz="1400" cap="none" dirty="0">
                <a:solidFill>
                  <a:schemeClr val="tx1"/>
                </a:solidFill>
                <a:effectLst/>
                <a:latin typeface="+mn-lt"/>
                <a:cs typeface="Arial" panose="020B0604020202020204" pitchFamily="34" charset="0"/>
              </a:rPr>
              <a:t>19” x 13” x 2.75” </a:t>
            </a:r>
          </a:p>
          <a:p>
            <a:pPr>
              <a:defRPr/>
            </a:pPr>
            <a:r>
              <a:rPr lang="en-US" altLang="en-US" sz="1400" cap="none" dirty="0">
                <a:solidFill>
                  <a:schemeClr val="tx1"/>
                </a:solidFill>
                <a:effectLst/>
                <a:latin typeface="+mn-lt"/>
                <a:cs typeface="Arial" panose="020B0604020202020204" pitchFamily="34" charset="0"/>
              </a:rPr>
              <a:t>2020</a:t>
            </a:r>
          </a:p>
        </p:txBody>
      </p:sp>
    </p:spTree>
    <p:extLst>
      <p:ext uri="{BB962C8B-B14F-4D97-AF65-F5344CB8AC3E}">
        <p14:creationId xmlns:p14="http://schemas.microsoft.com/office/powerpoint/2010/main" val="39594100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0" name="OTLSHAPE_TB_00000000000000000000000000000000_LeftEndCaps" hidden="1"/>
          <p:cNvSpPr txBox="1"/>
          <p:nvPr>
            <p:custDataLst>
              <p:tags r:id="rId2"/>
            </p:custDataLst>
          </p:nvPr>
        </p:nvSpPr>
        <p:spPr>
          <a:xfrm>
            <a:off x="254000" y="3162469"/>
            <a:ext cx="469900" cy="279061"/>
          </a:xfrm>
          <a:prstGeom prst="rect">
            <a:avLst/>
          </a:prstGeom>
          <a:noFill/>
        </p:spPr>
        <p:txBody>
          <a:bodyPr vert="horz" wrap="none" lIns="0" tIns="0" rIns="0" bIns="0" rtlCol="0" anchor="ctr" anchorCtr="0">
            <a:spAutoFit/>
          </a:bodyPr>
          <a:lstStyle/>
          <a:p>
            <a:pPr algn="ctr"/>
            <a:r>
              <a:rPr lang="en-GB" b="1">
                <a:solidFill>
                  <a:schemeClr val="accent2"/>
                </a:solidFill>
                <a:latin typeface="Calibri" panose="020F0502020204030204" pitchFamily="34" charset="0"/>
              </a:rPr>
              <a:t>2019</a:t>
            </a:r>
          </a:p>
        </p:txBody>
      </p:sp>
      <p:sp>
        <p:nvSpPr>
          <p:cNvPr id="8701" name="OTLSHAPE_TB_00000000000000000000000000000000_RightEndCaps" hidden="1"/>
          <p:cNvSpPr txBox="1"/>
          <p:nvPr>
            <p:custDataLst>
              <p:tags r:id="rId3"/>
            </p:custDataLst>
          </p:nvPr>
        </p:nvSpPr>
        <p:spPr>
          <a:xfrm>
            <a:off x="11474534" y="3162469"/>
            <a:ext cx="469900" cy="279061"/>
          </a:xfrm>
          <a:prstGeom prst="rect">
            <a:avLst/>
          </a:prstGeom>
          <a:noFill/>
        </p:spPr>
        <p:txBody>
          <a:bodyPr vert="horz" wrap="none" lIns="0" tIns="0" rIns="0" bIns="0" rtlCol="0" anchor="ctr" anchorCtr="0">
            <a:spAutoFit/>
          </a:bodyPr>
          <a:lstStyle/>
          <a:p>
            <a:pPr algn="ctr"/>
            <a:r>
              <a:rPr lang="en-GB" b="1">
                <a:solidFill>
                  <a:srgbClr val="B20E12"/>
                </a:solidFill>
                <a:latin typeface="Calibri" panose="020F0502020204030204" pitchFamily="34" charset="0"/>
              </a:rPr>
              <a:t>2019</a:t>
            </a:r>
          </a:p>
        </p:txBody>
      </p:sp>
      <p:cxnSp>
        <p:nvCxnSpPr>
          <p:cNvPr id="8730" name="OTLSHAPE_T_c02cf13cd4ac4bc4a0858f22ad3d9819_LeftVerticalConnector3"/>
          <p:cNvCxnSpPr/>
          <p:nvPr>
            <p:custDataLst>
              <p:tags r:id="rId4"/>
            </p:custDataLst>
          </p:nvPr>
        </p:nvCxnSpPr>
        <p:spPr>
          <a:xfrm>
            <a:off x="9154587" y="5121529"/>
            <a:ext cx="0" cy="282025"/>
          </a:xfrm>
          <a:prstGeom prst="line">
            <a:avLst/>
          </a:prstGeom>
          <a:ln w="9525" cap="flat" cmpd="sng" algn="ctr">
            <a:solidFill>
              <a:srgbClr val="CCCCCC"/>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727" name="OTLSHAPE_T_9a807cb0e4b4468ba3eacc22c66c6a01_RightVerticalConnector1"/>
          <p:cNvCxnSpPr/>
          <p:nvPr>
            <p:custDataLst>
              <p:tags r:id="rId5"/>
            </p:custDataLst>
          </p:nvPr>
        </p:nvCxnSpPr>
        <p:spPr>
          <a:xfrm flipV="1">
            <a:off x="10193272" y="3428999"/>
            <a:ext cx="0" cy="2286000"/>
          </a:xfrm>
          <a:prstGeom prst="line">
            <a:avLst/>
          </a:prstGeom>
          <a:ln w="9525" cap="flat" cmpd="sng" algn="ctr">
            <a:solidFill>
              <a:srgbClr val="CCCCCC"/>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726" name="OTLSHAPE_T_9a807cb0e4b4468ba3eacc22c66c6a01_LeftVerticalConnector1"/>
          <p:cNvCxnSpPr/>
          <p:nvPr>
            <p:custDataLst>
              <p:tags r:id="rId6"/>
            </p:custDataLst>
          </p:nvPr>
        </p:nvCxnSpPr>
        <p:spPr>
          <a:xfrm flipV="1">
            <a:off x="6749730" y="2247900"/>
            <a:ext cx="0" cy="914400"/>
          </a:xfrm>
          <a:prstGeom prst="line">
            <a:avLst/>
          </a:prstGeom>
          <a:ln w="9525" cap="flat" cmpd="sng" algn="ctr">
            <a:solidFill>
              <a:srgbClr val="CCCCCC"/>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725" name="OTLSHAPE_T_ec4775a7a9b54a3cb308b944bded2ee6_RightVerticalConnector1"/>
          <p:cNvCxnSpPr/>
          <p:nvPr>
            <p:custDataLst>
              <p:tags r:id="rId7"/>
            </p:custDataLst>
          </p:nvPr>
        </p:nvCxnSpPr>
        <p:spPr>
          <a:xfrm flipV="1">
            <a:off x="2966288" y="3419824"/>
            <a:ext cx="0" cy="1371600"/>
          </a:xfrm>
          <a:prstGeom prst="line">
            <a:avLst/>
          </a:prstGeom>
          <a:ln w="9525" cap="flat" cmpd="sng" algn="ctr">
            <a:solidFill>
              <a:srgbClr val="CCCCCC"/>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722" name="OTLSHAPE_T_1f3c26b0db574a0890a4869859883f55_RightVerticalConnector1"/>
          <p:cNvCxnSpPr>
            <a:cxnSpLocks/>
          </p:cNvCxnSpPr>
          <p:nvPr>
            <p:custDataLst>
              <p:tags r:id="rId8"/>
            </p:custDataLst>
          </p:nvPr>
        </p:nvCxnSpPr>
        <p:spPr>
          <a:xfrm flipV="1">
            <a:off x="4298446" y="1320800"/>
            <a:ext cx="0" cy="1828800"/>
          </a:xfrm>
          <a:prstGeom prst="line">
            <a:avLst/>
          </a:prstGeom>
          <a:ln w="9525" cap="flat" cmpd="sng" algn="ctr">
            <a:solidFill>
              <a:srgbClr val="CCCCCC"/>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721" name="OTLSHAPE_T_1f3c26b0db574a0890a4869859883f55_LeftVerticalConnector1"/>
          <p:cNvCxnSpPr>
            <a:cxnSpLocks/>
          </p:cNvCxnSpPr>
          <p:nvPr>
            <p:custDataLst>
              <p:tags r:id="rId9"/>
            </p:custDataLst>
          </p:nvPr>
        </p:nvCxnSpPr>
        <p:spPr>
          <a:xfrm flipV="1">
            <a:off x="3691351" y="3450409"/>
            <a:ext cx="0" cy="914400"/>
          </a:xfrm>
          <a:prstGeom prst="line">
            <a:avLst/>
          </a:prstGeom>
          <a:ln w="9525" cap="flat" cmpd="sng" algn="ctr">
            <a:solidFill>
              <a:srgbClr val="CCCCCC"/>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720" name="OTLSHAPE_T_4c113f7cf57c4a33841d7ca129b0b95e_RightVerticalConnector1"/>
          <p:cNvCxnSpPr>
            <a:cxnSpLocks/>
          </p:cNvCxnSpPr>
          <p:nvPr>
            <p:custDataLst>
              <p:tags r:id="rId10"/>
            </p:custDataLst>
          </p:nvPr>
        </p:nvCxnSpPr>
        <p:spPr>
          <a:xfrm>
            <a:off x="10135645" y="1342182"/>
            <a:ext cx="0" cy="1828800"/>
          </a:xfrm>
          <a:prstGeom prst="line">
            <a:avLst/>
          </a:prstGeom>
          <a:ln w="9525" cap="flat" cmpd="sng" algn="ctr">
            <a:solidFill>
              <a:srgbClr val="CCCCCC"/>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717" name="OTLSHAPE_T_71ebd99c3b90472682cc99ad192fe685_RightVerticalConnector3"/>
          <p:cNvCxnSpPr/>
          <p:nvPr>
            <p:custDataLst>
              <p:tags r:id="rId11"/>
            </p:custDataLst>
          </p:nvPr>
        </p:nvCxnSpPr>
        <p:spPr>
          <a:xfrm>
            <a:off x="7634782" y="2738531"/>
            <a:ext cx="0" cy="457200"/>
          </a:xfrm>
          <a:prstGeom prst="line">
            <a:avLst/>
          </a:prstGeom>
          <a:ln w="9525" cap="flat" cmpd="sng" algn="ctr">
            <a:solidFill>
              <a:srgbClr val="CCCCCC"/>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714" name="OTLSHAPE_T_71ebd99c3b90472682cc99ad192fe685_LeftVerticalConnector2"/>
          <p:cNvCxnSpPr>
            <a:cxnSpLocks/>
          </p:cNvCxnSpPr>
          <p:nvPr>
            <p:custDataLst>
              <p:tags r:id="rId12"/>
            </p:custDataLst>
          </p:nvPr>
        </p:nvCxnSpPr>
        <p:spPr>
          <a:xfrm>
            <a:off x="1569830" y="3457924"/>
            <a:ext cx="0" cy="457200"/>
          </a:xfrm>
          <a:prstGeom prst="line">
            <a:avLst/>
          </a:prstGeom>
          <a:ln w="9525" cap="flat" cmpd="sng" algn="ctr">
            <a:solidFill>
              <a:srgbClr val="CCCCCC"/>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713" name="OTLSHAPE_T_71ebd99c3b90472682cc99ad192fe685_LeftVerticalConnector1"/>
          <p:cNvCxnSpPr>
            <a:cxnSpLocks/>
          </p:cNvCxnSpPr>
          <p:nvPr>
            <p:custDataLst>
              <p:tags r:id="rId13"/>
            </p:custDataLst>
          </p:nvPr>
        </p:nvCxnSpPr>
        <p:spPr>
          <a:xfrm>
            <a:off x="2575741" y="1951040"/>
            <a:ext cx="0" cy="1251039"/>
          </a:xfrm>
          <a:prstGeom prst="line">
            <a:avLst/>
          </a:prstGeom>
          <a:ln w="9525" cap="flat" cmpd="sng" algn="ctr">
            <a:solidFill>
              <a:srgbClr val="CCCCCC"/>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710" name="OTLSHAPE_M_9264e1e25f62466b92a10a515539fa3b_Connector1"/>
          <p:cNvCxnSpPr>
            <a:cxnSpLocks/>
          </p:cNvCxnSpPr>
          <p:nvPr>
            <p:custDataLst>
              <p:tags r:id="rId14"/>
            </p:custDataLst>
          </p:nvPr>
        </p:nvCxnSpPr>
        <p:spPr>
          <a:xfrm>
            <a:off x="6445597" y="1803861"/>
            <a:ext cx="13011" cy="1371600"/>
          </a:xfrm>
          <a:prstGeom prst="line">
            <a:avLst/>
          </a:prstGeom>
          <a:ln w="9525" cap="flat" cmpd="sng" algn="ctr">
            <a:solidFill>
              <a:srgbClr val="808DA9"/>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8702" name="OTLSHAPE_TB_00000000000000000000000000000000_ScaleContainer"/>
          <p:cNvSpPr/>
          <p:nvPr>
            <p:custDataLst>
              <p:tags r:id="rId15"/>
            </p:custDataLst>
          </p:nvPr>
        </p:nvSpPr>
        <p:spPr>
          <a:xfrm>
            <a:off x="907965" y="3182072"/>
            <a:ext cx="10515600" cy="254000"/>
          </a:xfrm>
          <a:prstGeom prst="roundRect">
            <a:avLst/>
          </a:prstGeom>
          <a:gradFill flip="none" rotWithShape="1">
            <a:gsLst>
              <a:gs pos="0">
                <a:srgbClr val="44546A"/>
              </a:gs>
              <a:gs pos="100000">
                <a:srgbClr val="52667F"/>
              </a:gs>
            </a:gsLst>
            <a:lin ang="5400000" scaled="1"/>
            <a:tileRect/>
          </a:gradFill>
          <a:ln w="12700" cap="flat" cmpd="sng" algn="ctr">
            <a:noFill/>
            <a:prstDash val="solid"/>
            <a:miter lim="800000"/>
          </a:ln>
          <a:effectLst>
            <a:reflection blurRad="6350" stA="50000" endA="300" endPos="55500" dist="50800" dir="5400000" sy="-100000" algn="bl" rotWithShape="0"/>
          </a:effectLst>
          <a:scene3d>
            <a:camera prst="orthographicFront"/>
            <a:lightRig rig="threePt" dir="t">
              <a:rot lat="0" lon="0" rev="8700000"/>
            </a:lightRig>
          </a:scene3d>
          <a:sp3d>
            <a:bevelT w="165100" h="1905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703" name="OTLSHAPE_TB_00000000000000000000000000000000_ElapsedTime" hidden="1"/>
          <p:cNvSpPr/>
          <p:nvPr>
            <p:custDataLst>
              <p:tags r:id="rId16"/>
            </p:custDataLst>
          </p:nvPr>
        </p:nvSpPr>
        <p:spPr>
          <a:xfrm>
            <a:off x="0" y="0"/>
            <a:ext cx="0" cy="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704" name="OTLSHAPE_TB_00000000000000000000000000000000_TodayMarkerShape" hidden="1"/>
          <p:cNvSpPr/>
          <p:nvPr>
            <p:custDataLst>
              <p:tags r:id="rId17"/>
            </p:custDataLst>
          </p:nvPr>
        </p:nvSpPr>
        <p:spPr>
          <a:xfrm>
            <a:off x="808180" y="3429000"/>
            <a:ext cx="72571" cy="84667"/>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705" name="OTLSHAPE_TB_00000000000000000000000000000000_TodayMarkerText" hidden="1"/>
          <p:cNvSpPr txBox="1"/>
          <p:nvPr>
            <p:custDataLst>
              <p:tags r:id="rId18"/>
            </p:custDataLst>
          </p:nvPr>
        </p:nvSpPr>
        <p:spPr>
          <a:xfrm>
            <a:off x="844465" y="3513667"/>
            <a:ext cx="363369" cy="184666"/>
          </a:xfrm>
          <a:prstGeom prst="rect">
            <a:avLst/>
          </a:prstGeom>
          <a:noFill/>
        </p:spPr>
        <p:txBody>
          <a:bodyPr vert="horz" wrap="none" lIns="0" tIns="0" rIns="0" bIns="0" rtlCol="0" anchor="ctr" anchorCtr="0">
            <a:spAutoFit/>
          </a:bodyPr>
          <a:lstStyle/>
          <a:p>
            <a:pPr algn="ctr"/>
            <a:r>
              <a:rPr lang="en-GB" sz="1200">
                <a:solidFill>
                  <a:schemeClr val="dk1"/>
                </a:solidFill>
                <a:latin typeface="Calibri" panose="020F0502020204030204" pitchFamily="34" charset="0"/>
              </a:rPr>
              <a:t>Today</a:t>
            </a:r>
          </a:p>
        </p:txBody>
      </p:sp>
      <p:sp>
        <p:nvSpPr>
          <p:cNvPr id="8706" name="OTLSHAPE_TB_00000000000000000000000000000000_TimescaleInterval1"/>
          <p:cNvSpPr txBox="1"/>
          <p:nvPr>
            <p:custDataLst>
              <p:tags r:id="rId19"/>
            </p:custDataLst>
          </p:nvPr>
        </p:nvSpPr>
        <p:spPr>
          <a:xfrm>
            <a:off x="999872" y="3218473"/>
            <a:ext cx="901542" cy="186055"/>
          </a:xfrm>
          <a:prstGeom prst="rect">
            <a:avLst/>
          </a:prstGeom>
          <a:noFill/>
        </p:spPr>
        <p:txBody>
          <a:bodyPr vert="horz" wrap="none" lIns="0" tIns="0" rIns="0" bIns="0" rtlCol="0" anchor="ctr" anchorCtr="0">
            <a:noAutofit/>
          </a:bodyPr>
          <a:lstStyle/>
          <a:p>
            <a:r>
              <a:rPr lang="en-GB" sz="1200" spc="-18" dirty="0">
                <a:solidFill>
                  <a:schemeClr val="lt1"/>
                </a:solidFill>
                <a:latin typeface="Calibri" panose="020F0502020204030204" pitchFamily="34" charset="0"/>
              </a:rPr>
              <a:t>Before 1890</a:t>
            </a:r>
          </a:p>
        </p:txBody>
      </p:sp>
      <p:sp>
        <p:nvSpPr>
          <p:cNvPr id="8757" name="OTLSHAPE_T_71ebd99c3b90472682cc99ad192fe685_Shape"/>
          <p:cNvSpPr/>
          <p:nvPr>
            <p:custDataLst>
              <p:tags r:id="rId20"/>
            </p:custDataLst>
          </p:nvPr>
        </p:nvSpPr>
        <p:spPr>
          <a:xfrm>
            <a:off x="911586" y="2286017"/>
            <a:ext cx="5837195" cy="365760"/>
          </a:xfrm>
          <a:prstGeom prst="homePlate">
            <a:avLst/>
          </a:prstGeom>
          <a:gradFill flip="none" rotWithShape="1">
            <a:gsLst>
              <a:gs pos="80000">
                <a:srgbClr val="FF0000"/>
              </a:gs>
              <a:gs pos="10000">
                <a:srgbClr val="44546A">
                  <a:lumMod val="18000"/>
                  <a:lumOff val="82000"/>
                </a:srgbClr>
              </a:gs>
              <a:gs pos="25000">
                <a:srgbClr val="52667F">
                  <a:lumMod val="100000"/>
                </a:srgbClr>
              </a:gs>
            </a:gsLst>
            <a:lin ang="0" scaled="1"/>
            <a:tileRect/>
          </a:gradFill>
          <a:ln w="12700" cap="flat" cmpd="sng" algn="ctr">
            <a:noFill/>
            <a:prstDash val="solid"/>
            <a:miter lim="800000"/>
          </a:ln>
          <a:effectLst/>
          <a:scene3d>
            <a:camera prst="orthographicFront"/>
            <a:lightRig rig="balanced" dir="t">
              <a:rot lat="0" lon="0" rev="8700000"/>
            </a:lightRig>
          </a:scene3d>
          <a:sp3d>
            <a:bevelT w="165100" h="12700"/>
          </a:sp3d>
          <a:extLst>
            <a:ext uri="{53640926-AAD7-44D8-BBD7-CCE9431645EC}">
              <a14:shadowObscured xmlns:a14="http://schemas.microsoft.com/office/drawing/2010/main" val="1"/>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t>Arts &amp; Crafts US c1870 - c.1915</a:t>
            </a:r>
          </a:p>
        </p:txBody>
      </p:sp>
      <p:sp>
        <p:nvSpPr>
          <p:cNvPr id="8758" name="OTLSHAPE_T_71ebd99c3b90472682cc99ad192fe685_ShapePercentage" hidden="1"/>
          <p:cNvSpPr/>
          <p:nvPr>
            <p:custDataLst>
              <p:tags r:id="rId21"/>
            </p:custDataLst>
          </p:nvPr>
        </p:nvSpPr>
        <p:spPr>
          <a:xfrm>
            <a:off x="1652394" y="1627164"/>
            <a:ext cx="0" cy="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766" name="OTLSHAPE_T_4c113f7cf57c4a33841d7ca129b0b95e_ShapePercentage" hidden="1"/>
          <p:cNvSpPr/>
          <p:nvPr>
            <p:custDataLst>
              <p:tags r:id="rId22"/>
            </p:custDataLst>
          </p:nvPr>
        </p:nvSpPr>
        <p:spPr>
          <a:xfrm>
            <a:off x="4653271" y="2010788"/>
            <a:ext cx="0" cy="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774" name="OTLSHAPE_T_1f3c26b0db574a0890a4869859883f55_ShapePercentage" hidden="1"/>
          <p:cNvSpPr/>
          <p:nvPr>
            <p:custDataLst>
              <p:tags r:id="rId23"/>
            </p:custDataLst>
          </p:nvPr>
        </p:nvSpPr>
        <p:spPr>
          <a:xfrm>
            <a:off x="2575741" y="4151080"/>
            <a:ext cx="0" cy="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782" name="OTLSHAPE_T_ec4775a7a9b54a3cb308b944bded2ee6_ShapePercentage" hidden="1"/>
          <p:cNvSpPr/>
          <p:nvPr>
            <p:custDataLst>
              <p:tags r:id="rId24"/>
            </p:custDataLst>
          </p:nvPr>
        </p:nvSpPr>
        <p:spPr>
          <a:xfrm>
            <a:off x="3845343" y="4534704"/>
            <a:ext cx="0" cy="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790" name="OTLSHAPE_T_9a807cb0e4b4468ba3eacc22c66c6a01_ShapePercentage" hidden="1"/>
          <p:cNvSpPr/>
          <p:nvPr>
            <p:custDataLst>
              <p:tags r:id="rId25"/>
            </p:custDataLst>
          </p:nvPr>
        </p:nvSpPr>
        <p:spPr>
          <a:xfrm>
            <a:off x="7884985" y="4918329"/>
            <a:ext cx="0" cy="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798" name="OTLSHAPE_T_c02cf13cd4ac4bc4a0858f22ad3d9819_ShapePercentage" hidden="1"/>
          <p:cNvSpPr/>
          <p:nvPr>
            <p:custDataLst>
              <p:tags r:id="rId26"/>
            </p:custDataLst>
          </p:nvPr>
        </p:nvSpPr>
        <p:spPr>
          <a:xfrm>
            <a:off x="9154587" y="5301954"/>
            <a:ext cx="0" cy="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759" name="OTLSHAPE_T_71ebd99c3b90472682cc99ad192fe685_TextPercentage" hidden="1"/>
          <p:cNvSpPr txBox="1"/>
          <p:nvPr>
            <p:custDataLst>
              <p:tags r:id="rId27"/>
            </p:custDataLst>
          </p:nvPr>
        </p:nvSpPr>
        <p:spPr>
          <a:xfrm>
            <a:off x="0" y="1627164"/>
            <a:ext cx="0" cy="153888"/>
          </a:xfrm>
          <a:prstGeom prst="rect">
            <a:avLst/>
          </a:prstGeom>
          <a:noFill/>
        </p:spPr>
        <p:txBody>
          <a:bodyPr vert="horz" wrap="square" lIns="0" tIns="0" rIns="0" bIns="0" rtlCol="0" anchor="ctr" anchorCtr="0">
            <a:spAutoFit/>
          </a:bodyPr>
          <a:lstStyle/>
          <a:p>
            <a:pPr algn="ctr"/>
            <a:endParaRPr lang="en-GB" sz="1000">
              <a:solidFill>
                <a:srgbClr val="C0504D"/>
              </a:solidFill>
              <a:latin typeface="Calibri" panose="020F0502020204030204" pitchFamily="34" charset="0"/>
            </a:endParaRPr>
          </a:p>
        </p:txBody>
      </p:sp>
      <p:sp>
        <p:nvSpPr>
          <p:cNvPr id="8760" name="OTLSHAPE_T_71ebd99c3b90472682cc99ad192fe685_StartDate" hidden="1"/>
          <p:cNvSpPr txBox="1"/>
          <p:nvPr>
            <p:custDataLst>
              <p:tags r:id="rId28"/>
            </p:custDataLst>
          </p:nvPr>
        </p:nvSpPr>
        <p:spPr>
          <a:xfrm>
            <a:off x="0" y="1627164"/>
            <a:ext cx="0" cy="153888"/>
          </a:xfrm>
          <a:prstGeom prst="rect">
            <a:avLst/>
          </a:prstGeom>
          <a:noFill/>
        </p:spPr>
        <p:txBody>
          <a:bodyPr vert="horz" wrap="square" lIns="0" tIns="0" rIns="0" bIns="0" rtlCol="0" anchor="ctr" anchorCtr="0">
            <a:spAutoFit/>
          </a:bodyPr>
          <a:lstStyle/>
          <a:p>
            <a:pPr algn="ctr"/>
            <a:endParaRPr lang="en-GB" sz="1000">
              <a:solidFill>
                <a:schemeClr val="dk1"/>
              </a:solidFill>
              <a:latin typeface="Calibri" panose="020F0502020204030204" pitchFamily="34" charset="0"/>
            </a:endParaRPr>
          </a:p>
        </p:txBody>
      </p:sp>
      <p:sp>
        <p:nvSpPr>
          <p:cNvPr id="8761" name="OTLSHAPE_T_71ebd99c3b90472682cc99ad192fe685_EndDate" hidden="1"/>
          <p:cNvSpPr txBox="1"/>
          <p:nvPr>
            <p:custDataLst>
              <p:tags r:id="rId29"/>
            </p:custDataLst>
          </p:nvPr>
        </p:nvSpPr>
        <p:spPr>
          <a:xfrm>
            <a:off x="0" y="1627164"/>
            <a:ext cx="0" cy="153888"/>
          </a:xfrm>
          <a:prstGeom prst="rect">
            <a:avLst/>
          </a:prstGeom>
          <a:noFill/>
        </p:spPr>
        <p:txBody>
          <a:bodyPr vert="horz" wrap="square" lIns="0" tIns="0" rIns="0" bIns="0" rtlCol="0" anchor="ctr" anchorCtr="0">
            <a:spAutoFit/>
          </a:bodyPr>
          <a:lstStyle/>
          <a:p>
            <a:pPr algn="ctr"/>
            <a:endParaRPr lang="en-GB" sz="1000">
              <a:solidFill>
                <a:schemeClr val="dk1"/>
              </a:solidFill>
              <a:latin typeface="Calibri" panose="020F0502020204030204" pitchFamily="34" charset="0"/>
            </a:endParaRPr>
          </a:p>
        </p:txBody>
      </p:sp>
      <p:sp>
        <p:nvSpPr>
          <p:cNvPr id="8767" name="OTLSHAPE_T_4c113f7cf57c4a33841d7ca129b0b95e_TextPercentage" hidden="1"/>
          <p:cNvSpPr txBox="1"/>
          <p:nvPr>
            <p:custDataLst>
              <p:tags r:id="rId30"/>
            </p:custDataLst>
          </p:nvPr>
        </p:nvSpPr>
        <p:spPr>
          <a:xfrm>
            <a:off x="0" y="2010788"/>
            <a:ext cx="0" cy="153888"/>
          </a:xfrm>
          <a:prstGeom prst="rect">
            <a:avLst/>
          </a:prstGeom>
          <a:noFill/>
        </p:spPr>
        <p:txBody>
          <a:bodyPr vert="horz" wrap="square" lIns="0" tIns="0" rIns="0" bIns="0" rtlCol="0" anchor="ctr" anchorCtr="0">
            <a:spAutoFit/>
          </a:bodyPr>
          <a:lstStyle/>
          <a:p>
            <a:pPr algn="ctr"/>
            <a:endParaRPr lang="en-GB" sz="1000">
              <a:solidFill>
                <a:srgbClr val="C0504D"/>
              </a:solidFill>
              <a:latin typeface="Calibri" panose="020F0502020204030204" pitchFamily="34" charset="0"/>
            </a:endParaRPr>
          </a:p>
        </p:txBody>
      </p:sp>
      <p:sp>
        <p:nvSpPr>
          <p:cNvPr id="8768" name="OTLSHAPE_T_4c113f7cf57c4a33841d7ca129b0b95e_StartDate" hidden="1"/>
          <p:cNvSpPr txBox="1"/>
          <p:nvPr>
            <p:custDataLst>
              <p:tags r:id="rId31"/>
            </p:custDataLst>
          </p:nvPr>
        </p:nvSpPr>
        <p:spPr>
          <a:xfrm>
            <a:off x="0" y="2010788"/>
            <a:ext cx="0" cy="153888"/>
          </a:xfrm>
          <a:prstGeom prst="rect">
            <a:avLst/>
          </a:prstGeom>
          <a:noFill/>
        </p:spPr>
        <p:txBody>
          <a:bodyPr vert="horz" wrap="square" lIns="0" tIns="0" rIns="0" bIns="0" rtlCol="0" anchor="ctr" anchorCtr="0">
            <a:spAutoFit/>
          </a:bodyPr>
          <a:lstStyle/>
          <a:p>
            <a:pPr algn="ctr"/>
            <a:endParaRPr lang="en-GB" sz="1000">
              <a:solidFill>
                <a:schemeClr val="dk1"/>
              </a:solidFill>
              <a:latin typeface="Calibri" panose="020F0502020204030204" pitchFamily="34" charset="0"/>
            </a:endParaRPr>
          </a:p>
        </p:txBody>
      </p:sp>
      <p:sp>
        <p:nvSpPr>
          <p:cNvPr id="8769" name="OTLSHAPE_T_4c113f7cf57c4a33841d7ca129b0b95e_EndDate" hidden="1"/>
          <p:cNvSpPr txBox="1"/>
          <p:nvPr>
            <p:custDataLst>
              <p:tags r:id="rId32"/>
            </p:custDataLst>
          </p:nvPr>
        </p:nvSpPr>
        <p:spPr>
          <a:xfrm>
            <a:off x="0" y="2010788"/>
            <a:ext cx="0" cy="153888"/>
          </a:xfrm>
          <a:prstGeom prst="rect">
            <a:avLst/>
          </a:prstGeom>
          <a:noFill/>
        </p:spPr>
        <p:txBody>
          <a:bodyPr vert="horz" wrap="square" lIns="0" tIns="0" rIns="0" bIns="0" rtlCol="0" anchor="ctr" anchorCtr="0">
            <a:spAutoFit/>
          </a:bodyPr>
          <a:lstStyle/>
          <a:p>
            <a:pPr algn="ctr"/>
            <a:endParaRPr lang="en-GB" sz="1000">
              <a:solidFill>
                <a:schemeClr val="dk1"/>
              </a:solidFill>
              <a:latin typeface="Calibri" panose="020F0502020204030204" pitchFamily="34" charset="0"/>
            </a:endParaRPr>
          </a:p>
        </p:txBody>
      </p:sp>
      <p:sp>
        <p:nvSpPr>
          <p:cNvPr id="8775" name="OTLSHAPE_T_1f3c26b0db574a0890a4869859883f55_TextPercentage" hidden="1"/>
          <p:cNvSpPr txBox="1"/>
          <p:nvPr>
            <p:custDataLst>
              <p:tags r:id="rId33"/>
            </p:custDataLst>
          </p:nvPr>
        </p:nvSpPr>
        <p:spPr>
          <a:xfrm>
            <a:off x="0" y="4151080"/>
            <a:ext cx="0" cy="153888"/>
          </a:xfrm>
          <a:prstGeom prst="rect">
            <a:avLst/>
          </a:prstGeom>
          <a:noFill/>
        </p:spPr>
        <p:txBody>
          <a:bodyPr vert="horz" wrap="square" lIns="0" tIns="0" rIns="0" bIns="0" rtlCol="0" anchor="ctr" anchorCtr="0">
            <a:spAutoFit/>
          </a:bodyPr>
          <a:lstStyle/>
          <a:p>
            <a:pPr algn="ctr"/>
            <a:endParaRPr lang="en-GB" sz="1000">
              <a:solidFill>
                <a:srgbClr val="C0504D"/>
              </a:solidFill>
              <a:latin typeface="Calibri" panose="020F0502020204030204" pitchFamily="34" charset="0"/>
            </a:endParaRPr>
          </a:p>
        </p:txBody>
      </p:sp>
      <p:sp>
        <p:nvSpPr>
          <p:cNvPr id="8776" name="OTLSHAPE_T_1f3c26b0db574a0890a4869859883f55_StartDate" hidden="1"/>
          <p:cNvSpPr txBox="1"/>
          <p:nvPr>
            <p:custDataLst>
              <p:tags r:id="rId34"/>
            </p:custDataLst>
          </p:nvPr>
        </p:nvSpPr>
        <p:spPr>
          <a:xfrm>
            <a:off x="0" y="4151080"/>
            <a:ext cx="0" cy="153888"/>
          </a:xfrm>
          <a:prstGeom prst="rect">
            <a:avLst/>
          </a:prstGeom>
          <a:noFill/>
        </p:spPr>
        <p:txBody>
          <a:bodyPr vert="horz" wrap="square" lIns="0" tIns="0" rIns="0" bIns="0" rtlCol="0" anchor="ctr" anchorCtr="0">
            <a:spAutoFit/>
          </a:bodyPr>
          <a:lstStyle/>
          <a:p>
            <a:pPr algn="ctr"/>
            <a:endParaRPr lang="en-GB" sz="1000">
              <a:solidFill>
                <a:schemeClr val="dk1"/>
              </a:solidFill>
              <a:latin typeface="Calibri" panose="020F0502020204030204" pitchFamily="34" charset="0"/>
            </a:endParaRPr>
          </a:p>
        </p:txBody>
      </p:sp>
      <p:sp>
        <p:nvSpPr>
          <p:cNvPr id="8777" name="OTLSHAPE_T_1f3c26b0db574a0890a4869859883f55_EndDate" hidden="1"/>
          <p:cNvSpPr txBox="1"/>
          <p:nvPr>
            <p:custDataLst>
              <p:tags r:id="rId35"/>
            </p:custDataLst>
          </p:nvPr>
        </p:nvSpPr>
        <p:spPr>
          <a:xfrm>
            <a:off x="0" y="4151080"/>
            <a:ext cx="0" cy="153888"/>
          </a:xfrm>
          <a:prstGeom prst="rect">
            <a:avLst/>
          </a:prstGeom>
          <a:noFill/>
        </p:spPr>
        <p:txBody>
          <a:bodyPr vert="horz" wrap="square" lIns="0" tIns="0" rIns="0" bIns="0" rtlCol="0" anchor="ctr" anchorCtr="0">
            <a:spAutoFit/>
          </a:bodyPr>
          <a:lstStyle/>
          <a:p>
            <a:pPr algn="ctr"/>
            <a:endParaRPr lang="en-GB" sz="1000">
              <a:solidFill>
                <a:schemeClr val="dk1"/>
              </a:solidFill>
              <a:latin typeface="Calibri" panose="020F0502020204030204" pitchFamily="34" charset="0"/>
            </a:endParaRPr>
          </a:p>
        </p:txBody>
      </p:sp>
      <p:sp>
        <p:nvSpPr>
          <p:cNvPr id="8783" name="OTLSHAPE_T_ec4775a7a9b54a3cb308b944bded2ee6_TextPercentage" hidden="1"/>
          <p:cNvSpPr txBox="1"/>
          <p:nvPr>
            <p:custDataLst>
              <p:tags r:id="rId36"/>
            </p:custDataLst>
          </p:nvPr>
        </p:nvSpPr>
        <p:spPr>
          <a:xfrm>
            <a:off x="0" y="4534704"/>
            <a:ext cx="0" cy="153888"/>
          </a:xfrm>
          <a:prstGeom prst="rect">
            <a:avLst/>
          </a:prstGeom>
          <a:noFill/>
        </p:spPr>
        <p:txBody>
          <a:bodyPr vert="horz" wrap="square" lIns="0" tIns="0" rIns="0" bIns="0" rtlCol="0" anchor="ctr" anchorCtr="0">
            <a:spAutoFit/>
          </a:bodyPr>
          <a:lstStyle/>
          <a:p>
            <a:pPr algn="ctr"/>
            <a:endParaRPr lang="en-GB" sz="1000">
              <a:solidFill>
                <a:srgbClr val="C0504D"/>
              </a:solidFill>
              <a:latin typeface="Calibri" panose="020F0502020204030204" pitchFamily="34" charset="0"/>
            </a:endParaRPr>
          </a:p>
        </p:txBody>
      </p:sp>
      <p:sp>
        <p:nvSpPr>
          <p:cNvPr id="8784" name="OTLSHAPE_T_ec4775a7a9b54a3cb308b944bded2ee6_StartDate" hidden="1"/>
          <p:cNvSpPr txBox="1"/>
          <p:nvPr>
            <p:custDataLst>
              <p:tags r:id="rId37"/>
            </p:custDataLst>
          </p:nvPr>
        </p:nvSpPr>
        <p:spPr>
          <a:xfrm>
            <a:off x="0" y="4534704"/>
            <a:ext cx="0" cy="153888"/>
          </a:xfrm>
          <a:prstGeom prst="rect">
            <a:avLst/>
          </a:prstGeom>
          <a:noFill/>
        </p:spPr>
        <p:txBody>
          <a:bodyPr vert="horz" wrap="square" lIns="0" tIns="0" rIns="0" bIns="0" rtlCol="0" anchor="ctr" anchorCtr="0">
            <a:spAutoFit/>
          </a:bodyPr>
          <a:lstStyle/>
          <a:p>
            <a:pPr algn="ctr"/>
            <a:endParaRPr lang="en-GB" sz="1000">
              <a:solidFill>
                <a:schemeClr val="dk1"/>
              </a:solidFill>
              <a:latin typeface="Calibri" panose="020F0502020204030204" pitchFamily="34" charset="0"/>
            </a:endParaRPr>
          </a:p>
        </p:txBody>
      </p:sp>
      <p:sp>
        <p:nvSpPr>
          <p:cNvPr id="8785" name="OTLSHAPE_T_ec4775a7a9b54a3cb308b944bded2ee6_EndDate" hidden="1"/>
          <p:cNvSpPr txBox="1"/>
          <p:nvPr>
            <p:custDataLst>
              <p:tags r:id="rId38"/>
            </p:custDataLst>
          </p:nvPr>
        </p:nvSpPr>
        <p:spPr>
          <a:xfrm>
            <a:off x="0" y="4534704"/>
            <a:ext cx="0" cy="153888"/>
          </a:xfrm>
          <a:prstGeom prst="rect">
            <a:avLst/>
          </a:prstGeom>
          <a:noFill/>
        </p:spPr>
        <p:txBody>
          <a:bodyPr vert="horz" wrap="square" lIns="0" tIns="0" rIns="0" bIns="0" rtlCol="0" anchor="ctr" anchorCtr="0">
            <a:spAutoFit/>
          </a:bodyPr>
          <a:lstStyle/>
          <a:p>
            <a:pPr algn="ctr"/>
            <a:endParaRPr lang="en-GB" sz="1000">
              <a:solidFill>
                <a:schemeClr val="dk1"/>
              </a:solidFill>
              <a:latin typeface="Calibri" panose="020F0502020204030204" pitchFamily="34" charset="0"/>
            </a:endParaRPr>
          </a:p>
        </p:txBody>
      </p:sp>
      <p:sp>
        <p:nvSpPr>
          <p:cNvPr id="8791" name="OTLSHAPE_T_9a807cb0e4b4468ba3eacc22c66c6a01_TextPercentage" hidden="1"/>
          <p:cNvSpPr txBox="1"/>
          <p:nvPr>
            <p:custDataLst>
              <p:tags r:id="rId39"/>
            </p:custDataLst>
          </p:nvPr>
        </p:nvSpPr>
        <p:spPr>
          <a:xfrm>
            <a:off x="0" y="4918329"/>
            <a:ext cx="0" cy="153888"/>
          </a:xfrm>
          <a:prstGeom prst="rect">
            <a:avLst/>
          </a:prstGeom>
          <a:noFill/>
        </p:spPr>
        <p:txBody>
          <a:bodyPr vert="horz" wrap="square" lIns="0" tIns="0" rIns="0" bIns="0" rtlCol="0" anchor="ctr" anchorCtr="0">
            <a:spAutoFit/>
          </a:bodyPr>
          <a:lstStyle/>
          <a:p>
            <a:pPr algn="ctr"/>
            <a:endParaRPr lang="en-GB" sz="1000">
              <a:solidFill>
                <a:srgbClr val="C0504D"/>
              </a:solidFill>
              <a:latin typeface="Calibri" panose="020F0502020204030204" pitchFamily="34" charset="0"/>
            </a:endParaRPr>
          </a:p>
        </p:txBody>
      </p:sp>
      <p:sp>
        <p:nvSpPr>
          <p:cNvPr id="8792" name="OTLSHAPE_T_9a807cb0e4b4468ba3eacc22c66c6a01_StartDate" hidden="1"/>
          <p:cNvSpPr txBox="1"/>
          <p:nvPr>
            <p:custDataLst>
              <p:tags r:id="rId40"/>
            </p:custDataLst>
          </p:nvPr>
        </p:nvSpPr>
        <p:spPr>
          <a:xfrm>
            <a:off x="0" y="4918329"/>
            <a:ext cx="0" cy="153888"/>
          </a:xfrm>
          <a:prstGeom prst="rect">
            <a:avLst/>
          </a:prstGeom>
          <a:noFill/>
        </p:spPr>
        <p:txBody>
          <a:bodyPr vert="horz" wrap="square" lIns="0" tIns="0" rIns="0" bIns="0" rtlCol="0" anchor="ctr" anchorCtr="0">
            <a:spAutoFit/>
          </a:bodyPr>
          <a:lstStyle/>
          <a:p>
            <a:pPr algn="ctr"/>
            <a:endParaRPr lang="en-GB" sz="1000">
              <a:solidFill>
                <a:schemeClr val="dk1"/>
              </a:solidFill>
              <a:latin typeface="Calibri" panose="020F0502020204030204" pitchFamily="34" charset="0"/>
            </a:endParaRPr>
          </a:p>
        </p:txBody>
      </p:sp>
      <p:sp>
        <p:nvSpPr>
          <p:cNvPr id="8793" name="OTLSHAPE_T_9a807cb0e4b4468ba3eacc22c66c6a01_EndDate" hidden="1"/>
          <p:cNvSpPr txBox="1"/>
          <p:nvPr>
            <p:custDataLst>
              <p:tags r:id="rId41"/>
            </p:custDataLst>
          </p:nvPr>
        </p:nvSpPr>
        <p:spPr>
          <a:xfrm>
            <a:off x="0" y="4918329"/>
            <a:ext cx="0" cy="153888"/>
          </a:xfrm>
          <a:prstGeom prst="rect">
            <a:avLst/>
          </a:prstGeom>
          <a:noFill/>
        </p:spPr>
        <p:txBody>
          <a:bodyPr vert="horz" wrap="square" lIns="0" tIns="0" rIns="0" bIns="0" rtlCol="0" anchor="ctr" anchorCtr="0">
            <a:spAutoFit/>
          </a:bodyPr>
          <a:lstStyle/>
          <a:p>
            <a:pPr algn="ctr"/>
            <a:endParaRPr lang="en-GB" sz="1000">
              <a:solidFill>
                <a:schemeClr val="dk1"/>
              </a:solidFill>
              <a:latin typeface="Calibri" panose="020F0502020204030204" pitchFamily="34" charset="0"/>
            </a:endParaRPr>
          </a:p>
        </p:txBody>
      </p:sp>
      <p:sp>
        <p:nvSpPr>
          <p:cNvPr id="8799" name="OTLSHAPE_T_c02cf13cd4ac4bc4a0858f22ad3d9819_TextPercentage" hidden="1"/>
          <p:cNvSpPr txBox="1"/>
          <p:nvPr>
            <p:custDataLst>
              <p:tags r:id="rId42"/>
            </p:custDataLst>
          </p:nvPr>
        </p:nvSpPr>
        <p:spPr>
          <a:xfrm>
            <a:off x="0" y="5301954"/>
            <a:ext cx="0" cy="153888"/>
          </a:xfrm>
          <a:prstGeom prst="rect">
            <a:avLst/>
          </a:prstGeom>
          <a:noFill/>
        </p:spPr>
        <p:txBody>
          <a:bodyPr vert="horz" wrap="square" lIns="0" tIns="0" rIns="0" bIns="0" rtlCol="0" anchor="ctr" anchorCtr="0">
            <a:spAutoFit/>
          </a:bodyPr>
          <a:lstStyle/>
          <a:p>
            <a:pPr algn="ctr"/>
            <a:endParaRPr lang="en-GB" sz="1000">
              <a:solidFill>
                <a:srgbClr val="C0504D"/>
              </a:solidFill>
              <a:latin typeface="Calibri" panose="020F0502020204030204" pitchFamily="34" charset="0"/>
            </a:endParaRPr>
          </a:p>
        </p:txBody>
      </p:sp>
      <p:sp>
        <p:nvSpPr>
          <p:cNvPr id="8800" name="OTLSHAPE_T_c02cf13cd4ac4bc4a0858f22ad3d9819_StartDate" hidden="1"/>
          <p:cNvSpPr txBox="1"/>
          <p:nvPr>
            <p:custDataLst>
              <p:tags r:id="rId43"/>
            </p:custDataLst>
          </p:nvPr>
        </p:nvSpPr>
        <p:spPr>
          <a:xfrm>
            <a:off x="0" y="5301954"/>
            <a:ext cx="0" cy="153888"/>
          </a:xfrm>
          <a:prstGeom prst="rect">
            <a:avLst/>
          </a:prstGeom>
          <a:noFill/>
        </p:spPr>
        <p:txBody>
          <a:bodyPr vert="horz" wrap="square" lIns="0" tIns="0" rIns="0" bIns="0" rtlCol="0" anchor="ctr" anchorCtr="0">
            <a:spAutoFit/>
          </a:bodyPr>
          <a:lstStyle/>
          <a:p>
            <a:pPr algn="ctr"/>
            <a:endParaRPr lang="en-GB" sz="1000">
              <a:solidFill>
                <a:schemeClr val="dk1"/>
              </a:solidFill>
              <a:latin typeface="Calibri" panose="020F0502020204030204" pitchFamily="34" charset="0"/>
            </a:endParaRPr>
          </a:p>
        </p:txBody>
      </p:sp>
      <p:sp>
        <p:nvSpPr>
          <p:cNvPr id="8801" name="OTLSHAPE_T_c02cf13cd4ac4bc4a0858f22ad3d9819_EndDate" hidden="1"/>
          <p:cNvSpPr txBox="1"/>
          <p:nvPr>
            <p:custDataLst>
              <p:tags r:id="rId44"/>
            </p:custDataLst>
          </p:nvPr>
        </p:nvSpPr>
        <p:spPr>
          <a:xfrm>
            <a:off x="0" y="5301954"/>
            <a:ext cx="0" cy="153888"/>
          </a:xfrm>
          <a:prstGeom prst="rect">
            <a:avLst/>
          </a:prstGeom>
          <a:noFill/>
        </p:spPr>
        <p:txBody>
          <a:bodyPr vert="horz" wrap="square" lIns="0" tIns="0" rIns="0" bIns="0" rtlCol="0" anchor="ctr" anchorCtr="0">
            <a:spAutoFit/>
          </a:bodyPr>
          <a:lstStyle/>
          <a:p>
            <a:pPr algn="ctr"/>
            <a:endParaRPr lang="en-GB" sz="1000">
              <a:solidFill>
                <a:schemeClr val="dk1"/>
              </a:solidFill>
              <a:latin typeface="Calibri" panose="020F0502020204030204" pitchFamily="34" charset="0"/>
            </a:endParaRPr>
          </a:p>
        </p:txBody>
      </p:sp>
      <p:sp>
        <p:nvSpPr>
          <p:cNvPr id="109" name="OTLSHAPE_TB_00000000000000000000000000000000_TimescaleInterval2">
            <a:extLst>
              <a:ext uri="{FF2B5EF4-FFF2-40B4-BE49-F238E27FC236}">
                <a16:creationId xmlns:a16="http://schemas.microsoft.com/office/drawing/2014/main" id="{5C7E65A4-CC05-EF49-AE99-0DE741DA3119}"/>
              </a:ext>
            </a:extLst>
          </p:cNvPr>
          <p:cNvSpPr txBox="1"/>
          <p:nvPr>
            <p:custDataLst>
              <p:tags r:id="rId45"/>
            </p:custDataLst>
          </p:nvPr>
        </p:nvSpPr>
        <p:spPr>
          <a:xfrm>
            <a:off x="2459505" y="3230892"/>
            <a:ext cx="398093" cy="177800"/>
          </a:xfrm>
          <a:prstGeom prst="rect">
            <a:avLst/>
          </a:prstGeom>
          <a:noFill/>
        </p:spPr>
        <p:txBody>
          <a:bodyPr vert="horz" wrap="none" lIns="0" tIns="0" rIns="0" bIns="0" rtlCol="0" anchor="ctr" anchorCtr="0">
            <a:noAutofit/>
          </a:bodyPr>
          <a:lstStyle/>
          <a:p>
            <a:r>
              <a:rPr lang="en-GB" sz="1200" spc="-22" dirty="0">
                <a:solidFill>
                  <a:schemeClr val="lt1"/>
                </a:solidFill>
                <a:latin typeface="Calibri" panose="020F0502020204030204" pitchFamily="34" charset="0"/>
              </a:rPr>
              <a:t>1895</a:t>
            </a:r>
          </a:p>
        </p:txBody>
      </p:sp>
      <p:sp>
        <p:nvSpPr>
          <p:cNvPr id="110" name="OTLSHAPE_TB_00000000000000000000000000000000_TimescaleInterval2">
            <a:extLst>
              <a:ext uri="{FF2B5EF4-FFF2-40B4-BE49-F238E27FC236}">
                <a16:creationId xmlns:a16="http://schemas.microsoft.com/office/drawing/2014/main" id="{C110B94E-6C93-7B4C-BBCA-56231E91BBF7}"/>
              </a:ext>
            </a:extLst>
          </p:cNvPr>
          <p:cNvSpPr txBox="1"/>
          <p:nvPr>
            <p:custDataLst>
              <p:tags r:id="rId46"/>
            </p:custDataLst>
          </p:nvPr>
        </p:nvSpPr>
        <p:spPr>
          <a:xfrm>
            <a:off x="3492305" y="3223804"/>
            <a:ext cx="398093" cy="177800"/>
          </a:xfrm>
          <a:prstGeom prst="rect">
            <a:avLst/>
          </a:prstGeom>
          <a:noFill/>
        </p:spPr>
        <p:txBody>
          <a:bodyPr vert="horz" wrap="none" lIns="0" tIns="0" rIns="0" bIns="0" rtlCol="0" anchor="ctr" anchorCtr="0">
            <a:noAutofit/>
          </a:bodyPr>
          <a:lstStyle/>
          <a:p>
            <a:r>
              <a:rPr lang="en-GB" sz="1200" spc="-22" dirty="0">
                <a:solidFill>
                  <a:schemeClr val="lt1"/>
                </a:solidFill>
                <a:latin typeface="Calibri" panose="020F0502020204030204" pitchFamily="34" charset="0"/>
              </a:rPr>
              <a:t>1900</a:t>
            </a:r>
          </a:p>
        </p:txBody>
      </p:sp>
      <p:sp>
        <p:nvSpPr>
          <p:cNvPr id="111" name="OTLSHAPE_TB_00000000000000000000000000000000_TimescaleInterval2">
            <a:extLst>
              <a:ext uri="{FF2B5EF4-FFF2-40B4-BE49-F238E27FC236}">
                <a16:creationId xmlns:a16="http://schemas.microsoft.com/office/drawing/2014/main" id="{74B8B2C1-6A17-CC46-A6CA-067437851FB4}"/>
              </a:ext>
            </a:extLst>
          </p:cNvPr>
          <p:cNvSpPr txBox="1"/>
          <p:nvPr>
            <p:custDataLst>
              <p:tags r:id="rId47"/>
            </p:custDataLst>
          </p:nvPr>
        </p:nvSpPr>
        <p:spPr>
          <a:xfrm>
            <a:off x="4521865" y="3225638"/>
            <a:ext cx="398093" cy="177800"/>
          </a:xfrm>
          <a:prstGeom prst="rect">
            <a:avLst/>
          </a:prstGeom>
          <a:noFill/>
        </p:spPr>
        <p:txBody>
          <a:bodyPr vert="horz" wrap="none" lIns="0" tIns="0" rIns="0" bIns="0" rtlCol="0" anchor="ctr" anchorCtr="0">
            <a:noAutofit/>
          </a:bodyPr>
          <a:lstStyle/>
          <a:p>
            <a:r>
              <a:rPr lang="en-GB" sz="1200" spc="-22" dirty="0">
                <a:solidFill>
                  <a:schemeClr val="lt1"/>
                </a:solidFill>
                <a:latin typeface="Calibri" panose="020F0502020204030204" pitchFamily="34" charset="0"/>
              </a:rPr>
              <a:t>1905</a:t>
            </a:r>
          </a:p>
        </p:txBody>
      </p:sp>
      <p:sp>
        <p:nvSpPr>
          <p:cNvPr id="112" name="OTLSHAPE_TB_00000000000000000000000000000000_TimescaleInterval2">
            <a:extLst>
              <a:ext uri="{FF2B5EF4-FFF2-40B4-BE49-F238E27FC236}">
                <a16:creationId xmlns:a16="http://schemas.microsoft.com/office/drawing/2014/main" id="{0D09FB56-3B6B-2B4A-9457-1D0BAE906174}"/>
              </a:ext>
            </a:extLst>
          </p:cNvPr>
          <p:cNvSpPr txBox="1"/>
          <p:nvPr>
            <p:custDataLst>
              <p:tags r:id="rId48"/>
            </p:custDataLst>
          </p:nvPr>
        </p:nvSpPr>
        <p:spPr>
          <a:xfrm>
            <a:off x="5529264" y="3224314"/>
            <a:ext cx="398093" cy="177800"/>
          </a:xfrm>
          <a:prstGeom prst="rect">
            <a:avLst/>
          </a:prstGeom>
          <a:noFill/>
        </p:spPr>
        <p:txBody>
          <a:bodyPr vert="horz" wrap="none" lIns="0" tIns="0" rIns="0" bIns="0" rtlCol="0" anchor="ctr" anchorCtr="0">
            <a:noAutofit/>
          </a:bodyPr>
          <a:lstStyle/>
          <a:p>
            <a:r>
              <a:rPr lang="en-GB" sz="1200" spc="-22" dirty="0">
                <a:solidFill>
                  <a:schemeClr val="lt1"/>
                </a:solidFill>
                <a:latin typeface="Calibri" panose="020F0502020204030204" pitchFamily="34" charset="0"/>
              </a:rPr>
              <a:t>1910</a:t>
            </a:r>
          </a:p>
        </p:txBody>
      </p:sp>
      <p:sp>
        <p:nvSpPr>
          <p:cNvPr id="121" name="OTLSHAPE_TB_00000000000000000000000000000000_TimescaleInterval2">
            <a:extLst>
              <a:ext uri="{FF2B5EF4-FFF2-40B4-BE49-F238E27FC236}">
                <a16:creationId xmlns:a16="http://schemas.microsoft.com/office/drawing/2014/main" id="{146C5A3E-8A1E-464B-B9A7-4FD686F0C14E}"/>
              </a:ext>
            </a:extLst>
          </p:cNvPr>
          <p:cNvSpPr txBox="1"/>
          <p:nvPr>
            <p:custDataLst>
              <p:tags r:id="rId49"/>
            </p:custDataLst>
          </p:nvPr>
        </p:nvSpPr>
        <p:spPr>
          <a:xfrm>
            <a:off x="6525284" y="3224308"/>
            <a:ext cx="398093" cy="177800"/>
          </a:xfrm>
          <a:prstGeom prst="rect">
            <a:avLst/>
          </a:prstGeom>
          <a:noFill/>
        </p:spPr>
        <p:txBody>
          <a:bodyPr vert="horz" wrap="none" lIns="0" tIns="0" rIns="0" bIns="0" rtlCol="0" anchor="ctr" anchorCtr="0">
            <a:noAutofit/>
          </a:bodyPr>
          <a:lstStyle/>
          <a:p>
            <a:r>
              <a:rPr lang="en-GB" sz="1200" spc="-22" dirty="0">
                <a:solidFill>
                  <a:schemeClr val="lt1"/>
                </a:solidFill>
                <a:latin typeface="Calibri" panose="020F0502020204030204" pitchFamily="34" charset="0"/>
              </a:rPr>
              <a:t>1915</a:t>
            </a:r>
          </a:p>
        </p:txBody>
      </p:sp>
      <p:sp>
        <p:nvSpPr>
          <p:cNvPr id="122" name="OTLSHAPE_TB_00000000000000000000000000000000_TimescaleInterval2">
            <a:extLst>
              <a:ext uri="{FF2B5EF4-FFF2-40B4-BE49-F238E27FC236}">
                <a16:creationId xmlns:a16="http://schemas.microsoft.com/office/drawing/2014/main" id="{C15C7317-AE0D-1243-981F-978A340FD979}"/>
              </a:ext>
            </a:extLst>
          </p:cNvPr>
          <p:cNvSpPr txBox="1"/>
          <p:nvPr>
            <p:custDataLst>
              <p:tags r:id="rId50"/>
            </p:custDataLst>
          </p:nvPr>
        </p:nvSpPr>
        <p:spPr>
          <a:xfrm>
            <a:off x="7511430" y="3230892"/>
            <a:ext cx="398093" cy="177800"/>
          </a:xfrm>
          <a:prstGeom prst="rect">
            <a:avLst/>
          </a:prstGeom>
          <a:noFill/>
        </p:spPr>
        <p:txBody>
          <a:bodyPr vert="horz" wrap="none" lIns="0" tIns="0" rIns="0" bIns="0" rtlCol="0" anchor="ctr" anchorCtr="0">
            <a:noAutofit/>
          </a:bodyPr>
          <a:lstStyle/>
          <a:p>
            <a:r>
              <a:rPr lang="en-GB" sz="1200" spc="-22" dirty="0">
                <a:solidFill>
                  <a:schemeClr val="lt1"/>
                </a:solidFill>
                <a:latin typeface="Calibri" panose="020F0502020204030204" pitchFamily="34" charset="0"/>
              </a:rPr>
              <a:t>1920</a:t>
            </a:r>
          </a:p>
        </p:txBody>
      </p:sp>
      <p:sp>
        <p:nvSpPr>
          <p:cNvPr id="123" name="OTLSHAPE_TB_00000000000000000000000000000000_TimescaleInterval2">
            <a:extLst>
              <a:ext uri="{FF2B5EF4-FFF2-40B4-BE49-F238E27FC236}">
                <a16:creationId xmlns:a16="http://schemas.microsoft.com/office/drawing/2014/main" id="{C4B3F164-8D00-D94D-9A7E-51D90B0259BB}"/>
              </a:ext>
            </a:extLst>
          </p:cNvPr>
          <p:cNvSpPr txBox="1"/>
          <p:nvPr>
            <p:custDataLst>
              <p:tags r:id="rId51"/>
            </p:custDataLst>
          </p:nvPr>
        </p:nvSpPr>
        <p:spPr>
          <a:xfrm>
            <a:off x="8512080" y="3226635"/>
            <a:ext cx="398093" cy="177800"/>
          </a:xfrm>
          <a:prstGeom prst="rect">
            <a:avLst/>
          </a:prstGeom>
          <a:noFill/>
        </p:spPr>
        <p:txBody>
          <a:bodyPr vert="horz" wrap="none" lIns="0" tIns="0" rIns="0" bIns="0" rtlCol="0" anchor="ctr" anchorCtr="0">
            <a:noAutofit/>
          </a:bodyPr>
          <a:lstStyle/>
          <a:p>
            <a:r>
              <a:rPr lang="en-GB" sz="1200" spc="-22" dirty="0">
                <a:solidFill>
                  <a:schemeClr val="lt1"/>
                </a:solidFill>
                <a:latin typeface="Calibri" panose="020F0502020204030204" pitchFamily="34" charset="0"/>
              </a:rPr>
              <a:t>1925</a:t>
            </a:r>
          </a:p>
        </p:txBody>
      </p:sp>
      <p:sp>
        <p:nvSpPr>
          <p:cNvPr id="126" name="OTLSHAPE_TB_00000000000000000000000000000000_TimescaleInterval2">
            <a:extLst>
              <a:ext uri="{FF2B5EF4-FFF2-40B4-BE49-F238E27FC236}">
                <a16:creationId xmlns:a16="http://schemas.microsoft.com/office/drawing/2014/main" id="{5C67AF06-1B76-764B-93A5-9BF2DA07638C}"/>
              </a:ext>
            </a:extLst>
          </p:cNvPr>
          <p:cNvSpPr txBox="1"/>
          <p:nvPr>
            <p:custDataLst>
              <p:tags r:id="rId52"/>
            </p:custDataLst>
          </p:nvPr>
        </p:nvSpPr>
        <p:spPr>
          <a:xfrm>
            <a:off x="9493810" y="3222378"/>
            <a:ext cx="353182" cy="177800"/>
          </a:xfrm>
          <a:prstGeom prst="rect">
            <a:avLst/>
          </a:prstGeom>
          <a:noFill/>
        </p:spPr>
        <p:txBody>
          <a:bodyPr vert="horz" wrap="none" lIns="0" tIns="0" rIns="0" bIns="0" rtlCol="0" anchor="ctr" anchorCtr="0">
            <a:noAutofit/>
          </a:bodyPr>
          <a:lstStyle/>
          <a:p>
            <a:r>
              <a:rPr lang="en-GB" sz="1200" spc="-22" dirty="0">
                <a:solidFill>
                  <a:schemeClr val="lt1"/>
                </a:solidFill>
                <a:latin typeface="Calibri" panose="020F0502020204030204" pitchFamily="34" charset="0"/>
              </a:rPr>
              <a:t>1930</a:t>
            </a:r>
          </a:p>
        </p:txBody>
      </p:sp>
      <p:sp>
        <p:nvSpPr>
          <p:cNvPr id="127" name="OTLSHAPE_TB_00000000000000000000000000000000_TimescaleInterval2">
            <a:extLst>
              <a:ext uri="{FF2B5EF4-FFF2-40B4-BE49-F238E27FC236}">
                <a16:creationId xmlns:a16="http://schemas.microsoft.com/office/drawing/2014/main" id="{860C6918-21DC-554C-AAD2-7C10E42A1D8C}"/>
              </a:ext>
            </a:extLst>
          </p:cNvPr>
          <p:cNvSpPr txBox="1"/>
          <p:nvPr>
            <p:custDataLst>
              <p:tags r:id="rId53"/>
            </p:custDataLst>
          </p:nvPr>
        </p:nvSpPr>
        <p:spPr>
          <a:xfrm>
            <a:off x="10478804" y="3215044"/>
            <a:ext cx="938959" cy="177800"/>
          </a:xfrm>
          <a:prstGeom prst="rect">
            <a:avLst/>
          </a:prstGeom>
          <a:noFill/>
        </p:spPr>
        <p:txBody>
          <a:bodyPr vert="horz" wrap="none" lIns="0" tIns="0" rIns="0" bIns="0" rtlCol="0" anchor="ctr" anchorCtr="0">
            <a:noAutofit/>
          </a:bodyPr>
          <a:lstStyle/>
          <a:p>
            <a:r>
              <a:rPr lang="en-GB" sz="1200" spc="-22" dirty="0">
                <a:solidFill>
                  <a:schemeClr val="lt1"/>
                </a:solidFill>
                <a:latin typeface="Calibri" panose="020F0502020204030204" pitchFamily="34" charset="0"/>
              </a:rPr>
              <a:t>1935 &amp; beyond</a:t>
            </a:r>
          </a:p>
        </p:txBody>
      </p:sp>
      <p:cxnSp>
        <p:nvCxnSpPr>
          <p:cNvPr id="10" name="Straight Connector 9">
            <a:extLst>
              <a:ext uri="{FF2B5EF4-FFF2-40B4-BE49-F238E27FC236}">
                <a16:creationId xmlns:a16="http://schemas.microsoft.com/office/drawing/2014/main" id="{D0F3E00B-B1BD-0C47-9CF1-F524955D01A6}"/>
              </a:ext>
            </a:extLst>
          </p:cNvPr>
          <p:cNvCxnSpPr/>
          <p:nvPr/>
        </p:nvCxnSpPr>
        <p:spPr>
          <a:xfrm>
            <a:off x="9861325" y="3313214"/>
            <a:ext cx="548640" cy="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27E0788A-6DE6-F849-8D7B-DBEF10C85D33}"/>
              </a:ext>
            </a:extLst>
          </p:cNvPr>
          <p:cNvCxnSpPr/>
          <p:nvPr/>
        </p:nvCxnSpPr>
        <p:spPr>
          <a:xfrm>
            <a:off x="8868789" y="3316290"/>
            <a:ext cx="548640" cy="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87572536-16D0-9247-9B27-05A3C04F99F6}"/>
              </a:ext>
            </a:extLst>
          </p:cNvPr>
          <p:cNvCxnSpPr/>
          <p:nvPr/>
        </p:nvCxnSpPr>
        <p:spPr>
          <a:xfrm>
            <a:off x="7892700" y="3316159"/>
            <a:ext cx="548640" cy="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CBF79E86-366D-FB4C-A8A1-8E44B43A5DA7}"/>
              </a:ext>
            </a:extLst>
          </p:cNvPr>
          <p:cNvCxnSpPr/>
          <p:nvPr/>
        </p:nvCxnSpPr>
        <p:spPr>
          <a:xfrm>
            <a:off x="6894672" y="3322736"/>
            <a:ext cx="548640" cy="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476CAE72-5315-4E42-BEC0-E90147ED41EE}"/>
              </a:ext>
            </a:extLst>
          </p:cNvPr>
          <p:cNvCxnSpPr/>
          <p:nvPr/>
        </p:nvCxnSpPr>
        <p:spPr>
          <a:xfrm>
            <a:off x="5901386" y="3319792"/>
            <a:ext cx="548640" cy="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3D07ED6F-6C82-1B44-990C-DF89D196F6EB}"/>
              </a:ext>
            </a:extLst>
          </p:cNvPr>
          <p:cNvCxnSpPr/>
          <p:nvPr/>
        </p:nvCxnSpPr>
        <p:spPr>
          <a:xfrm>
            <a:off x="4904173" y="3314538"/>
            <a:ext cx="548640" cy="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2C46BACF-1021-E840-B2CF-DBB9114FE2C9}"/>
              </a:ext>
            </a:extLst>
          </p:cNvPr>
          <p:cNvCxnSpPr/>
          <p:nvPr/>
        </p:nvCxnSpPr>
        <p:spPr>
          <a:xfrm>
            <a:off x="3882554" y="3310760"/>
            <a:ext cx="548640" cy="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6C7637E1-14CF-0A45-A0D7-75E2083B56E6}"/>
              </a:ext>
            </a:extLst>
          </p:cNvPr>
          <p:cNvCxnSpPr/>
          <p:nvPr/>
        </p:nvCxnSpPr>
        <p:spPr>
          <a:xfrm>
            <a:off x="2851988" y="3320506"/>
            <a:ext cx="548640" cy="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D316946E-0178-924F-A73D-C40F78AE7505}"/>
              </a:ext>
            </a:extLst>
          </p:cNvPr>
          <p:cNvCxnSpPr/>
          <p:nvPr/>
        </p:nvCxnSpPr>
        <p:spPr>
          <a:xfrm>
            <a:off x="1819923" y="3320506"/>
            <a:ext cx="54864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142" name="OTLSHAPE_T_71ebd99c3b90472682cc99ad192fe685_Shape">
            <a:extLst>
              <a:ext uri="{FF2B5EF4-FFF2-40B4-BE49-F238E27FC236}">
                <a16:creationId xmlns:a16="http://schemas.microsoft.com/office/drawing/2014/main" id="{CE1CA5DB-53C7-134B-8307-637CA3629BDF}"/>
              </a:ext>
            </a:extLst>
          </p:cNvPr>
          <p:cNvSpPr/>
          <p:nvPr>
            <p:custDataLst>
              <p:tags r:id="rId54"/>
            </p:custDataLst>
          </p:nvPr>
        </p:nvSpPr>
        <p:spPr>
          <a:xfrm>
            <a:off x="907964" y="2756656"/>
            <a:ext cx="6725137" cy="365760"/>
          </a:xfrm>
          <a:prstGeom prst="homePlate">
            <a:avLst/>
          </a:prstGeom>
          <a:gradFill flip="none" rotWithShape="1">
            <a:gsLst>
              <a:gs pos="80000">
                <a:srgbClr val="FF0000"/>
              </a:gs>
              <a:gs pos="10000">
                <a:srgbClr val="44546A">
                  <a:lumMod val="18000"/>
                  <a:lumOff val="82000"/>
                </a:srgbClr>
              </a:gs>
              <a:gs pos="25000">
                <a:srgbClr val="52667F">
                  <a:lumMod val="100000"/>
                </a:srgbClr>
              </a:gs>
            </a:gsLst>
            <a:lin ang="0" scaled="1"/>
            <a:tileRect/>
          </a:gradFill>
          <a:ln w="12700" cap="flat" cmpd="sng" algn="ctr">
            <a:noFill/>
            <a:prstDash val="solid"/>
            <a:miter lim="800000"/>
          </a:ln>
          <a:effectLst/>
          <a:scene3d>
            <a:camera prst="orthographicFront"/>
            <a:lightRig rig="balanced" dir="t">
              <a:rot lat="0" lon="0" rev="8700000"/>
            </a:lightRig>
          </a:scene3d>
          <a:sp3d>
            <a:bevelT w="165100" h="12700"/>
          </a:sp3d>
          <a:extLst>
            <a:ext uri="{53640926-AAD7-44D8-BBD7-CCE9431645EC}">
              <a14:shadowObscured xmlns:a14="http://schemas.microsoft.com/office/drawing/2010/main" val="1"/>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t>Arts &amp; Crafts UK c1860 - c.1920</a:t>
            </a:r>
          </a:p>
        </p:txBody>
      </p:sp>
      <p:cxnSp>
        <p:nvCxnSpPr>
          <p:cNvPr id="143" name="OTLSHAPE_T_4c113f7cf57c4a33841d7ca129b0b95e_RightVerticalConnector1">
            <a:extLst>
              <a:ext uri="{FF2B5EF4-FFF2-40B4-BE49-F238E27FC236}">
                <a16:creationId xmlns:a16="http://schemas.microsoft.com/office/drawing/2014/main" id="{3361E8FA-DA47-8C46-BA00-2ED29F4E3E88}"/>
              </a:ext>
            </a:extLst>
          </p:cNvPr>
          <p:cNvCxnSpPr/>
          <p:nvPr>
            <p:custDataLst>
              <p:tags r:id="rId55"/>
            </p:custDataLst>
          </p:nvPr>
        </p:nvCxnSpPr>
        <p:spPr>
          <a:xfrm>
            <a:off x="7443312" y="3436072"/>
            <a:ext cx="0" cy="1828800"/>
          </a:xfrm>
          <a:prstGeom prst="line">
            <a:avLst/>
          </a:prstGeom>
          <a:ln w="9525" cap="flat" cmpd="sng" algn="ctr">
            <a:solidFill>
              <a:srgbClr val="CCCCCC"/>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48" name="OTLSHAPE_T_71ebd99c3b90472682cc99ad192fe685_Shape">
            <a:extLst>
              <a:ext uri="{FF2B5EF4-FFF2-40B4-BE49-F238E27FC236}">
                <a16:creationId xmlns:a16="http://schemas.microsoft.com/office/drawing/2014/main" id="{EF873FA0-3108-714B-B182-137B9D9DABDD}"/>
              </a:ext>
            </a:extLst>
          </p:cNvPr>
          <p:cNvSpPr/>
          <p:nvPr>
            <p:custDataLst>
              <p:tags r:id="rId56"/>
            </p:custDataLst>
          </p:nvPr>
        </p:nvSpPr>
        <p:spPr>
          <a:xfrm>
            <a:off x="4298445" y="1341706"/>
            <a:ext cx="5837197" cy="365760"/>
          </a:xfrm>
          <a:prstGeom prst="homePlate">
            <a:avLst/>
          </a:prstGeom>
          <a:solidFill>
            <a:srgbClr val="FF0000"/>
          </a:solidFill>
          <a:ln w="12700" cap="flat" cmpd="sng" algn="ctr">
            <a:noFill/>
            <a:prstDash val="solid"/>
            <a:miter lim="800000"/>
          </a:ln>
          <a:effectLst/>
          <a:scene3d>
            <a:camera prst="orthographicFront"/>
            <a:lightRig rig="balanced" dir="t">
              <a:rot lat="0" lon="0" rev="8700000"/>
            </a:lightRig>
          </a:scene3d>
          <a:sp3d>
            <a:bevelT w="165100" h="12700"/>
          </a:sp3d>
          <a:extLst>
            <a:ext uri="{53640926-AAD7-44D8-BBD7-CCE9431645EC}">
              <a14:shadowObscured xmlns:a14="http://schemas.microsoft.com/office/drawing/2010/main" val="1"/>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t>Weiner </a:t>
            </a:r>
            <a:r>
              <a:rPr lang="en-GB" sz="1000" dirty="0" err="1"/>
              <a:t>Werkstatte</a:t>
            </a:r>
            <a:r>
              <a:rPr lang="en-GB" sz="1000" dirty="0"/>
              <a:t> 1903 - 1932</a:t>
            </a:r>
          </a:p>
        </p:txBody>
      </p:sp>
      <p:sp>
        <p:nvSpPr>
          <p:cNvPr id="149" name="OTLSHAPE_T_71ebd99c3b90472682cc99ad192fe685_Shape">
            <a:extLst>
              <a:ext uri="{FF2B5EF4-FFF2-40B4-BE49-F238E27FC236}">
                <a16:creationId xmlns:a16="http://schemas.microsoft.com/office/drawing/2014/main" id="{FB44D333-E115-DE4E-B3B1-042A521DED4B}"/>
              </a:ext>
            </a:extLst>
          </p:cNvPr>
          <p:cNvSpPr/>
          <p:nvPr>
            <p:custDataLst>
              <p:tags r:id="rId57"/>
            </p:custDataLst>
          </p:nvPr>
        </p:nvSpPr>
        <p:spPr>
          <a:xfrm>
            <a:off x="2978993" y="4607802"/>
            <a:ext cx="8451459" cy="365760"/>
          </a:xfrm>
          <a:prstGeom prst="homePlate">
            <a:avLst/>
          </a:prstGeom>
          <a:gradFill flip="none" rotWithShape="1">
            <a:gsLst>
              <a:gs pos="80000">
                <a:srgbClr val="FF0000"/>
              </a:gs>
              <a:gs pos="2000">
                <a:srgbClr val="44546A">
                  <a:lumMod val="18000"/>
                  <a:lumOff val="82000"/>
                </a:srgbClr>
              </a:gs>
              <a:gs pos="18000">
                <a:srgbClr val="52667F">
                  <a:lumMod val="100000"/>
                </a:srgbClr>
              </a:gs>
            </a:gsLst>
            <a:lin ang="10800000" scaled="1"/>
            <a:tileRect/>
          </a:gradFill>
          <a:ln w="12700" cap="flat" cmpd="sng" algn="ctr">
            <a:noFill/>
            <a:prstDash val="solid"/>
            <a:miter lim="800000"/>
          </a:ln>
          <a:effectLst/>
          <a:scene3d>
            <a:camera prst="orthographicFront"/>
            <a:lightRig rig="balanced" dir="t">
              <a:rot lat="0" lon="0" rev="8700000"/>
            </a:lightRig>
          </a:scene3d>
          <a:sp3d>
            <a:bevelT w="165100" h="12700"/>
          </a:sp3d>
          <a:extLst>
            <a:ext uri="{53640926-AAD7-44D8-BBD7-CCE9431645EC}">
              <a14:shadowObscured xmlns:a14="http://schemas.microsoft.com/office/drawing/2010/main" val="1"/>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t>Vienna Secession 1897 - ??? present</a:t>
            </a:r>
          </a:p>
        </p:txBody>
      </p:sp>
      <p:sp>
        <p:nvSpPr>
          <p:cNvPr id="150" name="OTLSHAPE_T_71ebd99c3b90472682cc99ad192fe685_Shape">
            <a:extLst>
              <a:ext uri="{FF2B5EF4-FFF2-40B4-BE49-F238E27FC236}">
                <a16:creationId xmlns:a16="http://schemas.microsoft.com/office/drawing/2014/main" id="{057BD8BA-B831-D24E-B53D-060B670CDF27}"/>
              </a:ext>
            </a:extLst>
          </p:cNvPr>
          <p:cNvSpPr/>
          <p:nvPr>
            <p:custDataLst>
              <p:tags r:id="rId58"/>
            </p:custDataLst>
          </p:nvPr>
        </p:nvSpPr>
        <p:spPr>
          <a:xfrm>
            <a:off x="2583694" y="1803861"/>
            <a:ext cx="3874914" cy="365760"/>
          </a:xfrm>
          <a:prstGeom prst="homePlate">
            <a:avLst/>
          </a:prstGeom>
          <a:solidFill>
            <a:srgbClr val="FF0000"/>
          </a:solidFill>
          <a:ln w="12700" cap="flat" cmpd="sng" algn="ctr">
            <a:noFill/>
            <a:prstDash val="solid"/>
            <a:miter lim="800000"/>
          </a:ln>
          <a:effectLst/>
          <a:scene3d>
            <a:camera prst="orthographicFront"/>
            <a:lightRig rig="balanced" dir="t">
              <a:rot lat="0" lon="0" rev="8700000"/>
            </a:lightRig>
          </a:scene3d>
          <a:sp3d>
            <a:bevelT w="165100" h="12700"/>
          </a:sp3d>
          <a:extLst>
            <a:ext uri="{53640926-AAD7-44D8-BBD7-CCE9431645EC}">
              <a14:shadowObscured xmlns:a14="http://schemas.microsoft.com/office/drawing/2010/main" val="1"/>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t>Jugendstil 1895 - c.1914</a:t>
            </a:r>
          </a:p>
        </p:txBody>
      </p:sp>
      <p:sp>
        <p:nvSpPr>
          <p:cNvPr id="157" name="OTLSHAPE_T_71ebd99c3b90472682cc99ad192fe685_Shape">
            <a:extLst>
              <a:ext uri="{FF2B5EF4-FFF2-40B4-BE49-F238E27FC236}">
                <a16:creationId xmlns:a16="http://schemas.microsoft.com/office/drawing/2014/main" id="{2509493A-A501-FD4E-B8A4-4EA31BDD1B2D}"/>
              </a:ext>
            </a:extLst>
          </p:cNvPr>
          <p:cNvSpPr/>
          <p:nvPr>
            <p:custDataLst>
              <p:tags r:id="rId59"/>
            </p:custDataLst>
          </p:nvPr>
        </p:nvSpPr>
        <p:spPr>
          <a:xfrm>
            <a:off x="3704051" y="4186047"/>
            <a:ext cx="7726401" cy="365760"/>
          </a:xfrm>
          <a:prstGeom prst="homePlate">
            <a:avLst/>
          </a:prstGeom>
          <a:gradFill flip="none" rotWithShape="1">
            <a:gsLst>
              <a:gs pos="80000">
                <a:srgbClr val="FF0000"/>
              </a:gs>
              <a:gs pos="4000">
                <a:srgbClr val="44546A">
                  <a:lumMod val="18000"/>
                  <a:lumOff val="82000"/>
                </a:srgbClr>
              </a:gs>
              <a:gs pos="29000">
                <a:srgbClr val="52667F">
                  <a:lumMod val="100000"/>
                </a:srgbClr>
              </a:gs>
            </a:gsLst>
            <a:lin ang="10800000" scaled="1"/>
            <a:tileRect/>
          </a:gradFill>
          <a:ln w="12700" cap="flat" cmpd="sng" algn="ctr">
            <a:noFill/>
            <a:prstDash val="solid"/>
            <a:miter lim="800000"/>
          </a:ln>
          <a:effectLst/>
          <a:scene3d>
            <a:camera prst="orthographicFront"/>
            <a:lightRig rig="balanced" dir="t">
              <a:rot lat="0" lon="0" rev="8700000"/>
            </a:lightRig>
          </a:scene3d>
          <a:sp3d>
            <a:bevelT w="165100" h="12700"/>
          </a:sp3d>
          <a:extLst>
            <a:ext uri="{53640926-AAD7-44D8-BBD7-CCE9431645EC}">
              <a14:shadowObscured xmlns:a14="http://schemas.microsoft.com/office/drawing/2010/main" val="1"/>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t>Arts Deco 1900 - c.1945</a:t>
            </a:r>
          </a:p>
        </p:txBody>
      </p:sp>
      <p:sp>
        <p:nvSpPr>
          <p:cNvPr id="158" name="OTLSHAPE_T_71ebd99c3b90472682cc99ad192fe685_Shape">
            <a:extLst>
              <a:ext uri="{FF2B5EF4-FFF2-40B4-BE49-F238E27FC236}">
                <a16:creationId xmlns:a16="http://schemas.microsoft.com/office/drawing/2014/main" id="{D9423490-3A79-0349-AFD7-B1CD86120185}"/>
              </a:ext>
            </a:extLst>
          </p:cNvPr>
          <p:cNvSpPr/>
          <p:nvPr>
            <p:custDataLst>
              <p:tags r:id="rId60"/>
            </p:custDataLst>
          </p:nvPr>
        </p:nvSpPr>
        <p:spPr>
          <a:xfrm>
            <a:off x="1579422" y="3758166"/>
            <a:ext cx="4891886" cy="365760"/>
          </a:xfrm>
          <a:prstGeom prst="homePlate">
            <a:avLst/>
          </a:prstGeom>
          <a:gradFill flip="none" rotWithShape="1">
            <a:gsLst>
              <a:gs pos="80000">
                <a:srgbClr val="FF0000"/>
              </a:gs>
              <a:gs pos="1000">
                <a:srgbClr val="44546A">
                  <a:lumMod val="18000"/>
                  <a:lumOff val="82000"/>
                </a:srgbClr>
              </a:gs>
              <a:gs pos="19000">
                <a:srgbClr val="52667F">
                  <a:lumMod val="100000"/>
                </a:srgbClr>
              </a:gs>
            </a:gsLst>
            <a:lin ang="10800000" scaled="1"/>
            <a:tileRect/>
          </a:gradFill>
          <a:ln w="12700" cap="flat" cmpd="sng" algn="ctr">
            <a:noFill/>
            <a:prstDash val="solid"/>
            <a:miter lim="800000"/>
          </a:ln>
          <a:effectLst/>
          <a:scene3d>
            <a:camera prst="orthographicFront"/>
            <a:lightRig rig="balanced" dir="t">
              <a:rot lat="0" lon="0" rev="8700000"/>
            </a:lightRig>
          </a:scene3d>
          <a:sp3d>
            <a:bevelT w="165100" h="12700"/>
          </a:sp3d>
          <a:extLst>
            <a:ext uri="{53640926-AAD7-44D8-BBD7-CCE9431645EC}">
              <a14:shadowObscured xmlns:a14="http://schemas.microsoft.com/office/drawing/2010/main" val="1"/>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t>Art Nouveau1890 – c. 1914</a:t>
            </a:r>
          </a:p>
        </p:txBody>
      </p:sp>
      <p:sp>
        <p:nvSpPr>
          <p:cNvPr id="163" name="OTLSHAPE_T_71ebd99c3b90472682cc99ad192fe685_Shape">
            <a:extLst>
              <a:ext uri="{FF2B5EF4-FFF2-40B4-BE49-F238E27FC236}">
                <a16:creationId xmlns:a16="http://schemas.microsoft.com/office/drawing/2014/main" id="{928BA9C4-0481-F448-BF27-D26040CF2EBF}"/>
              </a:ext>
            </a:extLst>
          </p:cNvPr>
          <p:cNvSpPr/>
          <p:nvPr>
            <p:custDataLst>
              <p:tags r:id="rId61"/>
            </p:custDataLst>
          </p:nvPr>
        </p:nvSpPr>
        <p:spPr>
          <a:xfrm>
            <a:off x="7447614" y="5088035"/>
            <a:ext cx="2745658" cy="365760"/>
          </a:xfrm>
          <a:prstGeom prst="homePlate">
            <a:avLst/>
          </a:prstGeom>
          <a:solidFill>
            <a:srgbClr val="FF0000"/>
          </a:solidFill>
          <a:ln w="12700" cap="flat" cmpd="sng" algn="ctr">
            <a:noFill/>
            <a:prstDash val="solid"/>
            <a:miter lim="800000"/>
          </a:ln>
          <a:effectLst/>
          <a:scene3d>
            <a:camera prst="orthographicFront"/>
            <a:lightRig rig="balanced" dir="t">
              <a:rot lat="0" lon="0" rev="8700000"/>
            </a:lightRig>
          </a:scene3d>
          <a:sp3d>
            <a:bevelT w="165100" h="12700"/>
          </a:sp3d>
          <a:extLst>
            <a:ext uri="{53640926-AAD7-44D8-BBD7-CCE9431645EC}">
              <a14:shadowObscured xmlns:a14="http://schemas.microsoft.com/office/drawing/2010/main" val="1"/>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t>Bauhaus 1919 - 1933</a:t>
            </a:r>
          </a:p>
        </p:txBody>
      </p:sp>
      <p:sp>
        <p:nvSpPr>
          <p:cNvPr id="164" name="OTLSHAPE_T_71ebd99c3b90472682cc99ad192fe685_Shape">
            <a:extLst>
              <a:ext uri="{FF2B5EF4-FFF2-40B4-BE49-F238E27FC236}">
                <a16:creationId xmlns:a16="http://schemas.microsoft.com/office/drawing/2014/main" id="{2EAF58D2-87B5-CF41-B474-F92B5C6DE533}"/>
              </a:ext>
            </a:extLst>
          </p:cNvPr>
          <p:cNvSpPr/>
          <p:nvPr>
            <p:custDataLst>
              <p:tags r:id="rId62"/>
            </p:custDataLst>
          </p:nvPr>
        </p:nvSpPr>
        <p:spPr>
          <a:xfrm>
            <a:off x="10193272" y="5532119"/>
            <a:ext cx="1846323" cy="365760"/>
          </a:xfrm>
          <a:prstGeom prst="homePlate">
            <a:avLst/>
          </a:prstGeom>
          <a:gradFill flip="none" rotWithShape="1">
            <a:gsLst>
              <a:gs pos="80000">
                <a:srgbClr val="FF0000"/>
              </a:gs>
              <a:gs pos="1000">
                <a:srgbClr val="44546A">
                  <a:lumMod val="18000"/>
                  <a:lumOff val="82000"/>
                </a:srgbClr>
              </a:gs>
              <a:gs pos="19000">
                <a:srgbClr val="52667F">
                  <a:lumMod val="100000"/>
                </a:srgbClr>
              </a:gs>
            </a:gsLst>
            <a:lin ang="10800000" scaled="1"/>
            <a:tileRect/>
          </a:gradFill>
          <a:ln w="12700" cap="flat" cmpd="sng" algn="ctr">
            <a:noFill/>
            <a:prstDash val="solid"/>
            <a:miter lim="800000"/>
          </a:ln>
          <a:effectLst/>
          <a:scene3d>
            <a:camera prst="orthographicFront"/>
            <a:lightRig rig="balanced" dir="t">
              <a:rot lat="0" lon="0" rev="8700000"/>
            </a:lightRig>
          </a:scene3d>
          <a:sp3d>
            <a:bevelT w="165100" h="12700"/>
          </a:sp3d>
          <a:extLst>
            <a:ext uri="{53640926-AAD7-44D8-BBD7-CCE9431645EC}">
              <a14:shadowObscured xmlns:a14="http://schemas.microsoft.com/office/drawing/2010/main" val="1"/>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t>Black Mountain College 1933 – 1957 in USA</a:t>
            </a:r>
          </a:p>
        </p:txBody>
      </p:sp>
      <p:sp>
        <p:nvSpPr>
          <p:cNvPr id="3" name="Title 2">
            <a:extLst>
              <a:ext uri="{FF2B5EF4-FFF2-40B4-BE49-F238E27FC236}">
                <a16:creationId xmlns:a16="http://schemas.microsoft.com/office/drawing/2014/main" id="{8C44F5B2-35E3-1C4A-A357-146D9C05A322}"/>
              </a:ext>
            </a:extLst>
          </p:cNvPr>
          <p:cNvSpPr>
            <a:spLocks noGrp="1"/>
          </p:cNvSpPr>
          <p:nvPr>
            <p:ph type="ctrTitle"/>
          </p:nvPr>
        </p:nvSpPr>
        <p:spPr>
          <a:xfrm>
            <a:off x="1418365" y="182013"/>
            <a:ext cx="8991600" cy="675817"/>
          </a:xfrm>
        </p:spPr>
        <p:txBody>
          <a:bodyPr>
            <a:normAutofit fontScale="90000"/>
          </a:bodyPr>
          <a:lstStyle/>
          <a:p>
            <a:r>
              <a:rPr lang="en-US" sz="3200" dirty="0"/>
              <a:t>Timeline with overlap of movements</a:t>
            </a:r>
          </a:p>
        </p:txBody>
      </p:sp>
    </p:spTree>
    <p:custDataLst>
      <p:tags r:id="rId1"/>
    </p:custDataLst>
    <p:extLst>
      <p:ext uri="{BB962C8B-B14F-4D97-AF65-F5344CB8AC3E}">
        <p14:creationId xmlns:p14="http://schemas.microsoft.com/office/powerpoint/2010/main" val="19422554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946F8D-45FB-F34C-9798-7874AC2AA5DF}"/>
              </a:ext>
            </a:extLst>
          </p:cNvPr>
          <p:cNvSpPr>
            <a:spLocks noGrp="1"/>
          </p:cNvSpPr>
          <p:nvPr>
            <p:ph type="ctrTitle"/>
          </p:nvPr>
        </p:nvSpPr>
        <p:spPr>
          <a:xfrm>
            <a:off x="493487" y="433978"/>
            <a:ext cx="11408228" cy="857793"/>
          </a:xfrm>
        </p:spPr>
        <p:txBody>
          <a:bodyPr>
            <a:normAutofit/>
          </a:bodyPr>
          <a:lstStyle/>
          <a:p>
            <a:r>
              <a:rPr lang="en-US" sz="3200" dirty="0"/>
              <a:t>Leading up to the turn of the 20</a:t>
            </a:r>
            <a:r>
              <a:rPr lang="en-US" sz="3200" baseline="30000" dirty="0"/>
              <a:t>th</a:t>
            </a:r>
            <a:r>
              <a:rPr lang="en-US" sz="3200" dirty="0"/>
              <a:t> century</a:t>
            </a:r>
          </a:p>
        </p:txBody>
      </p:sp>
      <p:sp>
        <p:nvSpPr>
          <p:cNvPr id="4" name="TextBox 3">
            <a:extLst>
              <a:ext uri="{FF2B5EF4-FFF2-40B4-BE49-F238E27FC236}">
                <a16:creationId xmlns:a16="http://schemas.microsoft.com/office/drawing/2014/main" id="{BA865D78-195E-B741-8ECC-29685042CCDD}"/>
              </a:ext>
            </a:extLst>
          </p:cNvPr>
          <p:cNvSpPr txBox="1"/>
          <p:nvPr/>
        </p:nvSpPr>
        <p:spPr>
          <a:xfrm>
            <a:off x="3221440" y="2653214"/>
            <a:ext cx="5542992" cy="1200329"/>
          </a:xfrm>
          <a:prstGeom prst="rect">
            <a:avLst/>
          </a:prstGeom>
          <a:noFill/>
        </p:spPr>
        <p:txBody>
          <a:bodyPr wrap="none" rtlCol="0">
            <a:spAutoFit/>
          </a:bodyPr>
          <a:lstStyle/>
          <a:p>
            <a:r>
              <a:rPr lang="en-US" b="1" dirty="0"/>
              <a:t>ARTS &amp; CRAFT MOVEMENTS</a:t>
            </a:r>
            <a:br>
              <a:rPr lang="en-US" dirty="0"/>
            </a:br>
            <a:r>
              <a:rPr lang="en-US" dirty="0"/>
              <a:t>USA c1870-c1915</a:t>
            </a:r>
            <a:br>
              <a:rPr lang="en-US" dirty="0"/>
            </a:br>
            <a:r>
              <a:rPr lang="en-US" dirty="0"/>
              <a:t>UK c1860-1920</a:t>
            </a:r>
            <a:br>
              <a:rPr lang="en-US" dirty="0"/>
            </a:br>
            <a:r>
              <a:rPr lang="en-US" sz="1600" dirty="0"/>
              <a:t>***</a:t>
            </a:r>
            <a:r>
              <a:rPr lang="en-US" i="1" dirty="0"/>
              <a:t>dates are approximate and may differ between sources***</a:t>
            </a:r>
            <a:endParaRPr lang="en-US" dirty="0"/>
          </a:p>
        </p:txBody>
      </p:sp>
      <p:sp>
        <p:nvSpPr>
          <p:cNvPr id="5" name="TextBox 4">
            <a:extLst>
              <a:ext uri="{FF2B5EF4-FFF2-40B4-BE49-F238E27FC236}">
                <a16:creationId xmlns:a16="http://schemas.microsoft.com/office/drawing/2014/main" id="{261A34D4-A446-6E4B-AB69-0E9096959A72}"/>
              </a:ext>
            </a:extLst>
          </p:cNvPr>
          <p:cNvSpPr txBox="1"/>
          <p:nvPr/>
        </p:nvSpPr>
        <p:spPr>
          <a:xfrm>
            <a:off x="3221440" y="4170793"/>
            <a:ext cx="5542992" cy="1477328"/>
          </a:xfrm>
          <a:prstGeom prst="rect">
            <a:avLst/>
          </a:prstGeom>
          <a:noFill/>
        </p:spPr>
        <p:txBody>
          <a:bodyPr wrap="square" rtlCol="0">
            <a:spAutoFit/>
          </a:bodyPr>
          <a:lstStyle/>
          <a:p>
            <a:r>
              <a:rPr lang="en-US" b="1" dirty="0"/>
              <a:t>ART NOUVEAU </a:t>
            </a:r>
          </a:p>
          <a:p>
            <a:r>
              <a:rPr lang="en-US" dirty="0"/>
              <a:t>1890-1905</a:t>
            </a:r>
            <a:br>
              <a:rPr lang="en-US" sz="3600" dirty="0"/>
            </a:br>
            <a:r>
              <a:rPr lang="en-US" i="1" dirty="0"/>
              <a:t>These dates are approximate and may differ between sources. It is obvious that this movement extends beyond the end date listed.</a:t>
            </a:r>
            <a:endParaRPr lang="en-US" dirty="0"/>
          </a:p>
        </p:txBody>
      </p:sp>
      <p:sp>
        <p:nvSpPr>
          <p:cNvPr id="6" name="TextBox 5">
            <a:extLst>
              <a:ext uri="{FF2B5EF4-FFF2-40B4-BE49-F238E27FC236}">
                <a16:creationId xmlns:a16="http://schemas.microsoft.com/office/drawing/2014/main" id="{3B294C6E-A108-264E-8FF8-93E914FE46D7}"/>
              </a:ext>
            </a:extLst>
          </p:cNvPr>
          <p:cNvSpPr txBox="1"/>
          <p:nvPr/>
        </p:nvSpPr>
        <p:spPr>
          <a:xfrm>
            <a:off x="3221440" y="5979885"/>
            <a:ext cx="5643789" cy="646331"/>
          </a:xfrm>
          <a:prstGeom prst="rect">
            <a:avLst/>
          </a:prstGeom>
          <a:noFill/>
        </p:spPr>
        <p:txBody>
          <a:bodyPr wrap="none" rtlCol="0">
            <a:spAutoFit/>
          </a:bodyPr>
          <a:lstStyle/>
          <a:p>
            <a:r>
              <a:rPr lang="en-US" b="1" dirty="0"/>
              <a:t>JUGENDSTIL</a:t>
            </a:r>
            <a:r>
              <a:rPr lang="en-US" dirty="0"/>
              <a:t> 1895-c1914</a:t>
            </a:r>
            <a:br>
              <a:rPr lang="en-US" dirty="0"/>
            </a:br>
            <a:r>
              <a:rPr lang="en-US" i="1" dirty="0"/>
              <a:t>These dates are approximate and may differ between sources. </a:t>
            </a:r>
            <a:endParaRPr lang="en-US" dirty="0"/>
          </a:p>
        </p:txBody>
      </p:sp>
      <p:sp>
        <p:nvSpPr>
          <p:cNvPr id="9" name="TextBox 8">
            <a:extLst>
              <a:ext uri="{FF2B5EF4-FFF2-40B4-BE49-F238E27FC236}">
                <a16:creationId xmlns:a16="http://schemas.microsoft.com/office/drawing/2014/main" id="{820D6CDE-0F6E-7440-873B-A29C54F9FAAB}"/>
              </a:ext>
            </a:extLst>
          </p:cNvPr>
          <p:cNvSpPr txBox="1"/>
          <p:nvPr/>
        </p:nvSpPr>
        <p:spPr>
          <a:xfrm>
            <a:off x="1636125" y="1717823"/>
            <a:ext cx="8919750" cy="461665"/>
          </a:xfrm>
          <a:prstGeom prst="rect">
            <a:avLst/>
          </a:prstGeom>
          <a:solidFill>
            <a:schemeClr val="tx1"/>
          </a:solidFill>
        </p:spPr>
        <p:txBody>
          <a:bodyPr wrap="none" rtlCol="0">
            <a:spAutoFit/>
          </a:bodyPr>
          <a:lstStyle/>
          <a:p>
            <a:r>
              <a:rPr lang="en-US" sz="2400" dirty="0">
                <a:solidFill>
                  <a:schemeClr val="bg2"/>
                </a:solidFill>
              </a:rPr>
              <a:t>What is the overall idea being addressed by the following movements?</a:t>
            </a:r>
          </a:p>
        </p:txBody>
      </p:sp>
    </p:spTree>
    <p:extLst>
      <p:ext uri="{BB962C8B-B14F-4D97-AF65-F5344CB8AC3E}">
        <p14:creationId xmlns:p14="http://schemas.microsoft.com/office/powerpoint/2010/main" val="21304044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1A6D3-85CD-B845-B3F1-3220937E8BA4}"/>
              </a:ext>
            </a:extLst>
          </p:cNvPr>
          <p:cNvSpPr>
            <a:spLocks noGrp="1"/>
          </p:cNvSpPr>
          <p:nvPr>
            <p:ph type="ctrTitle"/>
          </p:nvPr>
        </p:nvSpPr>
        <p:spPr>
          <a:xfrm>
            <a:off x="1600200" y="710344"/>
            <a:ext cx="8991600" cy="1645920"/>
          </a:xfrm>
        </p:spPr>
        <p:txBody>
          <a:bodyPr>
            <a:normAutofit fontScale="90000"/>
          </a:bodyPr>
          <a:lstStyle/>
          <a:p>
            <a:r>
              <a:rPr lang="en-US" dirty="0"/>
              <a:t>Arts &amp; Craft Movements</a:t>
            </a:r>
            <a:br>
              <a:rPr lang="en-US" dirty="0"/>
            </a:br>
            <a:r>
              <a:rPr lang="en-US" cap="none" dirty="0"/>
              <a:t>USA c1870-c1915</a:t>
            </a:r>
            <a:br>
              <a:rPr lang="en-US" cap="none" dirty="0"/>
            </a:br>
            <a:r>
              <a:rPr lang="en-US" cap="none" dirty="0"/>
              <a:t>UK c1860-1920</a:t>
            </a:r>
            <a:br>
              <a:rPr lang="en-US" cap="none" dirty="0"/>
            </a:br>
            <a:r>
              <a:rPr lang="en-US" sz="1400" cap="none" dirty="0"/>
              <a:t>***</a:t>
            </a:r>
            <a:r>
              <a:rPr lang="en-US" sz="1600" i="1" cap="none" dirty="0"/>
              <a:t>dates are approximate and may differ between sources***</a:t>
            </a:r>
            <a:endParaRPr lang="en-US" sz="1600" i="1" dirty="0"/>
          </a:p>
        </p:txBody>
      </p:sp>
      <p:sp>
        <p:nvSpPr>
          <p:cNvPr id="3" name="Subtitle 2">
            <a:extLst>
              <a:ext uri="{FF2B5EF4-FFF2-40B4-BE49-F238E27FC236}">
                <a16:creationId xmlns:a16="http://schemas.microsoft.com/office/drawing/2014/main" id="{B5949551-5FDB-4246-BC60-8EEBD92FC12D}"/>
              </a:ext>
            </a:extLst>
          </p:cNvPr>
          <p:cNvSpPr>
            <a:spLocks noGrp="1"/>
          </p:cNvSpPr>
          <p:nvPr>
            <p:ph type="subTitle" idx="1"/>
          </p:nvPr>
        </p:nvSpPr>
        <p:spPr>
          <a:xfrm>
            <a:off x="655320" y="2645664"/>
            <a:ext cx="11018520" cy="1239894"/>
          </a:xfrm>
        </p:spPr>
        <p:txBody>
          <a:bodyPr/>
          <a:lstStyle/>
          <a:p>
            <a:r>
              <a:rPr lang="en-US" dirty="0"/>
              <a:t>The arts &amp; crafts movement of this period is much different than we think of arts &amp; crafts today.  There are some interesting links between the participants and the later movements. </a:t>
            </a:r>
          </a:p>
        </p:txBody>
      </p:sp>
      <p:sp>
        <p:nvSpPr>
          <p:cNvPr id="5" name="TextBox 4">
            <a:extLst>
              <a:ext uri="{FF2B5EF4-FFF2-40B4-BE49-F238E27FC236}">
                <a16:creationId xmlns:a16="http://schemas.microsoft.com/office/drawing/2014/main" id="{8DC2DAFB-A620-2F4F-950A-7286C7C0DD3D}"/>
              </a:ext>
            </a:extLst>
          </p:cNvPr>
          <p:cNvSpPr txBox="1"/>
          <p:nvPr/>
        </p:nvSpPr>
        <p:spPr>
          <a:xfrm>
            <a:off x="420914" y="3783537"/>
            <a:ext cx="4531043" cy="2585323"/>
          </a:xfrm>
          <a:prstGeom prst="rect">
            <a:avLst/>
          </a:prstGeom>
          <a:noFill/>
        </p:spPr>
        <p:txBody>
          <a:bodyPr wrap="square" rtlCol="0">
            <a:spAutoFit/>
          </a:bodyPr>
          <a:lstStyle/>
          <a:p>
            <a:r>
              <a:rPr lang="en-US" dirty="0"/>
              <a:t>Select list of artists of US A&amp;C Movement:</a:t>
            </a:r>
          </a:p>
          <a:p>
            <a:pPr marL="285750" indent="-285750">
              <a:buFont typeface="Arial" panose="020B0604020202020204" pitchFamily="34" charset="0"/>
              <a:buChar char="•"/>
            </a:pPr>
            <a:r>
              <a:rPr lang="en-US" dirty="0"/>
              <a:t>Marie Louise McLaughlin – </a:t>
            </a:r>
          </a:p>
          <a:p>
            <a:pPr marL="285750" indent="-285750">
              <a:buFont typeface="Arial" panose="020B0604020202020204" pitchFamily="34" charset="0"/>
              <a:buChar char="•"/>
            </a:pPr>
            <a:r>
              <a:rPr lang="en-US" dirty="0"/>
              <a:t>Marie Longworth-Nichols (</a:t>
            </a:r>
            <a:r>
              <a:rPr lang="en-US" i="1" dirty="0"/>
              <a:t>later </a:t>
            </a:r>
            <a:r>
              <a:rPr lang="en-US" i="1" dirty="0" err="1"/>
              <a:t>Belamy</a:t>
            </a:r>
            <a:r>
              <a:rPr lang="en-US" i="1" dirty="0"/>
              <a:t> </a:t>
            </a:r>
            <a:r>
              <a:rPr lang="en-US" i="1" dirty="0" err="1"/>
              <a:t>Storer</a:t>
            </a:r>
            <a:r>
              <a:rPr lang="en-US" i="1" dirty="0"/>
              <a:t>) – Vienna Secession connection</a:t>
            </a:r>
          </a:p>
          <a:p>
            <a:pPr marL="285750" indent="-285750">
              <a:buFont typeface="Arial" panose="020B0604020202020204" pitchFamily="34" charset="0"/>
              <a:buChar char="•"/>
            </a:pPr>
            <a:r>
              <a:rPr lang="en-US" dirty="0"/>
              <a:t>Frank Lloyd Wright</a:t>
            </a:r>
          </a:p>
          <a:p>
            <a:pPr marL="285750" indent="-285750">
              <a:buFont typeface="Arial" panose="020B0604020202020204" pitchFamily="34" charset="0"/>
              <a:buChar char="•"/>
            </a:pPr>
            <a:r>
              <a:rPr lang="en-US" dirty="0"/>
              <a:t>Louis Comfort Tiffany</a:t>
            </a:r>
          </a:p>
          <a:p>
            <a:pPr marL="285750" indent="-285750">
              <a:buFont typeface="Arial" panose="020B0604020202020204" pitchFamily="34" charset="0"/>
              <a:buChar char="•"/>
            </a:pPr>
            <a:r>
              <a:rPr lang="en-US" dirty="0"/>
              <a:t>Christian Herter – </a:t>
            </a:r>
            <a:r>
              <a:rPr lang="en-US" i="1" dirty="0"/>
              <a:t>French Art Nouveau connection</a:t>
            </a:r>
          </a:p>
          <a:p>
            <a:pPr marL="285750" indent="-285750">
              <a:buFont typeface="Arial" panose="020B0604020202020204" pitchFamily="34" charset="0"/>
              <a:buChar char="•"/>
            </a:pPr>
            <a:r>
              <a:rPr lang="en-US" dirty="0"/>
              <a:t>Gustav Stickley</a:t>
            </a:r>
          </a:p>
        </p:txBody>
      </p:sp>
      <p:sp>
        <p:nvSpPr>
          <p:cNvPr id="6" name="TextBox 5">
            <a:extLst>
              <a:ext uri="{FF2B5EF4-FFF2-40B4-BE49-F238E27FC236}">
                <a16:creationId xmlns:a16="http://schemas.microsoft.com/office/drawing/2014/main" id="{A68A88D0-516D-D44E-9661-C7D1B4F33135}"/>
              </a:ext>
            </a:extLst>
          </p:cNvPr>
          <p:cNvSpPr txBox="1"/>
          <p:nvPr/>
        </p:nvSpPr>
        <p:spPr>
          <a:xfrm>
            <a:off x="6817087" y="3783537"/>
            <a:ext cx="4531043" cy="2308324"/>
          </a:xfrm>
          <a:prstGeom prst="rect">
            <a:avLst/>
          </a:prstGeom>
          <a:noFill/>
        </p:spPr>
        <p:txBody>
          <a:bodyPr wrap="square" rtlCol="0">
            <a:spAutoFit/>
          </a:bodyPr>
          <a:lstStyle/>
          <a:p>
            <a:r>
              <a:rPr lang="en-US" dirty="0"/>
              <a:t>Select list of artists of UK A&amp;C Movement:</a:t>
            </a:r>
          </a:p>
          <a:p>
            <a:pPr marL="285750" indent="-285750">
              <a:buFont typeface="Arial" panose="020B0604020202020204" pitchFamily="34" charset="0"/>
              <a:buChar char="•"/>
            </a:pPr>
            <a:r>
              <a:rPr lang="en-US" dirty="0"/>
              <a:t>AWN Pugin </a:t>
            </a:r>
          </a:p>
          <a:p>
            <a:pPr marL="285750" indent="-285750">
              <a:buFont typeface="Arial" panose="020B0604020202020204" pitchFamily="34" charset="0"/>
              <a:buChar char="•"/>
            </a:pPr>
            <a:r>
              <a:rPr lang="en-US" dirty="0"/>
              <a:t>William Morris</a:t>
            </a:r>
            <a:endParaRPr lang="en-US" i="1" dirty="0"/>
          </a:p>
          <a:p>
            <a:pPr marL="285750" indent="-285750">
              <a:buFont typeface="Arial" panose="020B0604020202020204" pitchFamily="34" charset="0"/>
              <a:buChar char="•"/>
            </a:pPr>
            <a:r>
              <a:rPr lang="en-US" dirty="0"/>
              <a:t>John Ruskin</a:t>
            </a:r>
          </a:p>
          <a:p>
            <a:pPr marL="285750" indent="-285750">
              <a:buFont typeface="Arial" panose="020B0604020202020204" pitchFamily="34" charset="0"/>
              <a:buChar char="•"/>
            </a:pPr>
            <a:r>
              <a:rPr lang="en-US" dirty="0"/>
              <a:t>Edward </a:t>
            </a:r>
            <a:r>
              <a:rPr lang="en-US" dirty="0" err="1"/>
              <a:t>Barne</a:t>
            </a:r>
            <a:r>
              <a:rPr lang="en-US" dirty="0"/>
              <a:t>-Jones</a:t>
            </a:r>
          </a:p>
          <a:p>
            <a:pPr marL="285750" indent="-285750">
              <a:buFont typeface="Arial" panose="020B0604020202020204" pitchFamily="34" charset="0"/>
              <a:buChar char="•"/>
            </a:pPr>
            <a:r>
              <a:rPr lang="en-US" dirty="0"/>
              <a:t>Charles Robert Ashbee</a:t>
            </a:r>
            <a:endParaRPr lang="en-US" i="1" dirty="0"/>
          </a:p>
          <a:p>
            <a:pPr marL="285750" indent="-285750">
              <a:buFont typeface="Arial" panose="020B0604020202020204" pitchFamily="34" charset="0"/>
              <a:buChar char="•"/>
            </a:pPr>
            <a:r>
              <a:rPr lang="en-US" dirty="0"/>
              <a:t>Arthur </a:t>
            </a:r>
            <a:r>
              <a:rPr lang="en-US" dirty="0" err="1"/>
              <a:t>Heggate</a:t>
            </a:r>
            <a:r>
              <a:rPr lang="en-US" dirty="0"/>
              <a:t> </a:t>
            </a:r>
            <a:r>
              <a:rPr lang="en-US" dirty="0" err="1"/>
              <a:t>Mackmurdo</a:t>
            </a:r>
            <a:endParaRPr lang="en-US" dirty="0"/>
          </a:p>
          <a:p>
            <a:pPr marL="285750" indent="-285750">
              <a:buFont typeface="Arial" panose="020B0604020202020204" pitchFamily="34" charset="0"/>
              <a:buChar char="•"/>
            </a:pPr>
            <a:r>
              <a:rPr lang="en-US" dirty="0"/>
              <a:t>Christopher Dresser</a:t>
            </a:r>
          </a:p>
        </p:txBody>
      </p:sp>
    </p:spTree>
    <p:extLst>
      <p:ext uri="{BB962C8B-B14F-4D97-AF65-F5344CB8AC3E}">
        <p14:creationId xmlns:p14="http://schemas.microsoft.com/office/powerpoint/2010/main" val="11728096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2D8D79-13B0-484F-822B-E30D292C767F}"/>
              </a:ext>
            </a:extLst>
          </p:cNvPr>
          <p:cNvSpPr>
            <a:spLocks noGrp="1"/>
          </p:cNvSpPr>
          <p:nvPr>
            <p:ph type="title"/>
          </p:nvPr>
        </p:nvSpPr>
        <p:spPr>
          <a:xfrm>
            <a:off x="219741" y="233923"/>
            <a:ext cx="5586413" cy="434119"/>
          </a:xfrm>
        </p:spPr>
        <p:txBody>
          <a:bodyPr>
            <a:normAutofit fontScale="90000"/>
          </a:bodyPr>
          <a:lstStyle/>
          <a:p>
            <a:r>
              <a:rPr lang="en-US" dirty="0"/>
              <a:t>Louis Comfort Tiffany</a:t>
            </a:r>
          </a:p>
        </p:txBody>
      </p:sp>
      <p:pic>
        <p:nvPicPr>
          <p:cNvPr id="8" name="Content Placeholder 7">
            <a:extLst>
              <a:ext uri="{FF2B5EF4-FFF2-40B4-BE49-F238E27FC236}">
                <a16:creationId xmlns:a16="http://schemas.microsoft.com/office/drawing/2014/main" id="{1BB277ED-6EB2-3B48-B584-C9C26E01E452}"/>
              </a:ext>
            </a:extLst>
          </p:cNvPr>
          <p:cNvPicPr>
            <a:picLocks noGrp="1" noChangeAspect="1"/>
          </p:cNvPicPr>
          <p:nvPr>
            <p:ph idx="1"/>
          </p:nvPr>
        </p:nvPicPr>
        <p:blipFill rotWithShape="1">
          <a:blip r:embed="rId3"/>
          <a:srcRect l="21524" t="5368" r="21208" b="4295"/>
          <a:stretch/>
        </p:blipFill>
        <p:spPr>
          <a:xfrm>
            <a:off x="6329083" y="233923"/>
            <a:ext cx="2348752" cy="4947279"/>
          </a:xfrm>
        </p:spPr>
      </p:pic>
      <p:sp>
        <p:nvSpPr>
          <p:cNvPr id="4" name="Text Placeholder 3">
            <a:extLst>
              <a:ext uri="{FF2B5EF4-FFF2-40B4-BE49-F238E27FC236}">
                <a16:creationId xmlns:a16="http://schemas.microsoft.com/office/drawing/2014/main" id="{C0E51362-8134-6340-8BD3-B9B9ECDDC651}"/>
              </a:ext>
            </a:extLst>
          </p:cNvPr>
          <p:cNvSpPr>
            <a:spLocks noGrp="1"/>
          </p:cNvSpPr>
          <p:nvPr>
            <p:ph type="body" sz="half" idx="2"/>
          </p:nvPr>
        </p:nvSpPr>
        <p:spPr>
          <a:xfrm>
            <a:off x="570831" y="2531514"/>
            <a:ext cx="4815840" cy="1344348"/>
          </a:xfrm>
        </p:spPr>
        <p:txBody>
          <a:bodyPr>
            <a:noAutofit/>
          </a:bodyPr>
          <a:lstStyle/>
          <a:p>
            <a:r>
              <a:rPr lang="en-US" sz="1400" dirty="0"/>
              <a:t>“The second important thing about Tiffany’s products was the stress which was put on the importance of process - the finished result was as always, as much as anything, a statement about technique.”</a:t>
            </a:r>
          </a:p>
          <a:p>
            <a:r>
              <a:rPr lang="en-US" sz="1200" i="1" dirty="0"/>
              <a:t>The History of Craft, </a:t>
            </a:r>
            <a:r>
              <a:rPr lang="en-US" sz="1200" dirty="0"/>
              <a:t>Edward Lucie-Smith, pp 228-9</a:t>
            </a:r>
            <a:endParaRPr lang="en-US" sz="1800" dirty="0"/>
          </a:p>
        </p:txBody>
      </p:sp>
      <p:sp>
        <p:nvSpPr>
          <p:cNvPr id="6" name="TextBox 5">
            <a:extLst>
              <a:ext uri="{FF2B5EF4-FFF2-40B4-BE49-F238E27FC236}">
                <a16:creationId xmlns:a16="http://schemas.microsoft.com/office/drawing/2014/main" id="{356CB830-21C6-AA48-9C20-99443928D4BD}"/>
              </a:ext>
            </a:extLst>
          </p:cNvPr>
          <p:cNvSpPr txBox="1"/>
          <p:nvPr/>
        </p:nvSpPr>
        <p:spPr>
          <a:xfrm>
            <a:off x="219741" y="814948"/>
            <a:ext cx="5586413" cy="1569660"/>
          </a:xfrm>
          <a:prstGeom prst="rect">
            <a:avLst/>
          </a:prstGeom>
          <a:noFill/>
        </p:spPr>
        <p:txBody>
          <a:bodyPr wrap="square" rtlCol="0">
            <a:spAutoFit/>
          </a:bodyPr>
          <a:lstStyle/>
          <a:p>
            <a:pPr algn="ctr"/>
            <a:r>
              <a:rPr lang="en-US" sz="1400" dirty="0">
                <a:solidFill>
                  <a:schemeClr val="bg1"/>
                </a:solidFill>
              </a:rPr>
              <a:t>“By the aid of of studies in chemistry and through years of experiments, I have found means to avoid the use of paints, etching or burning, or otherwise treating the surface of the glass so that now it is possible to produce figures in glass which even the flesh tones are not superficially treated – built up of what I call ‘genuine glass’ because there are no ticks of the glassmaker needed to express flesh.”</a:t>
            </a:r>
          </a:p>
          <a:p>
            <a:pPr algn="ctr"/>
            <a:r>
              <a:rPr lang="en-US" sz="1200" i="1" dirty="0">
                <a:solidFill>
                  <a:schemeClr val="bg1"/>
                </a:solidFill>
              </a:rPr>
              <a:t>Louis Comfort Tiffany from The History of Craft, </a:t>
            </a:r>
            <a:r>
              <a:rPr lang="en-US" sz="1200" dirty="0">
                <a:solidFill>
                  <a:schemeClr val="bg1"/>
                </a:solidFill>
              </a:rPr>
              <a:t>Edward Lucie-Smith, pp 228-9</a:t>
            </a:r>
            <a:endParaRPr lang="en-US" sz="1200" i="1" dirty="0">
              <a:solidFill>
                <a:schemeClr val="bg1"/>
              </a:solidFill>
            </a:endParaRPr>
          </a:p>
        </p:txBody>
      </p:sp>
      <p:sp>
        <p:nvSpPr>
          <p:cNvPr id="9" name="TextBox 8">
            <a:extLst>
              <a:ext uri="{FF2B5EF4-FFF2-40B4-BE49-F238E27FC236}">
                <a16:creationId xmlns:a16="http://schemas.microsoft.com/office/drawing/2014/main" id="{46185CF5-13D3-7240-885C-0B41FED79B52}"/>
              </a:ext>
            </a:extLst>
          </p:cNvPr>
          <p:cNvSpPr txBox="1"/>
          <p:nvPr/>
        </p:nvSpPr>
        <p:spPr>
          <a:xfrm>
            <a:off x="6160764" y="5596116"/>
            <a:ext cx="2866618" cy="1261884"/>
          </a:xfrm>
          <a:prstGeom prst="rect">
            <a:avLst/>
          </a:prstGeom>
          <a:noFill/>
        </p:spPr>
        <p:txBody>
          <a:bodyPr wrap="square" rtlCol="0">
            <a:spAutoFit/>
          </a:bodyPr>
          <a:lstStyle/>
          <a:p>
            <a:pPr algn="ctr"/>
            <a:r>
              <a:rPr lang="en-US" sz="1600" dirty="0"/>
              <a:t>“Morning Glory Paperweight” Vase</a:t>
            </a:r>
          </a:p>
          <a:p>
            <a:pPr algn="ctr"/>
            <a:r>
              <a:rPr lang="en-US" sz="1600" dirty="0"/>
              <a:t>c. 1914</a:t>
            </a:r>
          </a:p>
          <a:p>
            <a:pPr algn="ctr"/>
            <a:r>
              <a:rPr lang="en-US" sz="1400" dirty="0">
                <a:solidFill>
                  <a:srgbClr val="0070C0"/>
                </a:solidFill>
                <a:hlinkClick r:id="rId4">
                  <a:extLst>
                    <a:ext uri="{A12FA001-AC4F-418D-AE19-62706E023703}">
                      <ahyp:hlinkClr xmlns:ahyp="http://schemas.microsoft.com/office/drawing/2018/hyperlinkcolor" val="tx"/>
                    </a:ext>
                  </a:extLst>
                </a:hlinkClick>
              </a:rPr>
              <a:t>https://www.cmog.org/artwork/favrile-paperweight-vase-morning-glories</a:t>
            </a:r>
            <a:endParaRPr lang="en-US" sz="1400" dirty="0">
              <a:solidFill>
                <a:srgbClr val="0070C0"/>
              </a:solidFill>
            </a:endParaRPr>
          </a:p>
        </p:txBody>
      </p:sp>
      <p:sp>
        <p:nvSpPr>
          <p:cNvPr id="7" name="Text Placeholder 3">
            <a:extLst>
              <a:ext uri="{FF2B5EF4-FFF2-40B4-BE49-F238E27FC236}">
                <a16:creationId xmlns:a16="http://schemas.microsoft.com/office/drawing/2014/main" id="{AC5E45C2-7A70-B54E-9769-324C3852152C}"/>
              </a:ext>
            </a:extLst>
          </p:cNvPr>
          <p:cNvSpPr txBox="1">
            <a:spLocks/>
          </p:cNvSpPr>
          <p:nvPr/>
        </p:nvSpPr>
        <p:spPr>
          <a:xfrm>
            <a:off x="464151" y="4022768"/>
            <a:ext cx="5029200" cy="2698022"/>
          </a:xfrm>
          <a:prstGeom prst="rect">
            <a:avLst/>
          </a:prstGeom>
        </p:spPr>
        <p:txBody>
          <a:bodyPr vert="horz" lIns="91440" tIns="45720" rIns="91440" bIns="45720" rtlCol="0" anchor="t" anchorCtr="1">
            <a:normAutofit/>
          </a:bodyPr>
          <a:lstStyle>
            <a:lvl1pPr marL="0" indent="0" algn="ctr" defTabSz="914400" rtl="0" eaLnBrk="1" latinLnBrk="0" hangingPunct="1">
              <a:lnSpc>
                <a:spcPct val="100000"/>
              </a:lnSpc>
              <a:spcBef>
                <a:spcPts val="1000"/>
              </a:spcBef>
              <a:buClr>
                <a:schemeClr val="accent2"/>
              </a:buClr>
              <a:buFont typeface="Arial" panose="020B0604020202020204" pitchFamily="34" charset="0"/>
              <a:buNone/>
              <a:defRPr sz="1500" kern="1200">
                <a:solidFill>
                  <a:srgbClr val="FFFFFF"/>
                </a:solidFill>
                <a:latin typeface="+mn-lt"/>
                <a:ea typeface="+mn-ea"/>
                <a:cs typeface="+mn-cs"/>
              </a:defRPr>
            </a:lvl1pPr>
            <a:lvl2pPr marL="457200" indent="0" algn="l" defTabSz="914400" rtl="0" eaLnBrk="1" latinLnBrk="0" hangingPunct="1">
              <a:lnSpc>
                <a:spcPct val="100000"/>
              </a:lnSpc>
              <a:spcBef>
                <a:spcPts val="1000"/>
              </a:spcBef>
              <a:buClr>
                <a:schemeClr val="accent2"/>
              </a:buClr>
              <a:buFont typeface="Arial" panose="020B0604020202020204" pitchFamily="34" charset="0"/>
              <a:buNone/>
              <a:defRPr sz="1400" kern="1200">
                <a:solidFill>
                  <a:schemeClr val="tx1">
                    <a:lumMod val="85000"/>
                    <a:lumOff val="15000"/>
                  </a:schemeClr>
                </a:solidFill>
                <a:latin typeface="+mn-lt"/>
                <a:ea typeface="+mn-ea"/>
                <a:cs typeface="+mn-cs"/>
              </a:defRPr>
            </a:lvl2pPr>
            <a:lvl3pPr marL="914400" indent="0" algn="l" defTabSz="914400" rtl="0" eaLnBrk="1" latinLnBrk="0" hangingPunct="1">
              <a:lnSpc>
                <a:spcPct val="100000"/>
              </a:lnSpc>
              <a:spcBef>
                <a:spcPts val="1000"/>
              </a:spcBef>
              <a:buClr>
                <a:schemeClr val="accent2"/>
              </a:buClr>
              <a:buFont typeface="Arial" panose="020B0604020202020204" pitchFamily="34" charset="0"/>
              <a:buNone/>
              <a:defRPr sz="1200" kern="1200">
                <a:solidFill>
                  <a:schemeClr val="tx1">
                    <a:lumMod val="85000"/>
                    <a:lumOff val="15000"/>
                  </a:schemeClr>
                </a:solidFill>
                <a:latin typeface="+mn-lt"/>
                <a:ea typeface="+mn-ea"/>
                <a:cs typeface="+mn-cs"/>
              </a:defRPr>
            </a:lvl3pPr>
            <a:lvl4pPr marL="1371600" indent="0" algn="l" defTabSz="914400" rtl="0" eaLnBrk="1" latinLnBrk="0" hangingPunct="1">
              <a:lnSpc>
                <a:spcPct val="100000"/>
              </a:lnSpc>
              <a:spcBef>
                <a:spcPts val="1000"/>
              </a:spcBef>
              <a:buClr>
                <a:schemeClr val="accent2"/>
              </a:buClr>
              <a:buFont typeface="Arial" panose="020B0604020202020204" pitchFamily="34" charset="0"/>
              <a:buNone/>
              <a:defRPr sz="1000" kern="1200">
                <a:solidFill>
                  <a:schemeClr val="tx1">
                    <a:lumMod val="85000"/>
                    <a:lumOff val="15000"/>
                  </a:schemeClr>
                </a:solidFill>
                <a:latin typeface="+mn-lt"/>
                <a:ea typeface="+mn-ea"/>
                <a:cs typeface="+mn-cs"/>
              </a:defRPr>
            </a:lvl4pPr>
            <a:lvl5pPr marL="1828800" indent="0" algn="l" defTabSz="914400" rtl="0" eaLnBrk="1" latinLnBrk="0" hangingPunct="1">
              <a:lnSpc>
                <a:spcPct val="100000"/>
              </a:lnSpc>
              <a:spcBef>
                <a:spcPts val="1000"/>
              </a:spcBef>
              <a:buClr>
                <a:schemeClr val="accent2"/>
              </a:buClr>
              <a:buFont typeface="Arial" panose="020B0604020202020204" pitchFamily="34" charset="0"/>
              <a:buNone/>
              <a:defRPr sz="1000" kern="1200">
                <a:solidFill>
                  <a:schemeClr val="tx1">
                    <a:lumMod val="85000"/>
                    <a:lumOff val="15000"/>
                  </a:schemeClr>
                </a:solidFill>
                <a:latin typeface="+mn-lt"/>
                <a:ea typeface="+mn-ea"/>
                <a:cs typeface="+mn-cs"/>
              </a:defRPr>
            </a:lvl5pPr>
            <a:lvl6pPr marL="2286000" indent="0" algn="l" defTabSz="914400" rtl="0" eaLnBrk="1" latinLnBrk="0" hangingPunct="1">
              <a:lnSpc>
                <a:spcPct val="100000"/>
              </a:lnSpc>
              <a:spcBef>
                <a:spcPts val="1000"/>
              </a:spcBef>
              <a:buClr>
                <a:schemeClr val="accent2"/>
              </a:buClr>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100000"/>
              </a:lnSpc>
              <a:spcBef>
                <a:spcPts val="1000"/>
              </a:spcBef>
              <a:buClr>
                <a:schemeClr val="accent2"/>
              </a:buClr>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100000"/>
              </a:lnSpc>
              <a:spcBef>
                <a:spcPts val="1000"/>
              </a:spcBef>
              <a:buClr>
                <a:schemeClr val="accent2"/>
              </a:buClr>
              <a:buFont typeface="Arial" panose="020B0604020202020204" pitchFamily="34" charset="0"/>
              <a:buNone/>
              <a:defRPr sz="1000" kern="1200" baseline="0">
                <a:solidFill>
                  <a:schemeClr val="tx1"/>
                </a:solidFill>
                <a:latin typeface="+mn-lt"/>
                <a:ea typeface="+mn-ea"/>
                <a:cs typeface="+mn-cs"/>
              </a:defRPr>
            </a:lvl8pPr>
            <a:lvl9pPr marL="3657600" indent="0" algn="l" defTabSz="914400" rtl="0" eaLnBrk="1" latinLnBrk="0" hangingPunct="1">
              <a:lnSpc>
                <a:spcPct val="100000"/>
              </a:lnSpc>
              <a:spcBef>
                <a:spcPts val="1000"/>
              </a:spcBef>
              <a:buClr>
                <a:schemeClr val="accent2"/>
              </a:buClr>
              <a:buFont typeface="Arial" panose="020B0604020202020204" pitchFamily="34" charset="0"/>
              <a:buNone/>
              <a:defRPr sz="1000" kern="1200" baseline="0">
                <a:solidFill>
                  <a:schemeClr val="tx1"/>
                </a:solidFill>
                <a:latin typeface="+mn-lt"/>
                <a:ea typeface="+mn-ea"/>
                <a:cs typeface="+mn-cs"/>
              </a:defRPr>
            </a:lvl9pPr>
          </a:lstStyle>
          <a:p>
            <a:r>
              <a:rPr lang="en-US" sz="1400" dirty="0"/>
              <a:t>The form of this Favrile “Pansy” vase was first made by glassmaker John Hollingsworth (American, born England, 1851–1923). Hollingsworth, and all of Tiffany’s talented glass makers, were encouraged to experiment at the furnace. The iridescent sheen of this “Pansy” vase was achieved by spraying tin chloride on hot glass and reheating it in a reducing (decreased oxygen) environment. Although the term “Favrile” is often used to describe Tiffany’s iridescent glass, “Favrile” was actually used to describe all glass produced by the factory. On November 13, 1894, Tiffany registered “Favrile” as a trademark with the US Patent office (no. 25,512).</a:t>
            </a:r>
          </a:p>
          <a:p>
            <a:r>
              <a:rPr lang="en-US" dirty="0">
                <a:solidFill>
                  <a:srgbClr val="0070C0"/>
                </a:solidFill>
                <a:hlinkClick r:id="rId5">
                  <a:extLst>
                    <a:ext uri="{A12FA001-AC4F-418D-AE19-62706E023703}">
                      <ahyp:hlinkClr xmlns:ahyp="http://schemas.microsoft.com/office/drawing/2018/hyperlinkcolor" val="tx"/>
                    </a:ext>
                  </a:extLst>
                </a:hlinkClick>
              </a:rPr>
              <a:t>https://www.cmog.org/artwork/favrile-flower-form-vase-1</a:t>
            </a:r>
            <a:endParaRPr lang="en-US" dirty="0">
              <a:solidFill>
                <a:srgbClr val="0070C0"/>
              </a:solidFill>
            </a:endParaRPr>
          </a:p>
        </p:txBody>
      </p:sp>
      <p:pic>
        <p:nvPicPr>
          <p:cNvPr id="10" name="Picture Placeholder 12">
            <a:extLst>
              <a:ext uri="{FF2B5EF4-FFF2-40B4-BE49-F238E27FC236}">
                <a16:creationId xmlns:a16="http://schemas.microsoft.com/office/drawing/2014/main" id="{0D71C83F-F940-EC4B-AF8A-8B35A9D82AAA}"/>
              </a:ext>
            </a:extLst>
          </p:cNvPr>
          <p:cNvPicPr>
            <a:picLocks noChangeAspect="1"/>
          </p:cNvPicPr>
          <p:nvPr/>
        </p:nvPicPr>
        <p:blipFill rotWithShape="1">
          <a:blip r:embed="rId6"/>
          <a:srcRect l="19111" t="13750" r="15432"/>
          <a:stretch/>
        </p:blipFill>
        <p:spPr>
          <a:xfrm>
            <a:off x="9200765" y="233923"/>
            <a:ext cx="2804992" cy="5173730"/>
          </a:xfrm>
          <a:prstGeom prst="rect">
            <a:avLst/>
          </a:prstGeom>
        </p:spPr>
      </p:pic>
      <p:sp>
        <p:nvSpPr>
          <p:cNvPr id="11" name="TextBox 10">
            <a:extLst>
              <a:ext uri="{FF2B5EF4-FFF2-40B4-BE49-F238E27FC236}">
                <a16:creationId xmlns:a16="http://schemas.microsoft.com/office/drawing/2014/main" id="{39CA10D4-3173-7D4A-B866-2D8B0940F07B}"/>
              </a:ext>
            </a:extLst>
          </p:cNvPr>
          <p:cNvSpPr txBox="1"/>
          <p:nvPr/>
        </p:nvSpPr>
        <p:spPr>
          <a:xfrm>
            <a:off x="9545950" y="5643572"/>
            <a:ext cx="2481210" cy="1077218"/>
          </a:xfrm>
          <a:prstGeom prst="rect">
            <a:avLst/>
          </a:prstGeom>
          <a:noFill/>
        </p:spPr>
        <p:txBody>
          <a:bodyPr wrap="square" rtlCol="0">
            <a:spAutoFit/>
          </a:bodyPr>
          <a:lstStyle/>
          <a:p>
            <a:pPr algn="ctr"/>
            <a:r>
              <a:rPr lang="en-US" sz="1600" dirty="0"/>
              <a:t>“Pansy” Vase - </a:t>
            </a:r>
            <a:r>
              <a:rPr lang="en-US" sz="1600" dirty="0" err="1"/>
              <a:t>Favrille</a:t>
            </a:r>
            <a:endParaRPr lang="en-US" sz="1600" dirty="0"/>
          </a:p>
          <a:p>
            <a:pPr algn="ctr"/>
            <a:r>
              <a:rPr lang="en-US" sz="1600" dirty="0"/>
              <a:t>Made by: John Hollingsworth</a:t>
            </a:r>
          </a:p>
          <a:p>
            <a:pPr algn="ctr"/>
            <a:r>
              <a:rPr lang="en-US" sz="1600" dirty="0"/>
              <a:t>c. 1913</a:t>
            </a:r>
          </a:p>
        </p:txBody>
      </p:sp>
    </p:spTree>
    <p:extLst>
      <p:ext uri="{BB962C8B-B14F-4D97-AF65-F5344CB8AC3E}">
        <p14:creationId xmlns:p14="http://schemas.microsoft.com/office/powerpoint/2010/main" val="241633742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__PART_0" val="eyIkaWQiOiIxIiwiQ3VsdHVyZUluZm9OYW1lIjoiZW4tVVMiLCJTdHlsZU5hbWUiOiJHYW50dCIsIlZlcnNpb24iOnsiJGlkIjoiMiIsIlZlcnNpb24iOiIzLjIuMCIsIk9yaWdpbmFsQXNzZW1ibHlWZXJzaW9uIjoiMS4wMC4wMC4wMCIsIkVkaXRpb24iOiJQcm8iLCJJc1BsdXNFZGl0aW9uIjp0cnVlLCJJc1Byb0VkaXRpb24iOnRydWV9LCJFZmZlY3QiOjEsIlN0eWxlIjp7IiRpZCI6IjMiLCJUaW1lYmFuZFN0eWxlIjp7IiRpZCI6IjQiLCJTY2FsZU1hcmtpbmciOjEsIlNoYXBlIjoxMCwiU2hhcGVTdHlsZSI6eyIkaWQiOiI1IiwiTWFyZ2luIjp7IiRpZCI6IjYiLCJUb3AiOjAsIkxlZnQiOjEwLCJSaWdodCI6MTAsIkJvdHRvbSI6MH0sIlBhZGRpbmciOnsiJGlkIjoiNyIsIlRvcCI6MywiTGVmdCI6MCwiUmlnaHQiOjAsIkJvdHRvbSI6M30sIkJhY2tncm91bmQiOnsiJGlkIjoiOCIsIkNvbG9yIjp7IiRpZCI6IjkiLCJBIjoyNTUsIlIiOjY4LCJHIjo4NCwiQiI6MTA2fX0sIklzVmlzaWJsZSI6dHJ1ZSwiV2lkdGgiOjg1OC4wLCJIZWlnaHQiOjIwLjAsIkJvcmRlclN0eWxlIjp7IiRpZCI6IjEwIiwiTGluZUNvbG9yIjp7IiRpZCI6IjExIiwiJHR5cGUiOiJOTFJFLkNvbW1vbi5Eb20uU29saWRDb2xvckJydXNoLCBOTFJFLkNvbW1vbiIsIkNvbG9yIjp7IiRpZCI6IjEyIiwiQSI6MjU1LCJSIjoyNTUsIkciOjAsIkIiOjB9fSwiTGluZVdlaWdodCI6MC4wLCJMaW5lVHlwZSI6MCwiUGFyZW50U3R5bGUiOm51bGx9LCJQYXJlbnRTdHlsZSI6bnVsbH0sIlJpZ2h0RW5kQ2Fwc1N0eWxlIjp7IiRpZCI6IjEzIiwiRm9udFNldHRpbmdzIjp7IiRpZCI6IjE0IiwiRm9udFNpemUiOjE4LCJGb250TmFtZSI6IkNhbGlicmkiLCJJc0JvbGQiOnRydWUsIklzSXRhbGljIjpmYWxzZSwiSXNVbmRlcmxpbmVkIjpmYWxzZSwiUGFyZW50U3R5bGUiOm51bGx9LCJBdXRvU2l6ZSI6MCwiRm9yZWdyb3VuZCI6eyIkaWQiOiIxNSIsIkNvbG9yIjp7IiRpZCI6IjE2IiwiQSI6MjU1LCJSIjoxNzgsIkciOjE0LCJCIjoxOH19LCJNYXhXaWR0aCI6IkluZmluaXR5IiwiTWF4SGVpZ2h0IjoiSW5maW5pdHkiLCJTbWFydEZvcmVncm91bmRJc0FjdGl2ZSI6ZmFsc2UsIkhvcml6b250YWxBbGlnbm1lbnQiOjAsIlZlcnRpY2FsQWxpZ25tZW50IjowLCJTbWFydEZvcmVncm91bmQiOm51bGwsIkJhY2tncm91bmRGaWxsVHlwZSI6MCwiTWFyZ2luIjp7IiRpZCI6IjE3IiwiVG9wIjowLCJMZWZ0IjowLCJSaWdodCI6MjAsIkJvdHRvbSI6MH0sIlBhZGRpbmciOnsiJGlkIjoiMTgiLCJUb3AiOjAsIkxlZnQiOjAsIlJpZ2h0IjowLCJCb3R0b20iOjB9LCJCYWNrZ3JvdW5kIjp7IiRpZCI6IjE5IiwiQ29sb3IiOnsiJGlkIjoiMjAiLCJBIjo4OSwiUiI6MCwiRyI6MCwiQiI6MH19LCJJc1Zpc2libGUiOmZhbHNlLCJXaWR0aCI6MC4wLCJIZWlnaHQiOjAuMCwiQm9yZGVyU3R5bGUiOm51bGwsIlBhcmVudFN0eWxlIjpudWxsfSwiTGVmdEVuZENhcHNTdHlsZSI6eyIkaWQiOiIyMSIsIkZvbnRTZXR0aW5ncyI6eyIkaWQiOiIyMiIsIkZvbnRTaXplIjoxOCwiRm9udE5hbWUiOiJDYWxpYnJpIiwiSXNCb2xkIjp0cnVlLCJJc0l0YWxpYyI6ZmFsc2UsIklzVW5kZXJsaW5lZCI6ZmFsc2UsIlBhcmVudFN0eWxlIjpudWxsfSwiQXV0b1NpemUiOjAsIkZvcmVncm91bmQiOnsiJGlkIjoiMjMiLCJDb2xvciI6eyIkaWQiOiIyNCIsIkEiOjI1NSwiUiI6MjM3LCJHIjoxMjUsIkIiOjQ5fX0sIk1heFdpZHRoIjoiSW5maW5pdHkiLCJNYXhIZWlnaHQiOiJJbmZpbml0eSIsIlNtYXJ0Rm9yZWdyb3VuZElzQWN0aXZlIjpmYWxzZSwiSG9yaXpvbnRhbEFsaWdubWVudCI6MCwiVmVydGljYWxBbGlnbm1lbnQiOjAsIlNtYXJ0Rm9yZWdyb3VuZCI6bnVsbCwiQmFja2dyb3VuZEZpbGxUeXBlIjowLCJNYXJnaW4iOnsiJGlkIjoiMjUiLCJUb3AiOjAsIkxlZnQiOjIwLCJSaWdodCI6MCwiQm90dG9tIjowfSwiUGFkZGluZyI6eyIkaWQiOiIyNiIsIlRvcCI6MCwiTGVmdCI6MCwiUmlnaHQiOjAsIkJvdHRvbSI6MH0sIkJhY2tncm91bmQiOnsiJGlkIjoiMjciLCJDb2xvciI6eyIkcmVmIjoiMjAifX0sIklzVmlzaWJsZSI6ZmFsc2UsIldpZHRoIjowLjAsIkhlaWdodCI6MC4wLCJCb3JkZXJTdHlsZSI6bnVsbCwiUGFyZW50U3R5bGUiOm51bGx9LCJUb2RheVRleHRTdHlsZSI6eyIkaWQiOiIyOCIsIkZvbnRTZXR0aW5ncyI6eyIkaWQiOiIyOSIsIkZvbnRTaXplIjoxMiwiRm9udE5hbWUiOiJDYWxpYnJpIiwiSXNCb2xkIjpmYWxzZSwiSXNJdGFsaWMiOmZhbHNlLCJJc1VuZGVybGluZWQiOmZhbHNlLCJQYXJlbnRTdHlsZSI6bnVsbH0sIkF1dG9TaXplIjowLCJGb3JlZ3JvdW5kIjp7IiRpZCI6IjMwIiwiQ29sb3IiOnsiJGlkIjoiMzEiLCJBIjoyNTUsIlIiOjAsIkciOjAsIkIiOjB9fSwiTWF4V2lkdGgiOjIwMC4wLCJNYXhIZWlnaHQiOiJJbmZpbml0eSIsIlNtYXJ0Rm9yZWdyb3VuZElzQWN0aXZlIjpmYWxzZSwiSG9yaXpvbnRhbEFsaWdubWVudCI6MCwiVmVydGljYWxBbGlnbm1lbnQiOjAsIlNtYXJ0Rm9yZWdyb3VuZCI6bnVsbCwiQmFja2dyb3VuZEZpbGxUeXBlIjowLCJNYXJnaW4iOnsiJGlkIjoiMzIiLCJUb3AiOjAsIkxlZnQiOjAsIlJpZ2h0IjowLCJCb3R0b20iOjB9LCJQYWRkaW5nIjp7IiRpZCI6IjMzIiwiVG9wIjowLCJMZWZ0IjowLCJSaWdodCI6MCwiQm90dG9tIjowfSwiQmFja2dyb3VuZCI6eyIkaWQiOiIzNCIsIkNvbG9yIjp7IiRyZWYiOiIyMCJ9fSwiSXNWaXNpYmxlIjpmYWxzZSwiV2lkdGgiOjAuMCwiSGVpZ2h0IjowLjAsIkJvcmRlclN0eWxlIjpudWxsLCJQYXJlbnRTdHlsZSI6bnVsbH0sIlRvZGF5TWFya2VyU3R5bGUiOnsiJGlkIjoiMzUiLCJNYXJnaW4iOnsiJGlkIjoiMzYiLCJUb3AiOjAsIkxlZnQiOjAsIlJpZ2h0IjowLCJCb3R0b20iOjB9LCJQYWRkaW5nIjp7IiRpZCI6IjM3IiwiVG9wIjowLCJMZWZ0IjowLCJSaWdodCI6MCwiQm90dG9tIjowfSwiQmFja2dyb3VuZCI6eyIkaWQiOiIzOCIsIkNvbG9yIjp7IiRpZCI6IjM5IiwiQSI6MjU1LCJSIjoyNTUsIkciOjAsIkIiOjB9fSwiSXNWaXNpYmxlIjp0cnVlLCJXaWR0aCI6MC4wLCJIZWlnaHQiOjAuMCwiQm9yZGVyU3R5bGUiOm51bGwsIlBhcmVudFN0eWxlIjpudWxsfSwiU2NhbGVTdHlsZSI6eyIkaWQiOiI0MCIsIlNob3dTZWdtZW50U2VwYXJhdG9ycyI6ZmFsc2UsIlNlZ21lbnRTZXBhcmF0b3JPcGFjaXR5IjozMCwiRm9udFNldHRpbmdzIjp7IiRpZCI6IjQxIiwiRm9udFNpemUiOjEyLCJGb250TmFtZSI6IkNhbGlicmkiLCJJc0JvbGQiOmZhbHNlLCJJc0l0YWxpYyI6ZmFsc2UsIklzVW5kZXJsaW5lZCI6ZmFsc2UsIlBhcmVudFN0eWxlIjpudWxsfSwiQXV0b1NpemUiOjAsIkZvcmVncm91bmQiOnsiJGlkIjoiNDIiLCJDb2xvciI6eyIkaWQiOiI0MyIsIkEiOjI1NSwiUiI6MjU1LCJHIjoyNTUsIkIiOjI1NX19LCJNYXhXaWR0aCI6MjAwLjAsIk1heEhlaWdodCI6IkluZmluaXR5IiwiU21hcnRGb3JlZ3JvdW5kSXNBY3RpdmUiOmZhbHNlLCJIb3Jpem9udGFsQWxpZ25tZW50IjowLCJWZXJ0aWNhbEFsaWdubWVudCI6MSwiU21hcnRGb3JlZ3JvdW5kIjpudWxsLCJCYWNrZ3JvdW5kRmlsbFR5cGUiOjAsIk1hcmdpbiI6eyIkaWQiOiI0NCIsIlRvcCI6MCwiTGVmdCI6NSwiUmlnaHQiOjAsIkJvdHRvbSI6MH0sIlBhZGRpbmciOnsiJGlkIjoiNDUiLCJUb3AiOjAsIkxlZnQiOjAsIlJpZ2h0IjowLCJCb3R0b20iOjB9LCJCYWNrZ3JvdW5kIjp7IiRpZCI6IjQ2IiwiQ29sb3IiOnsiJHJlZiI6IjIwIn19LCJJc1Zpc2libGUiOnRydWUsIldpZHRoIjowLjAsIkhlaWdodCI6MC4wLCJCb3JkZXJTdHlsZSI6bnVsbCwiUGFyZW50U3R5bGUiOm51bGx9LCJFbGFwc2VkVGltZUJhY2tncm91bmQiOnsiJGlkIjoiNDciLCJDb2xvciI6eyIkaWQiOiI0OCIsIkEiOjc3LCJSIjoyNTUsIkciOjAsIkIiOjB9fSwiQXBwZW5kWWVhck9uWWVhckNoYW5nZSI6ZmFsc2UsIkVsYXBzZWRUaW1lRm9ybWF0IjoxLCJUb2RheU1hcmtlclBvc2l0aW9uIjowLCJRdWlja1Bvc2l0aW9uIjoxLCJBYnNvbHV0ZVBvc2l0aW9uIjoyNTAuMCwiTWFyZ2luIjp7IiRpZCI6IjQ5IiwiVG9wIjowLCJMZWZ0IjoxMCwiUmlnaHQiOjEwLCJCb3R0b20iOjB9LCJQYWRkaW5nIjp7IiRpZCI6IjUwIiwiVG9wIjowLCJMZWZ0IjowLCJSaWdodCI6MCwiQm90dG9tIjowfSwiQmFja2dyb3VuZCI6eyIkaWQiOiI1MSIsIkNvbG9yIjp7IiRpZCI6IjUyIiwiQSI6MjU1LCJSIjo2OCwiRyI6ODQsIkIiOjEwNn19LCJJc1Zpc2libGUiOnRydWUsIldpZHRoIjowLjAsIkhlaWdodCI6MC4wLCJCb3JkZXJTdHlsZSI6bnVsbCwiUGFyZW50U3R5bGUiOm51bGx9LCJEZWZhdWx0TWlsZXN0b25lU3R5bGUiOnsiJGlkIjoiNTMiLCJTaGFwZSI6MiwiQ29ubmVjdG9yTWFyZ2luIjp7IiRpZCI6IjU0IiwiVG9wIjowLCJMZWZ0IjoyLCJSaWdodCI6MiwiQm90dG9tIjowfSwiQ29ubmVjdG9yU3R5bGUiOnsiJGlkIjoiNTUiLCJMaW5lQ29sb3IiOnsiJGlkIjoiNTYiLCIkdHlwZSI6Ik5MUkUuQ29tbW9uLkRvbS5Tb2xpZENvbG9yQnJ1c2gsIE5MUkUuQ29tbW9uIiwiQ29sb3IiOnsiJGlkIjoiNTciLCJBIjoyNTUsIlIiOjc5LCJHIjoxMjksIkIiOjE4OX19LCJMaW5lV2VpZ2h0IjoxLjAsIkxpbmVUeXBlIjowLCJQYXJlbnRTdHlsZSI6bnVsbH0sIklzQmVsb3dUaW1lYmFuZCI6ZmFsc2UsIlBvc2l0aW9uT25UYXNrIjowLCJIaWRlRGF0ZSI6ZmFsc2UsIlNoYXBlU2l6ZSI6MSwiU3BhY2luZyI6Mi4wLCJQYWRkaW5nIjp7IiRpZCI6IjU4IiwiVG9wIjo3LCJMZWZ0IjozLCJSaWdodCI6MCwiQm90dG9tIjoyfSwiU2hhcGVTdHlsZSI6eyIkaWQiOiI1OSIsIk1hcmdpbiI6eyIkaWQiOiI2MCIsIlRvcCI6MCwiTGVmdCI6MCwiUmlnaHQiOjAsIkJvdHRvbSI6MH0sIlBhZGRpbmciOnsiJGlkIjoiNjEiLCJUb3AiOjAsIkxlZnQiOjAsIlJpZ2h0IjowLCJCb3R0b20iOjB9LCJCYWNrZ3JvdW5kIjp7IiRpZCI6IjYyIiwiQ29sb3IiOnsiJGlkIjoiNjMiLCJBIjoyNTUsIlIiOjAsIkciOjExNCwiQiI6MTg4fX0sIklzVmlzaWJsZSI6dHJ1ZSwiV2lkdGgiOjEzLjAsIkhlaWdodCI6MTMuMCwiQm9yZGVyU3R5bGUiOnsiJGlkIjoiNjQiLCJMaW5lQ29sb3IiOnsiJGlkIjoiNjUiLCIkdHlwZSI6Ik5MUkUuQ29tbW9uLkRvbS5Tb2xpZENvbG9yQnJ1c2gsIE5MUkUuQ29tbW9uIiwiQ29sb3IiOnsiJGlkIjoiNjYiLCJBIjoyNTUsIlIiOjI1NSwiRyI6MCwiQiI6MH19LCJMaW5lV2VpZ2h0IjowLjAsIkxpbmVUeXBlIjowLCJQYXJlbnRTdHlsZSI6bnVsbH0sIlBhcmVudFN0eWxlIjpudWxsfSwiVGl0bGVTdHlsZSI6eyIkaWQiOiI2NyIsIkZvbnRTZXR0aW5ncyI6eyIkaWQiOiI2OCIsIkZvbnRTaXplIjoxMSwiRm9udE5hbWUiOiJDYWxpYnJpIiwiSXNCb2xkIjpmYWxzZSwiSXNJdGFsaWMiOmZhbHNlLCJJc1VuZGVybGluZWQiOmZhbHNlLCJQYXJlbnRTdHlsZSI6bnVsbH0sIkF1dG9TaXplIjowLCJGb3JlZ3JvdW5kIjp7IiRpZCI6IjY5IiwiQ29sb3IiOnsiJGlkIjoiNzAiLCJBIjoyNTUsIlIiOjAsIkciOjAsIkIiOjB9fSwiTWF4V2lkdGgiOjIwMC4wLCJNYXhIZWlnaHQiOiJJbmZpbml0eSIsIlNtYXJ0Rm9yZWdyb3VuZElzQWN0aXZlIjpmYWxzZSwiSG9yaXpvbnRhbEFsaWdubWVudCI6MCwiVmVydGljYWxBbGlnbm1lbnQiOjAsIlNtYXJ0Rm9yZWdyb3VuZCI6bnVsbCwiQmFja2dyb3VuZEZpbGxUeXBlIjowLCJNYXJnaW4iOnsiJGlkIjoiNzEiLCJUb3AiOjAsIkxlZnQiOjAsIlJpZ2h0IjowLCJCb3R0b20iOjB9LCJQYWRkaW5nIjp7IiRpZCI6IjcyIiwiVG9wIjowLCJMZWZ0IjowLCJSaWdodCI6MCwiQm90dG9tIjowfSwiQmFja2dyb3VuZCI6eyIkaWQiOiI3MyIsIkNvbG9yIjp7IiRyZWYiOiIyMCJ9fSwiSXNWaXNpYmxlIjp0cnVlLCJXaWR0aCI6MC4wLCJIZWlnaHQiOjAuMCwiQm9yZGVyU3R5bGUiOm51bGwsIlBhcmVudFN0eWxlIjpudWxsfSwiRGF0ZVN0eWxlIjp7IiRpZCI6Ijc0IiwiRm9udFNldHRpbmdzIjp7IiRpZCI6Ijc1IiwiRm9udFNpemUiOjEwLCJGb250TmFtZSI6IkNhbGlicmkiLCJJc0JvbGQiOmZhbHNlLCJJc0l0YWxpYyI6ZmFsc2UsIklzVW5kZXJsaW5lZCI6ZmFsc2UsIlBhcmVudFN0eWxlIjpudWxsfSwiQXV0b1NpemUiOjAsIkZvcmVncm91bmQiOnsiJGlkIjoiNzYiLCJDb2xvciI6eyIkaWQiOiI3NyIsIkEiOjI1NSwiUiI6NjgsIkciOjg0LCJCIjoxMDZ9fSwiTWF4V2lkdGgiOjIwMC4wLCJNYXhIZWlnaHQiOiJJbmZpbml0eSIsIlNtYXJ0Rm9yZWdyb3VuZElzQWN0aXZlIjpmYWxzZSwiSG9yaXpvbnRhbEFsaWdubWVudCI6MCwiVmVydGljYWxBbGlnbm1lbnQiOjAsIlNtYXJ0Rm9yZWdyb3VuZCI6bnVsbCwiQmFja2dyb3VuZEZpbGxUeXBlIjowLCJNYXJnaW4iOnsiJGlkIjoiNzgiLCJUb3AiOjAsIkxlZnQiOjAsIlJpZ2h0IjowLCJCb3R0b20iOjB9LCJQYWRkaW5nIjp7IiRpZCI6Ijc5IiwiVG9wIjowLCJMZWZ0IjowLCJSaWdodCI6MCwiQm90dG9tIjowfSwiQmFja2dyb3VuZCI6eyIkaWQiOiI4MCIsIkNvbG9yIjp7IiRyZWYiOiIyMCJ9fSwiSXNWaXNpYmxlIjp0cnVlLCJXaWR0aCI6MC4wLCJIZWlnaHQiOjAuMCwiQm9yZGVyU3R5bGUiOm51bGwsIlBhcmVudFN0eWxlIjpudWxsfSwiRGF0ZUZvcm1hdCI6eyIkaWQiOiI4MSIsIkZvcm1hdFN0cmluZyI6Ik1NTSBkIiwiU2VwYXJhdG9yIjoiLyIsIlVzZUludGVybmF0aW9uYWxEYXRlRm9ybWF0IjpmYWxzZSwiRGF0ZUlzVmlzaWJsZSI6dHJ1ZSwiVGltZUlzVmlzaWJsZSI6ZmFsc2UsIkhvdXJEaWdpdHMiOjEsIkFtUG1EZXNpZ25hdG9yIjoyLCJUcmltMDBNaW51dGVzIjpmYWxzZSwiTGFzdEtub3duVmlzaWJpbGl0eVN0YXRlIjp7IiRpZCI6IjgyIiwiRGF0ZVBhcnRJc1Zpc2libGUiOmZhbHNlLCJUaW1lUGFydElzVmlzaWJsZSI6ZmFsc2V9fSwiSXNWaXNpYmxlIjp0cnVlLCJQYXJlbnRTdHlsZSI6bnVsbH0sIkRlZmF1bHRUYXNrU3R5bGUiOnsiJGlkIjoiODMiLCJTaGFwZSI6MSwiU2hhcGVUaGlja25lc3MiOjEsIkR1cmF0aW9uRm9ybWF0IjowLCJJbmNsdWRlTm9uV29ya2luZ0RheXNJbkR1cmF0aW9uIjp0cnVlLCJQZXJjZW50YWdlQ29tcGxldGVTdHlsZSI6eyIkaWQiOiI4NCIsIkZvbnRTZXR0aW5ncyI6eyIkaWQiOiI4NSIsIkZvbnRTaXplIjoxMCwiRm9udE5hbWUiOiJDYWxpYnJpIiwiSXNCb2xkIjpmYWxzZSwiSXNJdGFsaWMiOmZhbHNlLCJJc1VuZGVybGluZWQiOmZhbHNlLCJQYXJlbnRTdHlsZSI6bnVsbH0sIkF1dG9TaXplIjowLCJGb3JlZ3JvdW5kIjp7IiRpZCI6Ijg2IiwiQ29sb3IiOnsiJGlkIjoiODciLCJBIjoyNTUsIlIiOjE5MiwiRyI6ODAsIkIiOjc3fX0sIk1heFdpZHRoIjoyMDAuMCwiTWF4SGVpZ2h0IjoiSW5maW5pdHkiLCJTbWFydEZvcmVncm91bmRJc0FjdGl2ZSI6ZmFsc2UsIkhvcml6b250YWxBbGlnbm1lbnQiOjAsIlZlcnRpY2FsQWxpZ25tZW50IjowLCJTbWFydEZvcmVncm91bmQiOm51bGwsIkJhY2tncm91bmRGaWxsVHlwZSI6MCwiTWFyZ2luIjp7IiRpZCI6Ijg4IiwiVG9wIjowLCJMZWZ0IjowLCJSaWdodCI6MCwiQm90dG9tIjowfSwiUGFkZGluZyI6eyIkaWQiOiI4OSIsIlRvcCI6MCwiTGVmdCI6MCwiUmlnaHQiOjAsIkJvdHRvbSI6MH0sIkJhY2tncm91bmQiOnsiJGlkIjoiOTAiLCJDb2xvciI6eyIkcmVmIjoiMjAifX0sIklzVmlzaWJsZSI6dHJ1ZSwiV2lkdGgiOjAuMCwiSGVpZ2h0IjowLjAsIkJvcmRlclN0eWxlIjpudWxsLCJQYXJlbnRTdHlsZSI6bnVsbH0sIkR1cmF0aW9uU3R5bGUiOnsiJGlkIjoiOTEiLCJGb250U2V0dGluZ3MiOnsiJGlkIjoiOTIiLCJGb250U2l6ZSI6MTAsIkZvbnROYW1lIjoiQ2FsaWJyaSIsIklzQm9sZCI6ZmFsc2UsIklzSXRhbGljIjpmYWxzZSwiSXNVbmRlcmxpbmVkIjpmYWxzZSwiUGFyZW50U3R5bGUiOm51bGx9LCJBdXRvU2l6ZSI6MCwiRm9yZWdyb3VuZCI6eyIkaWQiOiI5MyIsIkNvbG9yIjp7IiRpZCI6Ijk0IiwiQSI6MjU1LCJSIjoyMzcsIkciOjEyNSwiQiI6NDl9fSwiTWF4V2lkdGgiOjIwMC4wLCJNYXhIZWlnaHQiOiJJbmZpbml0eSIsIlNtYXJ0Rm9yZWdyb3VuZElzQWN0aXZlIjpmYWxzZSwiSG9yaXpvbnRhbEFsaWdubWVudCI6MCwiVmVydGljYWxBbGlnbm1lbnQiOjAsIlNtYXJ0Rm9yZWdyb3VuZCI6bnVsbCwiQmFja2dyb3VuZEZpbGxUeXBlIjowLCJNYXJnaW4iOnsiJGlkIjoiOTUiLCJUb3AiOjAsIkxlZnQiOjAsIlJpZ2h0IjowLCJCb3R0b20iOjB9LCJQYWRkaW5nIjp7IiRpZCI6Ijk2IiwiVG9wIjowLCJMZWZ0IjowLCJSaWdodCI6MCwiQm90dG9tIjowfSwiQmFja2dyb3VuZCI6eyIkaWQiOiI5NyIsIkNvbG9yIjp7IiRyZWYiOiIyMCJ9fSwiSXNWaXNpYmxlIjp0cnVlLCJXaWR0aCI6MC4wLCJIZWlnaHQiOjAuMCwiQm9yZGVyU3R5bGUiOm51bGwsIlBhcmVudFN0eWxlIjpudWxsfSwiSG9yaXpvbnRhbENvbm5lY3RvclN0eWxlIjp7IiRpZCI6Ijk4IiwiTGluZUNvbG9yIjp7IiRpZCI6Ijk5IiwiJHR5cGUiOiJOTFJFLkNvbW1vbi5Eb20uU29saWRDb2xvckJydXNoLCBOTFJFLkNvbW1vbiIsIkNvbG9yIjp7IiRpZCI6IjEwMCIsIkEiOjI1NSwiUiI6MjA0LCJHIjoyMDQsIkIiOjIwNH19LCJMaW5lV2VpZ2h0IjowLjAsIkxpbmVUeXBlIjowLCJQYXJlbnRTdHlsZSI6bnVsbH0sIlZlcnRpY2FsQ29ubmVjdG9yU3R5bGUiOnsiJGlkIjoiMTAxIiwiTGluZUNvbG9yIjp7IiRpZCI6IjEwMiIsIiR0eXBlIjoiTkxSRS5Db21tb24uRG9tLlNvbGlkQ29sb3JCcnVzaCwgTkxSRS5Db21tb24iLCJDb2xvciI6eyIkaWQiOiIxMDMiLCJBIjoyNTUsIlIiOjIwNCwiRyI6MjA0LCJCIjoyMDR9fSwiTGluZVdlaWdodCI6MS4wLCJMaW5lVHlwZSI6MCwiUGFyZW50U3R5bGUiOm51bGx9LCJNYXJnaW4iOm51bGwsIlN0YXJ0RGF0ZVBvc2l0aW9uIjozLCJFbmREYXRlUG9zaXRpb24iOjMsIkRhdGVJc1Zpc2libGUiOnRydWUsIlRpdGxlUG9zaXRpb24iOjQsIkR1cmF0aW9uUG9zaXRpb24iOjEsIlBlcmNlbnRhZ2VDb21wbGV0ZWRQb3NpdGlvbiI6NiwiU3BhY2luZyI6MiwiSXNCZWxvd1RpbWViYW5kIjp0cnVlLCJQZXJjZW50YWdlQ29tcGxldGVTaGFwZU9wYWNpdHkiOjM1LCJTaGFwZVN0eWxlIjp7IiRpZCI6IjEwNCIsIk1hcmdpbiI6eyIkaWQiOiIxMDUiLCJUb3AiOjAsIkxlZnQiOjQsIlJpZ2h0Ijo0LCJCb3R0b20iOjB9LCJQYWRkaW5nIjp7IiRpZCI6IjEwNiIsIlRvcCI6MCwiTGVmdCI6MCwiUmlnaHQiOjAsIkJvdHRvbSI6MH0sIkJhY2tncm91bmQiOnsiJGlkIjoiMTA3IiwiQ29sb3IiOnsiJGlkIjoiMTA4IiwiQSI6MjU1LCJSIjowLCJHIjoxMTQsIkIiOjE4OH19LCJJc1Zpc2libGUiOnRydWUsIldpZHRoIjowLjAsIkhlaWdodCI6MTYuMCwiQm9yZGVyU3R5bGUiOnsiJGlkIjoiMTA5IiwiTGluZUNvbG9yIjp7IiRpZCI6IjExMCIsIiR0eXBlIjoiTkxSRS5Db21tb24uRG9tLlNvbGlkQ29sb3JCcnVzaCwgTkxSRS5Db21tb24iLCJDb2xvciI6eyIkaWQiOiIxMTEiLCJBIjoyNTUsIlIiOjI1NSwiRyI6MCwiQiI6MH19LCJMaW5lV2VpZ2h0IjowLjAsIkxpbmVUeXBlIjowLCJQYXJlbnRTdHlsZSI6bnVsbH0sIlBhcmVudFN0eWxlIjpudWxsfSwiVGl0bGVTdHlsZSI6eyIkaWQiOiIxMTIiLCJGb250U2V0dGluZ3MiOnsiJGlkIjoiMTEzIiwiRm9udFNpemUiOjExLCJGb250TmFtZSI6IkNhbGlicmkiLCJJc0JvbGQiOmZhbHNlLCJJc0l0YWxpYyI6ZmFsc2UsIklzVW5kZXJsaW5lZCI6ZmFsc2UsIlBhcmVudFN0eWxlIjpudWxsfSwiQXV0b1NpemUiOjAsIkZvcmVncm91bmQiOnsiJGlkIjoiMTE0IiwiQ29sb3IiOnsiJGlkIjoiMTE1IiwiQSI6MjU1LCJSIjoyMzEsIkciOjIzMCwiQiI6MjMwfX0sIk1heFdpZHRoIjoyMDAuMCwiTWF4SGVpZ2h0IjoiSW5maW5pdHkiLCJTbWFydEZvcmVncm91bmRJc0FjdGl2ZSI6ZmFsc2UsIkhvcml6b250YWxBbGlnbm1lbnQiOjAsIlZlcnRpY2FsQWxpZ25tZW50IjowLCJTbWFydEZvcmVncm91bmQiOm51bGwsIkJhY2tncm91bmRGaWxsVHlwZSI6MCwiTWFyZ2luIjp7IiRpZCI6IjExNiIsIlRvcCI6MCwiTGVmdCI6MCwiUmlnaHQiOjAsIkJvdHRvbSI6MH0sIlBhZGRpbmciOnsiJGlkIjoiMTE3IiwiVG9wIjowLCJMZWZ0IjowLCJSaWdodCI6MCwiQm90dG9tIjowfSwiQmFja2dyb3VuZCI6eyIkaWQiOiIxMTgiLCJDb2xvciI6eyIkcmVmIjoiMjAifX0sIklzVmlzaWJsZSI6dHJ1ZSwiV2lkdGgiOjAuMCwiSGVpZ2h0IjowLjAsIkJvcmRlclN0eWxlIjpudWxsLCJQYXJlbnRTdHlsZSI6bnVsbH0sIkRhdGVTdHlsZSI6eyIkaWQiOiIxMTkiLCJGb250U2V0dGluZ3MiOnsiJGlkIjoiMTIwIiwiRm9udFNpemUiOjEyLCJGb250TmFtZSI6IkNhbGlicmkiLCJJc0JvbGQiOmZhbHNlLCJJc0l0YWxpYyI6ZmFsc2UsIklzVW5kZXJsaW5lZCI6ZmFsc2UsIlBhcmVudFN0eWxlIjpudWxsfSwiQXV0b1NpemUiOjAsIkZvcmVncm91bmQiOnsiJGlkIjoiMTIxIiwiQ29sb3IiOnsiJGlkIjoiMTIyIiwiQSI6MjU1LCJSIjoyNTUsIkciOjI1NSwiQiI6MjU1fX0sIk1heFdpZHRoIjoyMDAuMCwiTWF4SGVpZ2h0IjoiSW5maW5pdHkiLCJTbWFydEZvcmVncm91bmRJc0FjdGl2ZSI6ZmFsc2UsIkhvcml6b250YWxBbGlnbm1lbnQiOjAsIlZlcnRpY2FsQWxpZ25tZW50IjowLCJTbWFydEZvcmVncm91bmQiOm51bGwsIkJhY2tncm91bmRGaWxsVHlwZSI6MCwiTWFyZ2luIjp7IiRpZCI6IjEyMyIsIlRvcCI6MCwiTGVmdCI6MCwiUmlnaHQiOjAsIkJvdHRvbSI6MH0sIlBhZGRpbmciOnsiJGlkIjoiMTI0IiwiVG9wIjowLCJMZWZ0IjowLCJSaWdodCI6MCwiQm90dG9tIjowfSwiQmFja2dyb3VuZCI6eyIkaWQiOiIxMjUiLCJDb2xvciI6eyIkcmVmIjoiMjAifX0sIklzVmlzaWJsZSI6dHJ1ZSwiV2lkdGgiOjAuMCwiSGVpZ2h0IjowLjAsIkJvcmRlclN0eWxlIjpudWxsLCJQYXJlbnRTdHlsZSI6bnVsbH0sIkRhdGVGb3JtYXQiOnsiJGlkIjoiMTI2IiwiRm9ybWF0U3RyaW5nIjoiTU1NIGQiLCJTZXBhcmF0b3IiOiIvIiwiVXNlSW50ZXJuYXRpb25hbERhdGVGb3JtYXQiOmZhbHNlLCJEYXRlSXNWaXNpYmxlIjp0cnVlLCJUaW1lSXNWaXNpYmxlIjpmYWxzZSwiSG91ckRpZ2l0cyI6MSwiQW1QbURlc2lnbmF0b3IiOjIsIlRyaW0wME1pbnV0ZXMiOmZhbHNlLCJMYXN0S25vd25WaXNpYmlsaXR5U3RhdGUiOnsiJGlkIjoiMTI3IiwiRGF0ZVBhcnRJc1Zpc2libGUiOmZhbHNlLCJUaW1lUGFydElzVmlzaWJsZSI6ZmFsc2V9fSwiSXNWaXNpYmxlIjp0cnVlLCJQYXJlbnRTdHlsZSI6bnVsbCwiX2V4cGxpY2l0bHlTZXQiOnsiJGlkIjoiMTI4IiwiU2hhcGVTdHlsZSI6ZmFsc2UsIlRpdGxlU3R5bGUiOmZhbHNlLCJEYXRlU3R5bGUiOmZhbHNlLCJIb3Jpem9udGFsQ29ubmVjdG9yU3R5bGUiOmZhbHNlLCJWZXJ0aWNhbENvbm5lY3RvclN0eWxlIjpmYWxzZSwiUGVyY2VudGFnZUNvbXBsZXRlU2hhcGVPcGFjaXR5IjpmYWxzZSwiU2hhcGUiOmZhbHNlLCJTaGFwZVRoaWNrbmVzcyI6ZmFsc2UsIkR1cmF0aW9uRm9ybWF0IjpmYWxzZSwiSW5jbHVkZU5vbldvcmtpbmdEYXlzSW5EdXJhdGlvbiI6ZmFsc2UsIk1hcmdpbiI6ZmFsc2UsIlN0YXJ0RGF0ZVBvc2l0aW9uIjpmYWxzZSwiRW5kRGF0ZVBvc2l0aW9uIjpmYWxzZSwiVGl0bGVQb3NpdGlvbiI6ZmFsc2UsIkR1cmF0aW9uUG9zaXRpb24iOmZhbHNlLCJQZXJjZW50YWdlQ29tcGxldGVkUG9zaXRpb24iOmZhbHNlLCJTcGFjaW5nIjpmYWxzZSwiSXNCZWxvd1RpbWViYW5kIjpmYWxzZSwiRGF0ZUZvcm1hdCI6ZmFsc2UsIklzVmlzaWJsZSI6ZmFsc2V9fSwiR3JpZGxpbmVQYW5lbFN0eWxlIjp7IiRpZCI6IjEyOSIsIkdyaWRsaW5lU3R5bGUiOnsiJGlkIjoiMTMwIiwiTGluZUNvbG9yIjp7IiRpZCI6IjEzMSIsIiR0eXBlIjoiTkxSRS5Db21tb24uRG9tLlNvbGlkQ29sb3JCcnVzaCwgTkxSRS5Db21tb24iLCJDb2xvciI6eyIkaWQiOiIxMzIiLCJBIjozOCwiUiI6OTEsIkciOjE1NSwiQiI6MjEzfX0sIkxpbmVXZWlnaHQiOjEuMCwiTGluZVR5cGUiOjAsIlBhcmVudFN0eWxlIjpudWxsfSwiTWFyZ2luIjp7IiRpZCI6IjEzMyIsIlRvcCI6MCwiTGVmdCI6MCwiUmlnaHQiOjAsIkJvdHRvbSI6MH0sIlBhZGRpbmciOnsiJGlkIjoiMTM0IiwiVG9wIjowLCJMZWZ0IjowLCJSaWdodCI6MCwiQm90dG9tIjowfSwiQmFja2dyb3VuZCI6bnVsbCwiSXNWaXNpYmxlIjp0cnVlLCJXaWR0aCI6MC4wLCJIZWlnaHQiOjAuMCwiQm9yZGVyU3R5bGUiOm51bGwsIlBhcmVudFN0eWxlIjpudWxsfSwiU2hvd0VsYXBzZWRUaW1lR3JhZGllbnRTdHlsZSI6ZmFsc2UsIkRlZmF1bHRTd2ltbGFuZVN0eWxlIjp7IiRpZCI6IjEzNSIsIkhlYWRlclN0eWxlIjp7IiRpZCI6IjEzNiIsIlRleHRTdHlsZSI6eyIkaWQiOiIxMzciLCJGb250U2V0dGluZ3MiOnsiJGlkIjoiMTM4IiwiRm9udFNpemUiOjEyLCJGb250TmFtZSI6IkNhbGlicmkiLCJJc0JvbGQiOmZhbHNlLCJJc0l0YWxpYyI6ZmFsc2UsIklzVW5kZXJsaW5lZCI6ZmFsc2UsIlBhcmVudFN0eWxlIjpudWxsfSwiQXV0b1NpemUiOjAsIkZvcmVncm91bmQiOnsiJGlkIjoiMTM5IiwiQ29sb3IiOnsiJGlkIjoiMTQwIiwiQSI6MjU1LCJSIjozMiwiRyI6NTYsIkIiOjEwMH19LCJNYXhXaWR0aCI6IkluZmluaXR5IiwiTWF4SGVpZ2h0IjoiSW5maW5pdHkiLCJTbWFydEZvcmVncm91bmRJc0FjdGl2ZSI6ZmFsc2UsIkhvcml6b250YWxBbGlnbm1lbnQiOjAsIlZlcnRpY2FsQWxpZ25tZW50IjowLCJTbWFydEZvcmVncm91bmQiOm51bGwsIkJhY2tncm91bmRGaWxsVHlwZSI6MCwiTWFyZ2luIjp7IiRpZCI6IjE0MSIsIlRvcCI6MCwiTGVmdCI6MCwiUmlnaHQiOjAsIkJvdHRvbSI6MH0sIlBhZGRpbmciOnsiJGlkIjoiMTQyIiwiVG9wIjowLCJMZWZ0IjowLCJSaWdodCI6MCwiQm90dG9tIjowfSwiQmFja2dyb3VuZCI6bnVsbCwiSXNWaXNpYmxlIjp0cnVlLCJXaWR0aCI6MC4wLCJIZWlnaHQiOjAuMCwiQm9yZGVyU3R5bGUiOm51bGwsIlBhcmVudFN0eWxlIjpudWxsfSwiUmVjdGFuZ2xlU3R5bGUiOnsiJGlkIjoiMTQzIiwiTWFyZ2luIjp7IiRpZCI6IjE0NCIsIlRvcCI6MCwiTGVmdCI6MCwiUmlnaHQiOjAsIkJvdHRvbSI6MH0sIlBhZGRpbmciOnsiJGlkIjoiMTQ1IiwiVG9wIjowLCJMZWZ0IjowLCJSaWdodCI6MCwiQm90dG9tIjowfSwiQmFja2dyb3VuZCI6eyIkaWQiOiIxNDYiLCJDb2xvciI6eyIkaWQiOiIxNDciLCJBIjoxMjcsIlIiOjkxLCJHIjoxNTUsIkIiOjIxM319LCJJc1Zpc2libGUiOnRydWUsIldpZHRoIjowLjAsIkhlaWdodCI6MC4wLCJCb3JkZXJTdHlsZSI6eyIkaWQiOiIxNDgiLCJMaW5lQ29sb3IiOnsiJGlkIjoiMTQ5IiwiJHR5cGUiOiJOTFJFLkNvbW1vbi5Eb20uU29saWRDb2xvckJydXNoLCBOTFJFLkNvbW1vbiIsIkNvbG9yIjp7IiRpZCI6IjE1MCIsIkEiOjI1NSwiUiI6MjU1LCJHIjowLCJCIjowfX0sIkxpbmVXZWlnaHQiOjAuMCwiTGluZVR5cGUiOjAsIlBhcmVudFN0eWxlIjpudWxsfSwiUGFyZW50U3R5bGUiOm51bGx9LCJNYXJnaW4iOnsiJGlkIjoiMTUxIiwiVG9wIjowLCJMZWZ0IjowLCJSaWdodCI6MCwiQm90dG9tIjowfSwiUGFkZGluZyI6eyIkaWQiOiIxNTIiLCJUb3AiOjAsIkxlZnQiOjAsIlJpZ2h0IjowLCJCb3R0b20iOjB9LCJCYWNrZ3JvdW5kIjpudWxsLCJJc1Zpc2libGUiOnRydWUsIldpZHRoIjowLjAsIkhlaWdodCI6MC4wLCJCb3JkZXJTdHlsZSI6bnVsbCwiUGFyZW50U3R5bGUiOm51bGx9LCJCYWNrZ3JvdW5kU3R5bGUiOnsiJGlkIjoiMTUzIiwiTWFyZ2luIjp7IiRpZCI6IjE1NCIsIlRvcCI6MCwiTGVmdCI6MCwiUmlnaHQiOjAsIkJvdHRvbSI6MH0sIlBhZGRpbmciOnsiJGlkIjoiMTU1IiwiVG9wIjowLCJMZWZ0IjowLCJSaWdodCI6MCwiQm90dG9tIjowfSwiQmFja2dyb3VuZCI6eyIkaWQiOiIxNTYiLCJDb2xvciI6eyIkaWQiOiIxNTciLCJBIjozOCwiUiI6OTEsIkciOjE1NSwiQiI6MjEzfX0sIklzVmlzaWJsZSI6dHJ1ZSwiV2lkdGgiOjAuMCwiSGVpZ2h0IjowLjAsIkJvcmRlclN0eWxlIjp7IiRpZCI6IjE1OCIsIkxpbmVDb2xvciI6eyIkaWQiOiIxNTkiLCIkdHlwZSI6Ik5MUkUuQ29tbW9uLkRvbS5Tb2xpZENvbG9yQnJ1c2gsIE5MUkUuQ29tbW9uIiwiQ29sb3IiOnsiJGlkIjoiMTYwIiwiQSI6MjU1LCJSIjoyNTUsIkciOjAsIkIiOjB9fSwiTGluZVdlaWdodCI6MC4wLCJMaW5lVHlwZSI6MCwiUGFyZW50U3R5bGUiOm51bGx9LCJQYXJlbnRTdHlsZSI6bnVsbH0sIklzQWJvdmVUaW1lYmFuZCI6ZmFsc2UsIk1hcmdpbiI6eyIkaWQiOiIxNjEiLCJUb3AiOjAsIkxlZnQiOjAsIlJpZ2h0IjowLCJCb3R0b20iOjB9LCJQYWRkaW5nIjp7IiRpZCI6IjE2MiIsIlRvcCI6MCwiTGVmdCI6MCwiUmlnaHQiOjAsIkJvdHRvbSI6MH0sIklzVmlzaWJsZSI6dHJ1ZSwiV2lkdGgiOjAuMCwiSGVpZ2h0IjowLjAsIkJvcmRlclN0eWxlIjpudWxsLCJQYXJlbnRTdHlsZSI6bnVsbH19LCJTY2FsZSI6eyIkaWQiOiIxNjMiLCJTdGFydERhdGUiOiIyMDE3LTA5LTA4VDAwOjAwOjAwWiIsIkVuZERhdGUiOiIyMDIwLTExLTMwVDIzOjU5OjAwIiwiRm9ybWF0IjoiTU1NIiwiVHlwZSI6MiwiQXV0b0RhdGVSYW5nZSI6dHJ1ZSwiV29ya2luZ0RheXMiOjEyNywiVG9kYXlNYXJrZXJUZXh0IjoiVG9kYXkiLCJBdXRvU2NhbGVUeXBlIjp0cnVlfSwiTWlsZXN0b25lcyI6W3siJGlkIjoiMTY0IiwiRGF0ZSI6IjIwMjAtMDktMDhUMjM6NTk6MDBaIiwiU3R5bGUiOnsiJGlkIjoiMTY1IiwiU2hhcGUiOjE0LCJDb25uZWN0b3JNYXJnaW4iOnsiJHJlZiI6IjU0In0sIkNvbm5lY3RvclN0eWxlIjp7IiRpZCI6IjE2NiIsIkxpbmVDb2xvciI6eyIkaWQiOiIxNjciLCIkdHlwZSI6Ik5MUkUuQ29tbW9uLkRvbS5Tb2xpZENvbG9yQnJ1c2gsIE5MUkUuQ29tbW9uIiwiQ29sb3IiOnsiJGlkIjoiMTY4IiwiQSI6MjU1LCJSIjoxMjgsIkciOjE0MSwiQiI6MTY5fX0sIkxpbmVXZWlnaHQiOjEuMCwiTGluZVR5cGUiOjAsIlBhcmVudFN0eWxlIjp7IiRyZWYiOiI1NSJ9fSwiSXNCZWxvd1RpbWViYW5kIjpmYWxzZSwiUG9zaXRpb25PblRhc2siOjAsIkhpZGVEYXRlIjpmYWxzZSwiU2hhcGVTaXplIjoxLCJTcGFjaW5nIjowLjAsIlBhZGRpbmciOnsiJGlkIjoiMTY5IiwiVG9wIjowLCJMZWZ0IjowLCJSaWdodCI6MCwiQm90dG9tIjowfSwiU2hhcGVTdHlsZSI6eyIkaWQiOiIxNzAiLCJNYXJnaW4iOnsiJHJlZiI6IjYwIn0sIlBhZGRpbmciOnsiJHJlZiI6IjYxIn0sIkJhY2tncm91bmQiOnsiJGlkIjoiMTcxIiwiQ29sb3IiOnsiJGlkIjoiMTcyIiwiQSI6MjU1LCJSIjoxNzgsIkciOjE0LCJCIjoxOH19LCJJc1Zpc2libGUiOnRydWUsIldpZHRoIjoxOC4wLCJIZWlnaHQiOjIwLjAsIkJvcmRlclN0eWxlIjp7IiRpZCI6IjE3MyIsIkxpbmVDb2xvciI6eyIkcmVmIjoiNjUifSwiTGluZVdlaWdodCI6MC4wLCJMaW5lVHlwZSI6MCwiUGFyZW50U3R5bGUiOnsiJHJlZiI6IjY0In19LCJQYXJlbnRTdHlsZSI6eyIkcmVmIjoiNTkifX0sIlRpdGxlU3R5bGUiOnsiJGlkIjoiMTc0IiwiRm9udFNldHRpbmdzIjp7IiRpZCI6IjE3NSIsIkZvbnRTaXplIjoxMiwiRm9udE5hbWUiOiJDYWxpYnJpIiwiSXNCb2xkIjp0cnVlLCJJc0l0YWxpYyI6ZmFsc2UsIklzVW5kZXJsaW5lZCI6ZmFsc2UsIlBhcmVudFN0eWxlIjp7IiRyZWYiOiI2OCJ9fSwiQXV0b1NpemUiOjAsIkZvcmVncm91bmQiOnsiJGlkIjoiMTc2IiwiQ29sb3IiOnsiJGlkIjoiMTc3IiwiQSI6MjU1LCJSIjowLCJHIjowLCJCIjowfX0sIk1heFdpZHRoIjo2MS43NSwiTWF4SGVpZ2h0IjoiSW5maW5pdHkiLCJTbWFydEZvcmVncm91bmRJc0FjdGl2ZSI6ZmFsc2UsIkhvcml6b250YWxBbGlnbm1lbnQiOjEsIlZlcnRpY2FsQWxpZ25tZW50IjowLCJTbWFydEZvcmVncm91bmQiOm51bGwsIkJhY2tncm91bmRGaWxsVHlwZSI6MCwiTWFyZ2luIjp7IiRyZWYiOiI3MSJ9LCJQYWRkaW5nIjp7IiRyZWYiOiI3MiJ9LCJCYWNrZ3JvdW5kIjp7IiRyZWYiOiI3MyJ9LCJJc1Zpc2libGUiOnRydWUsIldpZHRoIjowLjAsIkhlaWdodCI6MC4wLCJCb3JkZXJTdHlsZSI6eyIkaWQiOiIxNzgiLCJMaW5lQ29sb3IiOm51bGwsIkxpbmVXZWlnaHQiOjAuMCwiTGluZVR5cGUiOjAsIlBhcmVudFN0eWxlIjpudWxsfSwiUGFyZW50U3R5bGUiOnsiJHJlZiI6IjY3In19LCJEYXRlU3R5bGUiOnsiJGlkIjoiMTc5IiwiRm9udFNldHRpbmdzIjp7IiRpZCI6IjE4MCIsIkZvbnRTaXplIjoxMCwiRm9udE5hbWUiOiJDYWxpYnJpIiwiSXNCb2xkIjpmYWxzZSwiSXNJdGFsaWMiOmZhbHNlLCJJc1VuZGVybGluZWQiOmZhbHNlLCJQYXJlbnRTdHlsZSI6eyIkcmVmIjoiNzUifX0sIkF1dG9TaXplIjowLCJGb3JlZ3JvdW5kIjp7IiRpZCI6IjE4MSIsIkNvbG9yIjp7IiRpZCI6IjE4MiIsIkEiOjI1NSwiUiI6NjgsIkciOjg0LCJCIjoxMDZ9fSwiTWF4V2lkdGgiOjIwMC4wLCJNYXhIZWlnaHQiOiJJbmZpbml0eSIsIlNtYXJ0Rm9yZWdyb3VuZElzQWN0aXZlIjpmYWxzZSwiSG9yaXpvbnRhbEFsaWdubWVudCI6MSwiVmVydGljYWxBbGlnbm1lbnQiOjAsIlNtYXJ0Rm9yZWdyb3VuZCI6bnVsbCwiQmFja2dyb3VuZEZpbGxUeXBlIjowLCJNYXJnaW4iOnsiJHJlZiI6Ijc4In0sIlBhZGRpbmciOnsiJHJlZiI6Ijc5In0sIkJhY2tncm91bmQiOnsiJHJlZiI6IjgwIn0sIklzVmlzaWJsZSI6dHJ1ZSwiV2lkdGgiOjAuMCwiSGVpZ2h0IjowLjAsIkJvcmRlclN0eWxlIjp7IiRpZCI6IjE4MyIsIkxpbmVDb2xvciI6bnVsbCwiTGluZVdlaWdodCI6MC4wLCJMaW5lVHlwZSI6MCwiUGFyZW50U3R5bGUiOm51bGx9LCJQYXJlbnRTdHlsZSI6eyIkcmVmIjoiNzQifX0sIkRhdGVGb3JtYXQiOnsiJHJlZiI6IjgxIn0sIklzVmlzaWJsZSI6dHJ1ZSwiUGFyZW50U3R5bGUiOnsiJHJlZiI6IjUzIn19LCJJbmRleCI6MCwiUGVyY2VudGFnZUNvbXBsZXRlIjpudWxsLCJQb3NpdGlvbiI6eyJSYXRpbyI6MC4xMDY0MTM5NzU0NjgzODgzMSwiSXNDdXN0b20iOnRydWV9LCJEYXRlRm9ybWF0Ijp7IiRyZWYiOiI4MSJ9LCJSZWxhdGVkVGFza0lkIjoiMDAwMDAwMDAtMDAwMC0wMDAwLTAwMDAtMDAwMDAwMDAwMDAwIiwiSWQiOiI5MjY0ZTFlMi01ZjYyLTQ2NmItOTJhMS0wYTUxNTUzOWZhM2IiLCJJbXBvcnRJZCI6bnVsbCwiVGl0bGUiOiJNaWxlc3RvbmUgMSIsIk5vdGUiOm51bGwsIkh5cGVybGluayI6eyIkaWQiOiIxODQiLCJBZGRyZXNzIjoiIiwiU3ViQWRkcmVzcyI6IiJ9LCJJc0NoYW5nZWQiOmZhbHNlLCJJc05ldyI6dHJ1ZX0seyIkaWQiOiIxODUiLCJEYXRlIjoiMjAyMC0wOS0yMVQyMzo1OTowMFoiLCJTdHlsZSI6eyIkaWQiOiIxODYiLCJTaGFwZSI6NCwiQ29ubmVjdG9yTWFyZ2luIjp7IiRyZWYiOiI1NCJ9LCJDb25uZWN0b3JTdHlsZSI6eyIkaWQiOiIxODciLCJMaW5lQ29sb3IiOnsiJGlkIjoiMTg4IiwiJHR5cGUiOiJOTFJFLkNvbW1vbi5Eb20uU29saWRDb2xvckJydXNoLCBOTFJFLkNvbW1vbiIsIkNvbG9yIjp7IiRpZCI6IjE4OSIsIkEiOjI1NSwiUiI6MTI4LCJHIjoxNDEsIkIiOjE2OX19LCJMaW5lV2VpZ2h0IjoxLjAsIkxpbmVUeXBlIjowLCJQYXJlbnRTdHlsZSI6eyIkcmVmIjoiNTUifX0sIklzQmVsb3dUaW1lYmFuZCI6dHJ1ZSwiUG9zaXRpb25PblRhc2siOjAsIkhpZGVEYXRlIjpmYWxzZSwiU2hhcGVTaXplIjoxLCJTcGFjaW5nIjowLjAsIlBhZGRpbmciOnsiJGlkIjoiMTkwIiwiVG9wIjowLCJMZWZ0IjowLCJSaWdodCI6MCwiQm90dG9tIjowfSwiU2hhcGVTdHlsZSI6eyIkaWQiOiIxOTEiLCJNYXJnaW4iOnsiJHJlZiI6IjYwIn0sIlBhZGRpbmciOnsiJHJlZiI6IjYxIn0sIkJhY2tncm91bmQiOnsiJGlkIjoiMTkyIiwiQ29sb3IiOnsiJGlkIjoiMTkzIiwiQSI6MjU1LCJSIjoxMjgsIkciOjE0MSwiQiI6MTY5fX0sIklzVmlzaWJsZSI6dHJ1ZSwiV2lkdGgiOjE2LjA0OTk5OTIzNzA2MDU0NywiSGVpZ2h0IjoxNi4yNSwiQm9yZGVyU3R5bGUiOnsiJGlkIjoiMTk0IiwiTGluZUNvbG9yIjp7IiRyZWYiOiI2NSJ9LCJMaW5lV2VpZ2h0IjowLjAsIkxpbmVUeXBlIjowLCJQYXJlbnRTdHlsZSI6eyIkcmVmIjoiNjQifX0sIlBhcmVudFN0eWxlIjp7IiRyZWYiOiI1OSJ9fSwiVGl0bGVTdHlsZSI6eyIkaWQiOiIxOTUiLCJGb250U2V0dGluZ3MiOnsiJGlkIjoiMTk2IiwiRm9udFNpemUiOjEyLCJGb250TmFtZSI6IkNhbGlicmkiLCJJc0JvbGQiOnRydWUsIklzSXRhbGljIjpmYWxzZSwiSXNVbmRlcmxpbmVkIjpmYWxzZSwiUGFyZW50U3R5bGUiOnsiJHJlZiI6IjY4In19LCJBdXRvU2l6ZSI6MCwiRm9yZWdyb3VuZCI6eyIkaWQiOiIxOTciLCJDb2xvciI6eyIkaWQiOiIxOTgiLCJBIjoyNTUsIlIiOjAsIkciOjAsIkIiOjB9fSwiTWF4V2lkdGgiOjYxLjc1LCJNYXhIZWlnaHQiOiJJbmZpbml0eSIsIlNtYXJ0Rm9yZWdyb3VuZElzQWN0aXZlIjpmYWxzZSwiSG9yaXpvbnRhbEFsaWdubWVudCI6MSwiVmVydGljYWxBbGlnbm1lbnQiOjAsIlNtYXJ0Rm9yZWdyb3VuZCI6bnVsbCwiQmFja2dyb3VuZEZpbGxUeXBlIjowLCJNYXJnaW4iOnsiJHJlZiI6IjcxIn0sIlBhZGRpbmciOnsiJHJlZiI6IjcyIn0sIkJhY2tncm91bmQiOnsiJHJlZiI6IjczIn0sIklzVmlzaWJsZSI6dHJ1ZSwiV2lkdGgiOjAuMCwiSGVpZ2h0IjowLjAsIkJvcmRlclN0eWxlIjp7IiRpZCI6IjE5OSIsIkxpbmVDb2xvciI6bnVsbCwiTGluZVdlaWdodCI6MC4wLCJMaW5lVHlwZSI6MCwiUGFyZW50U3R5bGUiOm51bGx9LCJQYXJlbnRTdHlsZSI6eyIkcmVmIjoiNjcifX0sIkRhdGVTdHlsZSI6eyIkaWQiOiIyMDAiLCJGb250U2V0dGluZ3MiOnsiJGlkIjoiMjAxIiwiRm9udFNpemUiOjEwLCJGb250TmFtZSI6IkNhbGlicmkiLCJJc0JvbGQiOmZhbHNlLCJJc0l0YWxpYyI6ZmFsc2UsIklzVW5kZXJsaW5lZCI6ZmFsc2UsIlBhcmVudFN0eWxlIjp7IiRyZWYiOiI3NSJ9fSwiQXV0b1NpemUiOjAsIkZvcmVncm91bmQiOnsiJGlkIjoiMjAyIiwiQ29sb3IiOnsiJGlkIjoiMjAzIiwiQSI6MjU1LCJSIjo2OCwiRyI6ODQsIkIiOjEwNn19LCJNYXhXaWR0aCI6MjAwLjAsIk1heEhlaWdodCI6IkluZmluaXR5IiwiU21hcnRGb3JlZ3JvdW5kSXNBY3RpdmUiOmZhbHNlLCJIb3Jpem9udGFsQWxpZ25tZW50IjoxLCJWZXJ0aWNhbEFsaWdubWVudCI6MCwiU21hcnRGb3JlZ3JvdW5kIjpudWxsLCJCYWNrZ3JvdW5kRmlsbFR5cGUiOjAsIk1hcmdpbiI6eyIkcmVmIjoiNzgifSwiUGFkZGluZyI6eyIkcmVmIjoiNzkifSwiQmFja2dyb3VuZCI6eyIkcmVmIjoiODAifSwiSXNWaXNpYmxlIjp0cnVlLCJXaWR0aCI6MC4wLCJIZWlnaHQiOjAuMCwiQm9yZGVyU3R5bGUiOnsiJGlkIjoiMjA0IiwiTGluZUNvbG9yIjpudWxsLCJMaW5lV2VpZ2h0IjowLjAsIkxpbmVUeXBlIjowLCJQYXJlbnRTdHlsZSI6bnVsbH0sIlBhcmVudFN0eWxlIjp7IiRyZWYiOiI3NCJ9fSwiRGF0ZUZvcm1hdCI6eyIkcmVmIjoiODEifSwiSXNWaXNpYmxlIjp0cnVlLCJQYXJlbnRTdHlsZSI6eyIkcmVmIjoiNTMifX0sIkluZGV4IjoxLCJQZXJjZW50YWdlQ29tcGxldGUiOm51bGwsIlBvc2l0aW9uIjp7IlJhdGlvIjowLjAsIklzQ3VzdG9tIjpmYWxzZX0sIkRhdGVGb3JtYXQiOnsiJHJlZiI6IjgxIn0sIlJlbGF0ZWRUYXNrSWQiOiIwMDAwMDAwMC0wMDAwLTAwMDAtMDAwMC0wMDAwMDAwMDAwMDAiLCJJZCI6Ijk3YzFkOTg0LTllZWUtNDU3Ny04NmNmLTc2YjljZGFmNjJiYSIsIkltcG9ydElkIjpudWxsLCJUaXRsZSI6Ik1pbGVzdG9uZSAyIiwiTm90ZSI6bnVsbCwiSHlwZXJsaW5rIjp7IiRpZCI6IjIwNSIsIkFkZHJlc3MiOiIiLCJTdWJBZGRyZXNzIjoiIn0sIklzQ2hhbmdlZCI6ZmFsc2UsIklzTmV3Ijp0cnVlfSx7IiRpZCI6IjIwNiIsIkRhdGUiOiIyMDIwLTEwLTA0VDIzOjU5OjAwWiIsIlN0eWxlIjp7IiRpZCI6IjIwNyIsIlNoYXBlIjo5LCJDb25uZWN0b3JNYXJnaW4iOnsiJHJlZiI6IjU0In0sIkNvbm5lY3RvclN0eWxlIjp7IiRpZCI6IjIwOCIsIkxpbmVDb2xvciI6eyIkaWQiOiIyMDkiLCIkdHlwZSI6Ik5MUkUuQ29tbW9uLkRvbS5Tb2xpZENvbG9yQnJ1c2gsIE5MUkUuQ29tbW9uIiwiQ29sb3IiOnsiJGlkIjoiMjEwIiwiQSI6MjU1LCJSIjoxMjgsIkciOjE0MSwiQiI6MTY5fX0sIkxpbmVXZWlnaHQiOjEuMCwiTGluZVR5cGUiOjAsIlBhcmVudFN0eWxlIjp7IiRyZWYiOiI1NSJ9fSwiSXNCZWxvd1RpbWViYW5kIjpmYWxzZSwiUG9zaXRpb25PblRhc2siOjAsIkhpZGVEYXRlIjpmYWxzZSwiU2hhcGVTaXplIjoxLCJTcGFjaW5nIjowLjAsIlBhZGRpbmciOnsiJGlkIjoiMjExIiwiVG9wIjowLCJMZWZ0IjowLCJSaWdodCI6MCwiQm90dG9tIjowfSwiU2hhcGVTdHlsZSI6eyIkaWQiOiIyMTIiLCJNYXJnaW4iOnsiJHJlZiI6IjYwIn0sIlBhZGRpbmciOnsiJHJlZiI6IjYxIn0sIkJhY2tncm91bmQiOnsiJGlkIjoiMjEzIiwiQ29sb3IiOnsiJGlkIjoiMjE0IiwiQSI6MjU1LCJSIjoxMjgsIkciOjE0MSwiQiI6MTY5fX0sIklzVmlzaWJsZSI6dHJ1ZSwiV2lkdGgiOjE4LjAsIkhlaWdodCI6MjAuMCwiQm9yZGVyU3R5bGUiOnsiJGlkIjoiMjE1IiwiTGluZUNvbG9yIjp7IiRyZWYiOiI2NSJ9LCJMaW5lV2VpZ2h0IjowLjAsIkxpbmVUeXBlIjowLCJQYXJlbnRTdHlsZSI6eyIkcmVmIjoiNjQifX0sIlBhcmVudFN0eWxlIjp7IiRyZWYiOiI1OSJ9fSwiVGl0bGVTdHlsZSI6eyIkaWQiOiIyMTYiLCJGb250U2V0dGluZ3MiOnsiJGlkIjoiMjE3IiwiRm9udFNpemUiOjEyLCJGb250TmFtZSI6IkNhbGlicmkiLCJJc0JvbGQiOnRydWUsIklzSXRhbGljIjpmYWxzZSwiSXNVbmRlcmxpbmVkIjpmYWxzZSwiUGFyZW50U3R5bGUiOnsiJHJlZiI6IjY4In19LCJBdXRvU2l6ZSI6MCwiRm9yZWdyb3VuZCI6eyIkaWQiOiIyMTgiLCJDb2xvciI6eyIkaWQiOiIyMTkiLCJBIjoyNTUsIlIiOjAsIkciOjAsIkIiOjB9fSwiTWF4V2lkdGgiOjYxLjc1LCJNYXhIZWlnaHQiOiJJbmZpbml0eSIsIlNtYXJ0Rm9yZWdyb3VuZElzQWN0aXZlIjpmYWxzZSwiSG9yaXpvbnRhbEFsaWdubWVudCI6MSwiVmVydGljYWxBbGlnbm1lbnQiOjAsIlNtYXJ0Rm9yZWdyb3VuZCI6bnVsbCwiQmFja2dyb3VuZEZpbGxUeXBlIjowLCJNYXJnaW4iOnsiJHJlZiI6IjcxIn0sIlBhZGRpbmciOnsiJHJlZiI6IjcyIn0sIkJhY2tncm91bmQiOnsiJHJlZiI6IjczIn0sIklzVmlzaWJsZSI6dHJ1ZSwiV2lkdGgiOjAuMCwiSGVpZ2h0IjowLjAsIkJvcmRlclN0eWxlIjp7IiRpZCI6IjIyMCIsIkxpbmVDb2xvciI6bnVsbCwiTGluZVdlaWdodCI6MC4wLCJMaW5lVHlwZSI6MCwiUGFyZW50U3R5bGUiOm51bGx9LCJQYXJlbnRTdHlsZSI6eyIkcmVmIjoiNjcifX0sIkRhdGVTdHlsZSI6eyIkaWQiOiIyMjEiLCJGb250U2V0dGluZ3MiOnsiJGlkIjoiMjIyIiwiRm9udFNpemUiOjEwLCJGb250TmFtZSI6IkNhbGlicmkiLCJJc0JvbGQiOmZhbHNlLCJJc0l0YWxpYyI6ZmFsc2UsIklzVW5kZXJsaW5lZCI6ZmFsc2UsIlBhcmVudFN0eWxlIjp7IiRyZWYiOiI3NSJ9fSwiQXV0b1NpemUiOjAsIkZvcmVncm91bmQiOnsiJGlkIjoiMjIzIiwiQ29sb3IiOnsiJGlkIjoiMjI0IiwiQSI6MjU1LCJSIjo2OCwiRyI6ODQsIkIiOjEwNn19LCJNYXhXaWR0aCI6MjAwLjAsIk1heEhlaWdodCI6IkluZmluaXR5IiwiU21hcnRGb3JlZ3JvdW5kSXNBY3RpdmUiOmZhbHNlLCJIb3Jpem9udGFsQWxpZ25tZW50IjoxLCJWZXJ0aWNhbEFsaWdubWVudCI6MCwiU21hcnRGb3JlZ3JvdW5kIjpudWxsLCJCYWNrZ3JvdW5kRmlsbFR5cGUiOjAsIk1hcmdpbiI6eyIkcmVmIjoiNzgifSwiUGFkZGluZyI6eyIkcmVmIjoiNzkifSwiQmFja2dyb3VuZCI6eyIkcmVmIjoiODAifSwiSXNWaXNpYmxlIjp0cnVlLCJXaWR0aCI6MC4wLCJIZWlnaHQiOjAuMCwiQm9yZGVyU3R5bGUiOnsiJGlkIjoiMjI1IiwiTGluZUNvbG9yIjpudWxsLCJMaW5lV2VpZ2h0IjowLjAsIkxpbmVUeXBlIjowLCJQYXJlbnRTdHlsZSI6bnVsbH0sIlBhcmVudFN0eWxlIjp7IiRyZWYiOiI3NCJ9fSwiRGF0ZUZvcm1hdCI6eyIkcmVmIjoiODEifSwiSXNWaXNpYmxlIjp0cnVlLCJQYXJlbnRTdHlsZSI6eyIkcmVmIjoiNTMifX0sIkluZGV4IjoyLCJQZXJjZW50YWdlQ29tcGxldGUiOm51bGwsIlBvc2l0aW9uIjp7IlJhdGlvIjowLjEwNTg3MTY4MDkzMDgwODc1LCJJc0N1c3RvbSI6dHJ1ZX0sIkRhdGVGb3JtYXQiOnsiJHJlZiI6IjgxIn0sIlJlbGF0ZWRUYXNrSWQiOiIwMDAwMDAwMC0wMDAwLTAwMDAtMDAwMC0wMDAwMDAwMDAwMDAiLCJJZCI6IjIxNjMyYjYxLTc5NmUtNGViZi04ODVhLWRiNmFlNzc3YjcwOCIsIkltcG9ydElkIjpudWxsLCJUaXRsZSI6Ik1pbGVzdG9uZSAzIiwiTm90ZSI6bnVsbCwiSHlwZXJsaW5rIjp7IiRpZCI6IjIyNiIsIkFkZHJlc3MiOiIiLCJTdWJBZGRyZXNzIjoiIn0sIklzQ2hhbmdlZCI6ZmFsc2UsIklzTmV3Ijp0cnVlfSx7IiRpZCI6IjIyNyIsIkRhdGUiOiIyMDIwLTEwLTEyVDIzOjU5OjAwWiIsIlN0eWxlIjp7IiRpZCI6IjIyOCIsIlNoYXBlIjo0LCJDb25uZWN0b3JNYXJnaW4iOnsiJHJlZiI6IjU0In0sIkNvbm5lY3RvclN0eWxlIjp7IiRpZCI6IjIyOSIsIkxpbmVDb2xvciI6eyIkaWQiOiIyMzAiLCIkdHlwZSI6Ik5MUkUuQ29tbW9uLkRvbS5Tb2xpZENvbG9yQnJ1c2gsIE5MUkUuQ29tbW9uIiwiQ29sb3IiOnsiJGlkIjoiMjMxIiwiQSI6MjU1LCJSIjoxMjgsIkciOjE0MSwiQiI6MTY5fX0sIkxpbmVXZWlnaHQiOjEuMCwiTGluZVR5cGUiOjAsIlBhcmVudFN0eWxlIjp7IiRyZWYiOiI1NSJ9fSwiSXNCZWxvd1RpbWViYW5kIjp0cnVlLCJQb3NpdGlvbk9uVGFzayI6MCwiSGlkZURhdGUiOmZhbHNlLCJTaGFwZVNpemUiOjEsIlNwYWNpbmciOjAuMCwiUGFkZGluZyI6eyIkaWQiOiIyMzIiLCJUb3AiOjAsIkxlZnQiOjAsIlJpZ2h0IjowLCJCb3R0b20iOjB9LCJTaGFwZVN0eWxlIjp7IiRpZCI6IjIzMyIsIk1hcmdpbiI6eyIkcmVmIjoiNjAifSwiUGFkZGluZyI6eyIkcmVmIjoiNjEifSwiQmFja2dyb3VuZCI6eyIkaWQiOiIyMzQiLCJDb2xvciI6eyIkaWQiOiIyMzUiLCJBIjoyNTUsIlIiOjEyOCwiRyI6MTQxLCJCIjoxNjl9fSwiSXNWaXNpYmxlIjp0cnVlLCJXaWR0aCI6MTYuMDQ5OTk5MjM3MDYwNTQ3LCJIZWlnaHQiOjE2LjI1LCJCb3JkZXJTdHlsZSI6eyIkaWQiOiIyMzYiLCJMaW5lQ29sb3IiOnsiJHJlZiI6IjY1In0sIkxpbmVXZWlnaHQiOjAuMCwiTGluZVR5cGUiOjAsIlBhcmVudFN0eWxlIjp7IiRyZWYiOiI2NCJ9fSwiUGFyZW50U3R5bGUiOnsiJHJlZiI6IjU5In19LCJUaXRsZVN0eWxlIjp7IiRpZCI6IjIzNyIsIkZvbnRTZXR0aW5ncyI6eyIkaWQiOiIyMzgiLCJGb250U2l6ZSI6MTIsIkZvbnROYW1lIjoiQ2FsaWJyaSIsIklzQm9sZCI6dHJ1ZSwiSXNJdGFsaWMiOmZhbHNlLCJJc1VuZGVybGluZWQiOmZhbHNlLCJQYXJlbnRTdHlsZSI6eyIkcmVmIjoiNjgifX0sIkF1dG9TaXplIjowLCJGb3JlZ3JvdW5kIjp7IiRpZCI6IjIzOSIsIkNvbG9yIjp7IiRpZCI6IjI0MCIsIkEiOjI1NSwiUiI6MCwiRyI6MCwiQiI6MH19LCJNYXhXaWR0aCI6NjEuNzUsIk1heEhlaWdodCI6IkluZmluaXR5IiwiU21hcnRGb3JlZ3JvdW5kSXNBY3RpdmUiOmZhbHNlLCJIb3Jpem9udGFsQWxpZ25tZW50IjoxLCJWZXJ0aWNhbEFsaWdubWVudCI6MCwiU21hcnRGb3JlZ3JvdW5kIjpudWxsLCJCYWNrZ3JvdW5kRmlsbFR5cGUiOjAsIk1hcmdpbiI6eyIkcmVmIjoiNzEifSwiUGFkZGluZyI6eyIkcmVmIjoiNzIifSwiQmFja2dyb3VuZCI6eyIkcmVmIjoiNzMifSwiSXNWaXNpYmxlIjp0cnVlLCJXaWR0aCI6MC4wLCJIZWlnaHQiOjAuMCwiQm9yZGVyU3R5bGUiOnsiJGlkIjoiMjQxIiwiTGluZUNvbG9yIjpudWxsLCJMaW5lV2VpZ2h0IjowLjAsIkxpbmVUeXBlIjowLCJQYXJlbnRTdHlsZSI6bnVsbH0sIlBhcmVudFN0eWxlIjp7IiRyZWYiOiI2NyJ9fSwiRGF0ZVN0eWxlIjp7IiRpZCI6IjI0MiIsIkZvbnRTZXR0aW5ncyI6eyIkaWQiOiIyNDMiLCJGb250U2l6ZSI6MTAsIkZvbnROYW1lIjoiQ2FsaWJyaSIsIklzQm9sZCI6ZmFsc2UsIklzSXRhbGljIjpmYWxzZSwiSXNVbmRlcmxpbmVkIjpmYWxzZSwiUGFyZW50U3R5bGUiOnsiJHJlZiI6Ijc1In19LCJBdXRvU2l6ZSI6MCwiRm9yZWdyb3VuZCI6eyIkaWQiOiIyNDQiLCJDb2xvciI6eyIkaWQiOiIyNDUiLCJBIjoyNTUsIlIiOjY4LCJHIjo4NCwiQiI6MTA2fX0sIk1heFdpZHRoIjoyMDAuMCwiTWF4SGVpZ2h0IjoiSW5maW5pdHkiLCJTbWFydEZvcmVncm91bmRJc0FjdGl2ZSI6ZmFsc2UsIkhvcml6b250YWxBbGlnbm1lbnQiOjEsIlZlcnRpY2FsQWxpZ25tZW50IjowLCJTbWFydEZvcmVncm91bmQiOm51bGwsIkJhY2tncm91bmRGaWxsVHlwZSI6MCwiTWFyZ2luIjp7IiRyZWYiOiI3OCJ9LCJQYWRkaW5nIjp7IiRyZWYiOiI3OSJ9LCJCYWNrZ3JvdW5kIjp7IiRyZWYiOiI4MCJ9LCJJc1Zpc2libGUiOnRydWUsIldpZHRoIjowLjAsIkhlaWdodCI6MC4wLCJCb3JkZXJTdHlsZSI6eyIkaWQiOiIyNDYiLCJMaW5lQ29sb3IiOm51bGwsIkxpbmVXZWlnaHQiOjAuMCwiTGluZVR5cGUiOjAsIlBhcmVudFN0eWxlIjpudWxsfSwiUGFyZW50U3R5bGUiOnsiJHJlZiI6Ijc0In19LCJEYXRlRm9ybWF0Ijp7IiRyZWYiOiI4MSJ9LCJJc1Zpc2libGUiOnRydWUsIlBhcmVudFN0eWxlIjp7IiRyZWYiOiI1MyJ9fSwiSW5kZXgiOjMsIlBlcmNlbnRhZ2VDb21wbGV0ZSI6bnVsbCwiUG9zaXRpb24iOnsiUmF0aW8iOjAuMCwiSXNDdXN0b20iOmZhbHNlfSwiRGF0ZUZvcm1hdCI6eyIkcmVmIjoiODEifSwiUmVsYXRlZFRhc2tJZCI6IjAwMDAwMDAwLTAwMDAtMDAwMC0wMDAwLTAwMDAwMDAwMDAwMCIsIklkIjoiMTZkYTdmYWMtYTc4Yi00ZWFkLTk2YzktYTQyZDRhNTk4OTkwIiwiSW1wb3J0SWQiOm51bGwsIlRpdGxlIjoiTWlsZXN0b25lIDQiLCJOb3RlIjpudWxsLCJIeXBlcmxpbmsiOnsiJGlkIjoiMjQ3IiwiQWRkcmVzcyI6IiIsIlN1YkFkZHJlc3MiOiIifSwiSXNDaGFuZ2VkIjpmYWxzZSwiSXNOZXciOnRydWV9LHsiJGlkIjoiMjQ4IiwiRGF0ZSI6IjIwMjAtMTEtMDRUMjM6NTk6MDBaIiwiU3R5bGUiOnsiJGlkIjoiMjQ5IiwiU2hhcGUiOjksIkNvbm5lY3Rvck1hcmdpbiI6eyIkcmVmIjoiNTQifSwiQ29ubmVjdG9yU3R5bGUiOnsiJGlkIjoiMjUwIiwiTGluZUNvbG9yIjp7IiRpZCI6IjI1MSIsIiR0eXBlIjoiTkxSRS5Db21tb24uRG9tLlNvbGlkQ29sb3JCcnVzaCwgTkxSRS5Db21tb24iLCJDb2xvciI6eyIkaWQiOiIyNTIiLCJBIjoyNTUsIlIiOjEyOCwiRyI6MTQxLCJCIjoxNjl9fSwiTGluZVdlaWdodCI6MS4wLCJMaW5lVHlwZSI6MCwiUGFyZW50U3R5bGUiOnsiJHJlZiI6IjU1In19LCJJc0JlbG93VGltZWJhbmQiOmZhbHNlLCJQb3NpdGlvbk9uVGFzayI6MCwiSGlkZURhdGUiOmZhbHNlLCJTaGFwZVNpemUiOjEsIlNwYWNpbmciOjAuMCwiUGFkZGluZyI6eyIkaWQiOiIyNTMiLCJUb3AiOjAsIkxlZnQiOjAsIlJpZ2h0IjowLCJCb3R0b20iOjB9LCJTaGFwZVN0eWxlIjp7IiRpZCI6IjI1NCIsIk1hcmdpbiI6eyIkcmVmIjoiNjAifSwiUGFkZGluZyI6eyIkcmVmIjoiNjEifSwiQmFja2dyb3VuZCI6eyIkaWQiOiIyNTUiLCJDb2xvciI6eyIkaWQiOiIyNTYiLCJBIjoyNTUsIlIiOjEyOCwiRyI6MTQxLCJCIjoxNjl9fSwiSXNWaXNpYmxlIjp0cnVlLCJXaWR0aCI6MTYuMDQ5OTk5MjM3MDYwNTQ3LCJIZWlnaHQiOjE2LjI1LCJCb3JkZXJTdHlsZSI6eyIkaWQiOiIyNTciLCJMaW5lQ29sb3IiOnsiJHJlZiI6IjY1In0sIkxpbmVXZWlnaHQiOjAuMCwiTGluZVR5cGUiOjAsIlBhcmVudFN0eWxlIjp7IiRyZWYiOiI2NCJ9fSwiUGFyZW50U3R5bGUiOnsiJHJlZiI6IjU5In19LCJUaXRsZVN0eWxlIjp7IiRpZCI6IjI1OCIsIkZvbnRTZXR0aW5ncyI6eyIkaWQiOiIyNTkiLCJGb250U2l6ZSI6MTIsIkZvbnROYW1lIjoiQ2FsaWJyaSIsIklzQm9sZCI6dHJ1ZSwiSXNJdGFsaWMiOmZhbHNlLCJJc1VuZGVybGluZWQiOmZhbHNlLCJQYXJlbnRTdHlsZSI6eyIkcmVmIjoiNjgifX0sIkF1dG9TaXplIjowLCJGb3JlZ3JvdW5kIjp7IiRpZCI6IjI2MCIsIkNvbG9yIjp7IiRpZCI6IjI2MSIsIkEiOjI1NSwiUiI6MCwiRyI6MCwiQiI6MH19LCJNYXhXaWR0aCI6NjEuNzUsIk1heEhlaWdodCI6IkluZmluaXR5IiwiU21hcnRGb3JlZ3JvdW5kSXNBY3RpdmUiOmZhbHNlLCJIb3Jpem9udGFsQWxpZ25tZW50IjoxLCJWZXJ0aWNhbEFsaWdubWVudCI6MCwiU21hcnRGb3JlZ3JvdW5kIjpudWxsLCJCYWNrZ3JvdW5kRmlsbFR5cGUiOjAsIk1hcmdpbiI6eyIkcmVmIjoiNzEifSwiUGFkZGluZyI6eyIkcmVmIjoiNzIifSwiQmFja2dyb3VuZCI6eyIkcmVmIjoiNzMifSwiSXNWaXNpYmxlIjp0cnVlLCJXaWR0aCI6MC4wLCJIZWlnaHQiOjAuMCwiQm9yZGVyU3R5bGUiOnsiJGlkIjoiMjYyIiwiTGluZUNvbG9yIjpudWxsLCJMaW5lV2VpZ2h0IjowLjAsIkxpbmVUeXBlIjowLCJQYXJlbnRTdHlsZSI6bnVsbH0sIlBhcmVudFN0eWxlIjp7IiRyZWYiOiI2NyJ9fSwiRGF0ZVN0eWxlIjp7IiRpZCI6IjI2MyIsIkZvbnRTZXR0aW5ncyI6eyIkaWQiOiIyNjQiLCJGb250U2l6ZSI6MTAsIkZvbnROYW1lIjoiQ2FsaWJyaSIsIklzQm9sZCI6ZmFsc2UsIklzSXRhbGljIjpmYWxzZSwiSXNVbmRlcmxpbmVkIjpmYWxzZSwiUGFyZW50U3R5bGUiOnsiJHJlZiI6Ijc1In19LCJBdXRvU2l6ZSI6MCwiRm9yZWdyb3VuZCI6eyIkaWQiOiIyNjUiLCJDb2xvciI6eyIkaWQiOiIyNjYiLCJBIjoyNTUsIlIiOjY4LCJHIjo4NCwiQiI6MTA2fX0sIk1heFdpZHRoIjoyMDAuMCwiTWF4SGVpZ2h0IjoiSW5maW5pdHkiLCJTbWFydEZvcmVncm91bmRJc0FjdGl2ZSI6ZmFsc2UsIkhvcml6b250YWxBbGlnbm1lbnQiOjEsIlZlcnRpY2FsQWxpZ25tZW50IjowLCJTbWFydEZvcmVncm91bmQiOm51bGwsIkJhY2tncm91bmRGaWxsVHlwZSI6MCwiTWFyZ2luIjp7IiRyZWYiOiI3OCJ9LCJQYWRkaW5nIjp7IiRyZWYiOiI3OSJ9LCJCYWNrZ3JvdW5kIjp7IiRyZWYiOiI4MCJ9LCJJc1Zpc2libGUiOnRydWUsIldpZHRoIjowLjAsIkhlaWdodCI6MC4wLCJCb3JkZXJTdHlsZSI6eyIkaWQiOiIyNjciLCJMaW5lQ29sb3IiOm51bGwsIkxpbmVXZWlnaHQiOjAuMCwiTGluZVR5cGUiOjAsIlBhcmVudFN0eWxlIjpudWxsfSwiUGFyZW50U3R5bGUiOnsiJHJlZiI6Ijc0In19LCJEYXRlRm9ybWF0Ijp7IiRyZWYiOiI4MSJ9LCJJc1Zpc2libGUiOnRydWUsIlBhcmVudFN0eWxlIjp7IiRyZWYiOiI1MyJ9fSwiSW5kZXgiOjQsIlBlcmNlbnRhZ2VDb21wbGV0ZSI6bnVsbCwiUG9zaXRpb24iOnsiUmF0aW8iOjAuMDg0MzI5OTg2NTcyMjY1NjE5LCJJc0N1c3RvbSI6dHJ1ZX0sIkRhdGVGb3JtYXQiOnsiJHJlZiI6IjgxIn0sIlJlbGF0ZWRUYXNrSWQiOiIwMDAwMDAwMC0wMDAwLTAwMDAtMDAwMC0wMDAwMDAwMDAwMDAiLCJJZCI6ImRhODliY2Q4LTQ4YTYtNGU3Zi1hMGZjLTI4NmY1NjJjOGEwMCIsIkltcG9ydElkIjpudWxsLCJUaXRsZSI6Ik1pbGVzdG9uZSA1IiwiTm90ZSI6bnVsbCwiSHlwZXJsaW5rIjp7IiRpZCI6IjI2OCIsIkFkZHJlc3MiOiIiLCJTdWJBZGRyZXNzIjoiIn0sIklzQ2hhbmdlZCI6ZmFsc2UsIklzTmV3Ijp0cnVlfSx7IiRpZCI6IjI2OSIsIkRhdGUiOiIyMDIwLTExLTEwVDIzOjU5OjAwWiIsIlN0eWxlIjp7IiRpZCI6IjI3MCIsIlNoYXBlIjo0LCJDb25uZWN0b3JNYXJnaW4iOnsiJHJlZiI6IjU0In0sIkNvbm5lY3RvclN0eWxlIjp7IiRpZCI6IjI3MSIsIkxpbmVDb2xvciI6eyIkaWQiOiIyNzIiLCIkdHlwZSI6Ik5MUkUuQ29tbW9uLkRvbS5Tb2xpZENvbG9yQnJ1c2gsIE5MUkUuQ29tbW9uIiwiQ29sb3IiOnsiJGlkIjoiMjczIiwiQSI6MjU1LCJSIjoxMjgsIkciOjE0MSwiQiI6MTY5fX0sIkxpbmVXZWlnaHQiOjEuMCwiTGluZVR5cGUiOjAsIlBhcmVudFN0eWxlIjp7IiRyZWYiOiI1NSJ9fSwiSXNCZWxvd1RpbWViYW5kIjp0cnVlLCJQb3NpdGlvbk9uVGFzayI6MCwiSGlkZURhdGUiOmZhbHNlLCJTaGFwZVNpemUiOjEsIlNwYWNpbmciOjAuMCwiUGFkZGluZyI6eyIkaWQiOiIyNzQiLCJUb3AiOjAsIkxlZnQiOjAsIlJpZ2h0IjowLCJCb3R0b20iOjB9LCJTaGFwZVN0eWxlIjp7IiRpZCI6IjI3NSIsIk1hcmdpbiI6eyIkcmVmIjoiNjAifSwiUGFkZGluZyI6eyIkcmVmIjoiNjEifSwiQmFja2dyb3VuZCI6eyIkaWQiOiIyNzYiLCJDb2xvciI6eyIkaWQiOiIyNzciLCJBIjoyNTUsIlIiOjEyOCwiRyI6MTQxLCJCIjoxNjl9fSwiSXNWaXNpYmxlIjp0cnVlLCJXaWR0aCI6MTYuMDQ5OTk5MjM3MDYwNTQ3LCJIZWlnaHQiOjE2LjI1LCJCb3JkZXJTdHlsZSI6eyIkaWQiOiIyNzgiLCJMaW5lQ29sb3IiOnsiJHJlZiI6IjY1In0sIkxpbmVXZWlnaHQiOjAuMCwiTGluZVR5cGUiOjAsIlBhcmVudFN0eWxlIjp7IiRyZWYiOiI2NCJ9fSwiUGFyZW50U3R5bGUiOnsiJHJlZiI6IjU5In19LCJUaXRsZVN0eWxlIjp7IiRpZCI6IjI3OSIsIkZvbnRTZXR0aW5ncyI6eyIkaWQiOiIyODAiLCJGb250U2l6ZSI6MTIsIkZvbnROYW1lIjoiQ2FsaWJyaSIsIklzQm9sZCI6dHJ1ZSwiSXNJdGFsaWMiOmZhbHNlLCJJc1VuZGVybGluZWQiOmZhbHNlLCJQYXJlbnRTdHlsZSI6eyIkcmVmIjoiNjgifX0sIkF1dG9TaXplIjowLCJGb3JlZ3JvdW5kIjp7IiRpZCI6IjI4MSIsIkNvbG9yIjp7IiRpZCI6IjI4MiIsIkEiOjI1NSwiUiI6MCwiRyI6MCwiQiI6MH19LCJNYXhXaWR0aCI6NjEuNzUsIk1heEhlaWdodCI6IkluZmluaXR5IiwiU21hcnRGb3JlZ3JvdW5kSXNBY3RpdmUiOmZhbHNlLCJIb3Jpem9udGFsQWxpZ25tZW50IjoxLCJWZXJ0aWNhbEFsaWdubWVudCI6MCwiU21hcnRGb3JlZ3JvdW5kIjpudWxsLCJCYWNrZ3JvdW5kRmlsbFR5cGUiOjAsIk1hcmdpbiI6eyIkcmVmIjoiNzEifSwiUGFkZGluZyI6eyIkcmVmIjoiNzIifSwiQmFja2dyb3VuZCI6eyIkcmVmIjoiNzMifSwiSXNWaXNpYmxlIjp0cnVlLCJXaWR0aCI6MC4wLCJIZWlnaHQiOjAuMCwiQm9yZGVyU3R5bGUiOnsiJGlkIjoiMjgzIiwiTGluZUNvbG9yIjpudWxsLCJMaW5lV2VpZ2h0IjowLjAsIkxpbmVUeXBlIjowLCJQYXJlbnRTdHlsZSI6bnVsbH0sIlBhcmVudFN0eWxlIjp7IiRyZWYiOiI2NyJ9fSwiRGF0ZVN0eWxlIjp7IiRpZCI6IjI4NCIsIkZvbnRTZXR0aW5ncyI6eyIkaWQiOiIyODUiLCJGb250U2l6ZSI6MTAsIkZvbnROYW1lIjoiQ2FsaWJyaSIsIklzQm9sZCI6ZmFsc2UsIklzSXRhbGljIjpmYWxzZSwiSXNVbmRlcmxpbmVkIjpmYWxzZSwiUGFyZW50U3R5bGUiOnsiJHJlZiI6Ijc1In19LCJBdXRvU2l6ZSI6MCwiRm9yZWdyb3VuZCI6eyIkaWQiOiIyODYiLCJDb2xvciI6eyIkaWQiOiIyODciLCJBIjoyNTUsIlIiOjY4LCJHIjo4NCwiQiI6MTA2fX0sIk1heFdpZHRoIjoyMDAuMCwiTWF4SGVpZ2h0IjoiSW5maW5pdHkiLCJTbWFydEZvcmVncm91bmRJc0FjdGl2ZSI6ZmFsc2UsIkhvcml6b250YWxBbGlnbm1lbnQiOjEsIlZlcnRpY2FsQWxpZ25tZW50IjowLCJTbWFydEZvcmVncm91bmQiOm51bGwsIkJhY2tncm91bmRGaWxsVHlwZSI6MCwiTWFyZ2luIjp7IiRyZWYiOiI3OCJ9LCJQYWRkaW5nIjp7IiRyZWYiOiI3OSJ9LCJCYWNrZ3JvdW5kIjp7IiRyZWYiOiI4MCJ9LCJJc1Zpc2libGUiOnRydWUsIldpZHRoIjowLjAsIkhlaWdodCI6MC4wLCJCb3JkZXJTdHlsZSI6eyIkaWQiOiIyODgiLCJMaW5lQ29sb3IiOm51bGwsIkxpbmVXZWlnaHQiOjAuMCwiTGluZVR5cGUiOjAsIlBhcmVudFN0eWxlIjpudWxsfSwiUGFyZW50U3R5bGUiOnsiJHJlZiI6Ijc0In19LCJEYXRlRm9ybWF0Ijp7IiRyZWYiOiI4MSJ9LCJJc1Zpc2libGUiOnRydWUsIlBhcmVudFN0eWxlIjp7IiRyZWYiOiI1MyJ9fSwiSW5kZXgiOjUsIlBlcmNlbnRhZ2VDb21wbGV0ZSI6bnVsbCwiUG9zaXRpb24iOnsiUmF0aW8iOjAuMCwiSXNDdXN0b20iOmZhbHNlfSwiRGF0ZUZvcm1hdCI6eyIkcmVmIjoiODEifSwiUmVsYXRlZFRhc2tJZCI6IjAwMDAwMDAwLTAwMDAtMDAwMC0wMDAwLTAwMDAwMDAwMDAwMCIsIklkIjoiMjgzZTZkZjUtNDc2My00OWNiLTkzZTQtNjMwOGI1N2MzMmUxIiwiSW1wb3J0SWQiOm51bGwsIlRpdGxlIjoiTWlsZXN0b25lIDYiLCJOb3RlIjpudWxsLCJIeXBlcmxpbmsiOnsiJGlkIjoiMjg5IiwiQWRkcmVzcyI6IiIsIlN1YkFkZHJlc3MiOiIifSwiSXNDaGFuZ2VkIjpmYWxzZSwiSXNOZXciOnRydWV9LHsiJGlkIjoiMjkwIiwiRGF0ZSI6IjIwMjAtMTEtMjFUMjM6NTk6MDBaIiwiU3R5bGUiOnsiJGlkIjoiMjkxIiwiU2hhcGUiOjksIkNvbm5lY3Rvck1hcmdpbiI6eyIkcmVmIjoiNTQifSwiQ29ubmVjdG9yU3R5bGUiOnsiJGlkIjoiMjkyIiwiTGluZUNvbG9yIjp7IiRpZCI6IjI5MyIsIiR0eXBlIjoiTkxSRS5Db21tb24uRG9tLlNvbGlkQ29sb3JCcnVzaCwgTkxSRS5Db21tb24iLCJDb2xvciI6eyIkaWQiOiIyOTQiLCJBIjoyNTUsIlIiOjEyOCwiRyI6MTQxLCJCIjoxNjl9fSwiTGluZVdlaWdodCI6MS4wLCJMaW5lVHlwZSI6MCwiUGFyZW50U3R5bGUiOnsiJHJlZiI6IjU1In19LCJJc0JlbG93VGltZWJhbmQiOmZhbHNlLCJQb3NpdGlvbk9uVGFzayI6MCwiSGlkZURhdGUiOmZhbHNlLCJTaGFwZVNpemUiOjEsIlNwYWNpbmciOjAuMCwiUGFkZGluZyI6eyIkaWQiOiIyOTUiLCJUb3AiOjAsIkxlZnQiOjAsIlJpZ2h0IjowLCJCb3R0b20iOjB9LCJTaGFwZVN0eWxlIjp7IiRpZCI6IjI5NiIsIk1hcmdpbiI6eyIkcmVmIjoiNjAifSwiUGFkZGluZyI6eyIkcmVmIjoiNjEifSwiQmFja2dyb3VuZCI6eyIkaWQiOiIyOTciLCJDb2xvciI6eyIkaWQiOiIyOTgiLCJBIjoyNTUsIlIiOjEyOCwiRyI6MTQxLCJCIjoxNjl9fSwiSXNWaXNpYmxlIjp0cnVlLCJXaWR0aCI6MTYuMDQ5OTk5MjM3MDYwNTQ3LCJIZWlnaHQiOjE2LjI1LCJCb3JkZXJTdHlsZSI6eyIkaWQiOiIyOTkiLCJMaW5lQ29sb3IiOnsiJHJlZiI6IjY1In0sIkxpbmVXZWlnaHQiOjAuMCwiTGluZVR5cGUiOjAsIlBhcmVudFN0eWxlIjp7IiRyZWYiOiI2NCJ9fSwiUGFyZW50U3R5bGUiOnsiJHJlZiI6IjU5In19LCJUaXRsZVN0eWxlIjp7IiRpZCI6IjMwMCIsIkZvbnRTZXR0aW5ncyI6eyIkaWQiOiIzMDEiLCJGb250U2l6ZSI6MTIsIkZvbnROYW1lIjoiQ2FsaWJyaSIsIklzQm9sZCI6dHJ1ZSwiSXNJdGFsaWMiOmZhbHNlLCJJc1VuZGVybGluZWQiOmZhbHNlLCJQYXJlbnRTdHlsZSI6eyIkcmVmIjoiNjgifX0sIkF1dG9TaXplIjowLCJGb3JlZ3JvdW5kIjp7IiRpZCI6IjMwMiIsIkNvbG9yIjp7IiRpZCI6IjMwMyIsIkEiOjI1NSwiUiI6MCwiRyI6MCwiQiI6MH19LCJNYXhXaWR0aCI6NjEuNzUsIk1heEhlaWdodCI6IkluZmluaXR5IiwiU21hcnRGb3JlZ3JvdW5kSXNBY3RpdmUiOmZhbHNlLCJIb3Jpem9udGFsQWxpZ25tZW50IjoxLCJWZXJ0aWNhbEFsaWdubWVudCI6MCwiU21hcnRGb3JlZ3JvdW5kIjpudWxsLCJCYWNrZ3JvdW5kRmlsbFR5cGUiOjAsIk1hcmdpbiI6eyIkcmVmIjoiNzEifSwiUGFkZGluZyI6eyIkcmVmIjoiNzIifSwiQmFja2dyb3VuZCI6eyIkcmVmIjoiNzMifSwiSXNWaXNpYmxlIjp0cnVlLCJXaWR0aCI6MC4wLCJIZWlnaHQiOjAuMCwiQm9yZGVyU3R5bGUiOnsiJGlkIjoiMzA0IiwiTGluZUNvbG9yIjpudWxsLCJMaW5lV2VpZ2h0IjowLjAsIkxpbmVUeXBlIjowLCJQYXJlbnRTdHlsZSI6bnVsbH0sIlBhcmVudFN0eWxlIjp7IiRyZWYiOiI2NyJ9fSwiRGF0ZVN0eWxlIjp7IiRpZCI6IjMwNSIsIkZvbnRTZXR0aW5ncyI6eyIkaWQiOiIzMDYiLCJGb250U2l6ZSI6MTAsIkZvbnROYW1lIjoiQ2FsaWJyaSIsIklzQm9sZCI6ZmFsc2UsIklzSXRhbGljIjpmYWxzZSwiSXNVbmRlcmxpbmVkIjpmYWxzZSwiUGFyZW50U3R5bGUiOnsiJHJlZiI6Ijc1In19LCJBdXRvU2l6ZSI6MCwiRm9yZWdyb3VuZCI6eyIkaWQiOiIzMDciLCJDb2xvciI6eyIkaWQiOiIzMDgiLCJBIjoyNTUsIlIiOjY4LCJHIjo4NCwiQiI6MTA2fX0sIk1heFdpZHRoIjoyMDAuMCwiTWF4SGVpZ2h0IjoiSW5maW5pdHkiLCJTbWFydEZvcmVncm91bmRJc0FjdGl2ZSI6ZmFsc2UsIkhvcml6b250YWxBbGlnbm1lbnQiOjEsIlZlcnRpY2FsQWxpZ25tZW50IjowLCJTbWFydEZvcmVncm91bmQiOm51bGwsIkJhY2tncm91bmRGaWxsVHlwZSI6MCwiTWFyZ2luIjp7IiRyZWYiOiI3OCJ9LCJQYWRkaW5nIjp7IiRyZWYiOiI3OSJ9LCJCYWNrZ3JvdW5kIjp7IiRyZWYiOiI4MCJ9LCJJc1Zpc2libGUiOnRydWUsIldpZHRoIjowLjAsIkhlaWdodCI6MC4wLCJCb3JkZXJTdHlsZSI6eyIkaWQiOiIzMDkiLCJMaW5lQ29sb3IiOm51bGwsIkxpbmVXZWlnaHQiOjAuMCwiTGluZVR5cGUiOjAsIlBhcmVudFN0eWxlIjpudWxsfSwiUGFyZW50U3R5bGUiOnsiJHJlZiI6Ijc0In19LCJEYXRlRm9ybWF0Ijp7IiRyZWYiOiI4MSJ9LCJJc1Zpc2libGUiOnRydWUsIlBhcmVudFN0eWxlIjp7IiRyZWYiOiI1MyJ9fSwiSW5kZXgiOjYsIlBlcmNlbnRhZ2VDb21wbGV0ZSI6bnVsbCwiUG9zaXRpb24iOnsiUmF0aW8iOjAuMTA1ODcxNjgwOTMwODA4NzUsIklzQ3VzdG9tIjp0cnVlfSwiRGF0ZUZvcm1hdCI6eyIkcmVmIjoiODEifSwiUmVsYXRlZFRhc2tJZCI6IjAwMDAwMDAwLTAwMDAtMDAwMC0wMDAwLTAwMDAwMDAwMDAwMCIsIklkIjoiM2NkYjk2MzctODE2NS00MzIyLTkxNGUtZjA5NTQ4M2YzNTk2IiwiSW1wb3J0SWQiOm51bGwsIlRpdGxlIjoiTWlsZXN0b25lIDciLCJOb3RlIjpudWxsLCJIeXBlcmxpbmsiOnsiJGlkIjoiMzEwIiwiQWRkcmVzcyI6IiIsIlN1YkFkZHJlc3MiOiIifSwiSXNDaGFuZ2VkIjpmYWxzZSwiSXNOZXciOnRydWV9LHsiJGlkIjoiMzExIiwiRGF0ZSI6IjIwMjAtMTEtMzBUMjM6NTk6MDBaIiwiU3R5bGUiOnsiJGlkIjoiMzEyIiwiU2hhcGUiOjE0LCJDb25uZWN0b3JNYXJnaW4iOnsiJHJlZiI6IjU0In0sIkNvbm5lY3RvclN0eWxlIjp7IiRpZCI6IjMxMyIsIkxpbmVDb2xvciI6eyIkaWQiOiIzMTQiLCIkdHlwZSI6Ik5MUkUuQ29tbW9uLkRvbS5Tb2xpZENvbG9yQnJ1c2gsIE5MUkUuQ29tbW9uIiwiQ29sb3IiOnsiJGlkIjoiMzE1IiwiQSI6MjU1LCJSIjoxMjgsIkciOjE0MSwiQiI6MTY5fX0sIkxpbmVXZWlnaHQiOjEuMCwiTGluZVR5cGUiOjAsIlBhcmVudFN0eWxlIjp7IiRyZWYiOiI1NSJ9fSwiSXNCZWxvd1RpbWViYW5kIjp0cnVlLCJQb3NpdGlvbk9uVGFzayI6MCwiSGlkZURhdGUiOmZhbHNlLCJTaGFwZVNpemUiOjIsIlNwYWNpbmciOjAuMCwiUGFkZGluZyI6eyIkaWQiOiIzMTYiLCJUb3AiOjAsIkxlZnQiOjAsIlJpZ2h0IjowLCJCb3R0b20iOjB9LCJTaGFwZVN0eWxlIjp7IiRpZCI6IjMxNyIsIk1hcmdpbiI6eyIkcmVmIjoiNjAifSwiUGFkZGluZyI6eyIkcmVmIjoiNjEifSwiQmFja2dyb3VuZCI6eyIkaWQiOiIzMTgiLCJDb2xvciI6eyIkaWQiOiIzMTkiLCJBIjoyNTUsIlIiOjE3OCwiRyI6MTQsIkIiOjE4fX0sIklzVmlzaWJsZSI6dHJ1ZSwiV2lkdGgiOjI0LjAsIkhlaWdodCI6MjYuMCwiQm9yZGVyU3R5bGUiOnsiJGlkIjoiMzIwIiwiTGluZUNvbG9yIjp7IiRyZWYiOiI2NSJ9LCJMaW5lV2VpZ2h0IjowLjAsIkxpbmVUeXBlIjowLCJQYXJlbnRTdHlsZSI6eyIkcmVmIjoiNjQifX0sIlBhcmVudFN0eWxlIjp7IiRyZWYiOiI1OSJ9fSwiVGl0bGVTdHlsZSI6eyIkaWQiOiIzMjEiLCJGb250U2V0dGluZ3MiOnsiJGlkIjoiMzIyIiwiRm9udFNpemUiOjEyLCJGb250TmFtZSI6IkNhbGlicmkiLCJJc0JvbGQiOnRydWUsIklzSXRhbGljIjpmYWxzZSwiSXNVbmRlcmxpbmVkIjpmYWxzZSwiUGFyZW50U3R5bGUiOnsiJHJlZiI6IjY4In19LCJBdXRvU2l6ZSI6MCwiRm9yZWdyb3VuZCI6eyIkaWQiOiIzMjMiLCJDb2xvciI6eyIkaWQiOiIzMjQiLCJBIjoyNTUsIlIiOjAsIkciOjAsIkIiOjB9fSwiTWF4V2lkdGgiOjYxLjc1LCJNYXhIZWlnaHQiOiJJbmZpbml0eSIsIlNtYXJ0Rm9yZWdyb3VuZElzQWN0aXZlIjpmYWxzZSwiSG9yaXpvbnRhbEFsaWdubWVudCI6MSwiVmVydGljYWxBbGlnbm1lbnQiOjAsIlNtYXJ0Rm9yZWdyb3VuZCI6bnVsbCwiQmFja2dyb3VuZEZpbGxUeXBlIjowLCJNYXJnaW4iOnsiJHJlZiI6IjcxIn0sIlBhZGRpbmciOnsiJHJlZiI6IjcyIn0sIkJhY2tncm91bmQiOnsiJHJlZiI6IjczIn0sIklzVmlzaWJsZSI6dHJ1ZSwiV2lkdGgiOjAuMCwiSGVpZ2h0IjowLjAsIkJvcmRlclN0eWxlIjp7IiRpZCI6IjMyNSIsIkxpbmVDb2xvciI6bnVsbCwiTGluZVdlaWdodCI6MC4wLCJMaW5lVHlwZSI6MCwiUGFyZW50U3R5bGUiOm51bGx9LCJQYXJlbnRTdHlsZSI6eyIkcmVmIjoiNjcifX0sIkRhdGVTdHlsZSI6eyIkaWQiOiIzMjYiLCJGb250U2V0dGluZ3MiOnsiJGlkIjoiMzI3IiwiRm9udFNpemUiOjEwLCJGb250TmFtZSI6IkNhbGlicmkiLCJJc0JvbGQiOmZhbHNlLCJJc0l0YWxpYyI6ZmFsc2UsIklzVW5kZXJsaW5lZCI6ZmFsc2UsIlBhcmVudFN0eWxlIjp7IiRyZWYiOiI3NSJ9fSwiQXV0b1NpemUiOjAsIkZvcmVncm91bmQiOnsiJGlkIjoiMzI4IiwiQ29sb3IiOnsiJGlkIjoiMzI5IiwiQSI6MjU1LCJSIjo2OCwiRyI6ODQsIkIiOjEwNn19LCJNYXhXaWR0aCI6MjAwLjAsIk1heEhlaWdodCI6IkluZmluaXR5IiwiU21hcnRGb3JlZ3JvdW5kSXNBY3RpdmUiOmZhbHNlLCJIb3Jpem9udGFsQWxpZ25tZW50IjoxLCJWZXJ0aWNhbEFsaWdubWVudCI6MCwiU21hcnRGb3JlZ3JvdW5kIjpudWxsLCJCYWNrZ3JvdW5kRmlsbFR5cGUiOjAsIk1hcmdpbiI6eyIkcmVmIjoiNzgifSwiUGFkZGluZyI6eyIkcmVmIjoiNzkifSwiQmFja2dyb3VuZCI6eyIkcmVmIjoiODAifSwiSXNWaXNpYmxlIjp0cnVlLCJXaWR0aCI6MC4wLCJIZWlnaHQiOjAuMCwiQm9yZGVyU3R5bGUiOnsiJGlkIjoiMzMwIiwiTGluZUNvbG9yIjpudWxsLCJMaW5lV2VpZ2h0IjowLjAsIkxpbmVUeXBlIjowLCJQYXJlbnRTdHlsZSI6bnVsbH0sIlBhcmVudFN0eWxlIjp7IiRyZWYiOiI3NCJ9fSwiRGF0ZUZvcm1hdCI6eyIkcmVmIjoiODEifSwiSXNWaXNpYmxlIjp0cnVlLCJQYXJlbnRTdHlsZSI6eyIkcmVmIjoiNTMifX0sIkluZGV4Ijo3LCJQZXJjZW50YWdlQ29tcGxldGUiOm51bGwsIlBvc2l0aW9uIjp7IlJhdGlvIjowLjAsIklzQ3VzdG9tIjpmYWxzZX0sIkRhdGVGb3JtYXQiOnsiJHJlZiI6IjgxIn0sIlJlbGF0ZWRUYXNrSWQiOiIwMDAwMDAwMC0wMDAwLTAwMDAtMDAwMC0wMDAwMDAwMDAwMDAiLCJJZCI6ImQzNjY2YjVkLTIzMzAtNGYxOS1hZTBmLWEwZDM0YWRhYzkwOCIsIkltcG9ydElkIjpudWxsLCJUaXRsZSI6Ik1pbGVzdG9uZSA4IiwiTm90ZSI6bnVsbCwiSHlwZXJsaW5rIjp7IiRpZCI6IjMzMSIsIkFkZHJlc3MiOiIiLCJTdWJBZGRyZXNzIjoiIn0sIklzQ2hhbmdlZCI6ZmFsc2UsIklzTmV3Ijp0cnVlfV0sIlRhc2tzIjpbeyIkaWQiOiIzMzIiLCJHcm91cE5hbWUiOm51bGwsIlN0YXJ0RGF0ZSI6IjIwMjAtMDktMDhUMDA6MDA6MDBaIiwiRW5kRGF0ZSI6IjIwMjAtMTAtMDdUMjM6NTk6MDBaIiwiUGVyY2VudGFnZUNvbXBsZXRlIjpudWxsLCJTdHlsZSI6eyIkaWQiOiIzMzMiLCJTaGFwZSI6MywiU2hhcGVUaGlja25lc3MiOjEsIkR1cmF0aW9uRm9ybWF0IjowLCJJbmNsdWRlTm9uV29ya2luZ0RheXNJbkR1cmF0aW9uIjp0cnVlLCJQZXJjZW50YWdlQ29tcGxldGVTdHlsZSI6eyIkaWQiOiIzMzQiLCJGb250U2V0dGluZ3MiOnsiJGlkIjoiMzM1IiwiRm9udFNpemUiOjEwLCJGb250TmFtZSI6IkNhbGlicmkiLCJJc0JvbGQiOmZhbHNlLCJJc0l0YWxpYyI6ZmFsc2UsIklzVW5kZXJsaW5lZCI6ZmFsc2UsIlBhcmVudFN0eWxlIjp7IiRyZWYiOiI4NSJ9fSwiQXV0b1NpemUiOjAsIkZvcmVncm91bmQiOnsiJHJlZiI6Ijg2In0sIk1heFdpZHRoIjoyMDAuMCwiTWF4SGVpZ2h0IjoiSW5maW5pdHkiLCJTbWFydEZvcmVncm91bmRJc0FjdGl2ZSI6ZmFsc2UsIkhvcml6b250YWxBbGlnbm1lbnQiOjAsIlZlcnRpY2FsQWxpZ25tZW50IjowLCJTbWFydEZvcmVncm91bmQiOm51bGwsIkJhY2tncm91bmRGaWxsVHlwZSI6MCwiTWFyZ2luIjp7IiRyZWYiOiI4OCJ9LCJQYWRkaW5nIjp7IiRyZWYiOiI4OSJ9LCJCYWNrZ3JvdW5kIjp7IiRyZWYiOiI5MCJ9LCJJc1Zpc2libGUiOnRydWUsIldpZHRoIjowLjAsIkhlaWdodCI6MC4wLCJCb3JkZXJTdHlsZSI6eyIkaWQiOiIzMzYiLCJMaW5lQ29sb3IiOm51bGwsIkxpbmVXZWlnaHQiOjAuMCwiTGluZVR5cGUiOjAsIlBhcmVudFN0eWxlIjpudWxsfSwiUGFyZW50U3R5bGUiOnsiJHJlZiI6Ijg0In19LCJEdXJhdGlvblN0eWxlIjp7IiRpZCI6IjMzNyIsIkZvbnRTZXR0aW5ncyI6eyIkaWQiOiIzMzgiLCJGb250U2l6ZSI6MTAsIkZvbnROYW1lIjoiQ2FsaWJyaSIsIklzQm9sZCI6dHJ1ZSwiSXNJdGFsaWMiOmZhbHNlLCJJc1VuZGVybGluZWQiOmZhbHNlLCJQYXJlbnRTdHlsZSI6eyIkcmVmIjoiOTIifX0sIkF1dG9TaXplIjowLCJGb3JlZ3JvdW5kIjp7IiRpZCI6IjMzOSIsIkNvbG9yIjp7IiRpZCI6IjM0MCIsIkEiOjI1NSwiUiI6MTI4LCJHIjoxNDEsIkIiOjE2OX19LCJNYXhXaWR0aCI6MjAwLjAsIk1heEhlaWdodCI6IkluZmluaXR5IiwiU21hcnRGb3JlZ3JvdW5kSXNBY3RpdmUiOmZhbHNlLCJIb3Jpem9udGFsQWxpZ25tZW50IjoxLCJWZXJ0aWNhbEFsaWdubWVudCI6MCwiU21hcnRGb3JlZ3JvdW5kIjpudWxsLCJCYWNrZ3JvdW5kRmlsbFR5cGUiOjAsIk1hcmdpbiI6eyIkcmVmIjoiOTUifSwiUGFkZGluZyI6eyIkcmVmIjoiOTYifSwiQmFja2dyb3VuZCI6eyIkcmVmIjoiOTcifSwiSXNWaXNpYmxlIjp0cnVlLCJXaWR0aCI6MC4wLCJIZWlnaHQiOjAuMCwiQm9yZGVyU3R5bGUiOnsiJGlkIjoiMzQxIiwiTGluZUNvbG9yIjpudWxsLCJMaW5lV2VpZ2h0IjowLjAsIkxpbmVUeXBlIjowLCJQYXJlbnRTdHlsZSI6bnVsbH0sIlBhcmVudFN0eWxlIjp7IiRyZWYiOiI5MSJ9fSwiSG9yaXpvbnRhbENvbm5lY3RvclN0eWxlIjp7IiRpZCI6IjM0MiIsIkxpbmVDb2xvciI6eyIkcmVmIjoiOTkifSwiTGluZVdlaWdodCI6MC4wLCJMaW5lVHlwZSI6MCwiUGFyZW50U3R5bGUiOnsiJHJlZiI6Ijk4In19LCJWZXJ0aWNhbENvbm5lY3RvclN0eWxlIjp7IiRpZCI6IjM0MyIsIkxpbmVDb2xvciI6eyIkcmVmIjoiMTAyIn0sIkxpbmVXZWlnaHQiOjEuMCwiTGluZVR5cGUiOjAsIlBhcmVudFN0eWxlIjp7IiRyZWYiOiIxMDEifX0sIk1hcmdpbiI6bnVsbCwiU3RhcnREYXRlUG9zaXRpb24iOjMsIkVuZERhdGVQb3NpdGlvbiI6MywiRGF0ZUlzVmlzaWJsZSI6dHJ1ZSwiVGl0bGVQb3NpdGlvbiI6NCwiRHVyYXRpb25Qb3NpdGlvbiI6MSwiUGVyY2VudGFnZUNvbXBsZXRlZFBvc2l0aW9uIjo2LCJTcGFjaW5nIjoyLCJJc0JlbG93VGltZWJhbmQiOmZhbHNlLCJQZXJjZW50YWdlQ29tcGxldGVTaGFwZU9wYWNpdHkiOjM1LCJTaGFwZVN0eWxlIjp7IiRpZCI6IjM0NCIsIk1hcmdpbiI6eyIkcmVmIjoiMTA1In0sIlBhZGRpbmciOnsiJHJlZiI6IjEwNiJ9LCJCYWNrZ3JvdW5kIjp7IiRpZCI6IjM0NSIsIkNvbG9yIjp7IiRpZCI6IjM0NiIsIkEiOjI1NSwiUiI6MTczLCJHIjoxLCJCIjoxfX0sIklzVmlzaWJsZSI6dHJ1ZSwiV2lkdGgiOjAuMCwiSGVpZ2h0IjoxNi4wLCJCb3JkZXJTdHlsZSI6eyIkaWQiOiIzNDciLCJMaW5lQ29sb3IiOnsiJGlkIjoiMzQ4IiwiJHR5cGUiOiJOTFJFLkNvbW1vbi5Eb20uU29saWRDb2xvckJydXNoLCBOTFJFLkNvbW1vbiIsIkNvbG9yIjp7IiRpZCI6IjM0OSIsIkEiOjI1NSwiUiI6MjU1LCJHIjowLCJCIjowfX0sIkxpbmVXZWlnaHQiOjAuMCwiTGluZVR5cGUiOjAsIlBhcmVudFN0eWxlIjpudWxsfSwiUGFyZW50U3R5bGUiOnsiJHJlZiI6IjEwNCJ9fSwiVGl0bGVTdHlsZSI6eyIkaWQiOiIzNTAiLCJGb250U2V0dGluZ3MiOnsiJGlkIjoiMzUxIiwiRm9udFNpemUiOjEyLCJGb250TmFtZSI6IkNhbGlicmkiLCJJc0JvbGQiOnRydWUsIklzSXRhbGljIjpmYWxzZSwiSXNVbmRlcmxpbmVkIjpmYWxzZSwiUGFyZW50U3R5bGUiOnsiJHJlZiI6IjExMyJ9fSwiQXV0b1NpemUiOjAsIkZvcmVncm91bmQiOnsiJGlkIjoiMzUyIiwiQ29sb3IiOnsiJGlkIjoiMzUzIiwiQSI6MjU1LCJSIjowLCJHIjowLCJCIjowfX0sIk1heFdpZHRoIjo1Ny4zODQ5NjAxNzQ1NjA1NDcsIk1heEhlaWdodCI6IkluZmluaXR5IiwiU21hcnRGb3JlZ3JvdW5kSXNBY3RpdmUiOmZhbHNlLCJIb3Jpem9udGFsQWxpZ25tZW50IjowLCJWZXJ0aWNhbEFsaWdubWVudCI6MCwiU21hcnRGb3JlZ3JvdW5kIjpudWxsLCJCYWNrZ3JvdW5kRmlsbFR5cGUiOjAsIk1hcmdpbiI6eyIkcmVmIjoiMTE2In0sIlBhZGRpbmciOnsiJHJlZiI6IjExNyJ9LCJCYWNrZ3JvdW5kIjp7IiRyZWYiOiIxMTgifSwiSXNWaXNpYmxlIjp0cnVlLCJXaWR0aCI6MC4wLCJIZWlnaHQiOjAuMCwiQm9yZGVyU3R5bGUiOnsiJGlkIjoiMzU0IiwiTGluZUNvbG9yIjpudWxsLCJMaW5lV2VpZ2h0IjowLjAsIkxpbmVUeXBlIjowLCJQYXJlbnRTdHlsZSI6bnVsbH0sIlBhcmVudFN0eWxlIjp7IiRyZWYiOiIxMTIifX0sIkRhdGVTdHlsZSI6eyIkaWQiOiIzNTUiLCJGb250U2V0dGluZ3MiOnsiJGlkIjoiMzU2IiwiRm9udFNpemUiOjEwLCJGb250TmFtZSI6IkNhbGlicmkiLCJJc0JvbGQiOmZhbHNlLCJJc0l0YWxpYyI6ZmFsc2UsIklzVW5kZXJsaW5lZCI6ZmFsc2UsIlBhcmVudFN0eWxlIjp7IiRyZWYiOiIxMjAifX0sIkF1dG9TaXplIjowLCJGb3JlZ3JvdW5kIjp7IiRpZCI6IjM1NyIsIkNvbG9yIjp7IiRpZCI6IjM1OCIsIkEiOjI1NSwiUiI6MCwiRyI6MCwiQiI6MH19LCJNYXhXaWR0aCI6MjAwLjAsIk1heEhlaWdodCI6IkluZmluaXR5IiwiU21hcnRGb3JlZ3JvdW5kSXNBY3RpdmUiOmZhbHNlLCJIb3Jpem9udGFsQWxpZ25tZW50IjoyLCJWZXJ0aWNhbEFsaWdubWVudCI6MCwiU21hcnRGb3JlZ3JvdW5kIjpudWxsLCJCYWNrZ3JvdW5kRmlsbFR5cGUiOjAsIk1hcmdpbiI6eyIkcmVmIjoiMTIzIn0sIlBhZGRpbmciOnsiJHJlZiI6IjEyNCJ9LCJCYWNrZ3JvdW5kIjp7IiRyZWYiOiIxMjUifSwiSXNWaXNpYmxlIjp0cnVlLCJXaWR0aCI6MC4wLCJIZWlnaHQiOjAuMCwiQm9yZGVyU3R5bGUiOnsiJGlkIjoiMzU5IiwiTGluZUNvbG9yIjpudWxsLCJMaW5lV2VpZ2h0IjowLjAsIkxpbmVUeXBlIjowLCJQYXJlbnRTdHlsZSI6bnVsbH0sIlBhcmVudFN0eWxlIjp7IiRyZWYiOiIxMTkifX0sIkRhdGVGb3JtYXQiOnsiJHJlZiI6IjEyNiJ9LCJJc1Zpc2libGUiOnRydWUsIlBhcmVudFN0eWxlIjp7IiRyZWYiOiI4MyJ9fSwiSW5kZXgiOjksIlNtYXJ0RHVyYXRpb25BY3RpdmF0ZWQiOmZhbHNlLCJEYXRlRm9ybWF0Ijp7IiRyZWYiOiIxMjYifSwiSWQiOiI3MWViZDk5Yy0zYjkwLTQ3MjYtODJjYy05OWFkMTkyZmU2ODUiLCJJbXBvcnRJZCI6bnVsbCwiVGl0bGUiOiJUYXNrIDIgSGVyZSIsIk5vdGUiOm51bGwsIkh5cGVybGluayI6eyIkaWQiOiIzNjAiLCJBZGRyZXNzIjoiIiwiU3ViQWRkcmVzcyI6IiJ9LCJJc0NoYW5nZWQiOmZhbHNlLCJJc05ldyI6dHJ1ZX0seyIkaWQiOiIzNjEiLCJHcm91cE5hbWUiOm51bGwsIlN0YXJ0RGF0ZSI6IjIwMjAtMTAtMDRUMDA6MDA6MDBaIiwiRW5kRGF0ZSI6IjIwMjAtMTEtMTZUMjM6NTk6MDBaIiwiUGVyY2VudGFnZUNvbXBsZXRlIjpudWxsLCJTdHlsZSI6eyIkaWQiOiIzNjIiLCJTaGFwZSI6MywiU2hhcGVUaGlja25lc3MiOjEsIkR1cmF0aW9uRm9ybWF0IjowLCJJbmNsdWRlTm9uV29ya2luZ0RheXNJbkR1cmF0aW9uIjp0cnVlLCJQZXJjZW50YWdlQ29tcGxldGVTdHlsZSI6eyIkaWQiOiIzNjMiLCJGb250U2V0dGluZ3MiOnsiJGlkIjoiMzY0IiwiRm9udFNpemUiOjEwLCJGb250TmFtZSI6IkNhbGlicmkiLCJJc0JvbGQiOmZhbHNlLCJJc0l0YWxpYyI6ZmFsc2UsIklzVW5kZXJsaW5lZCI6ZmFsc2UsIlBhcmVudFN0eWxlIjp7IiRyZWYiOiI4NSJ9fSwiQXV0b1NpemUiOjAsIkZvcmVncm91bmQiOnsiJHJlZiI6Ijg2In0sIk1heFdpZHRoIjoyMDAuMCwiTWF4SGVpZ2h0IjoiSW5maW5pdHkiLCJTbWFydEZvcmVncm91bmRJc0FjdGl2ZSI6ZmFsc2UsIkhvcml6b250YWxBbGlnbm1lbnQiOjAsIlZlcnRpY2FsQWxpZ25tZW50IjowLCJTbWFydEZvcmVncm91bmQiOm51bGwsIkJhY2tncm91bmRGaWxsVHlwZSI6MCwiTWFyZ2luIjp7IiRyZWYiOiI4OCJ9LCJQYWRkaW5nIjp7IiRyZWYiOiI4OSJ9LCJCYWNrZ3JvdW5kIjp7IiRyZWYiOiI5MCJ9LCJJc1Zpc2libGUiOnRydWUsIldpZHRoIjowLjAsIkhlaWdodCI6MC4wLCJCb3JkZXJTdHlsZSI6eyIkaWQiOiIzNjUiLCJMaW5lQ29sb3IiOm51bGwsIkxpbmVXZWlnaHQiOjAuMCwiTGluZVR5cGUiOjAsIlBhcmVudFN0eWxlIjpudWxsfSwiUGFyZW50U3R5bGUiOnsiJHJlZiI6Ijg0In19LCJEdXJhdGlvblN0eWxlIjp7IiRpZCI6IjM2NiIsIkZvbnRTZXR0aW5ncyI6eyIkaWQiOiIzNjciLCJGb250U2l6ZSI6MTAsIkZvbnROYW1lIjoiQ2FsaWJyaSIsIklzQm9sZCI6dHJ1ZSwiSXNJdGFsaWMiOmZhbHNlLCJJc1VuZGVybGluZWQiOmZhbHNlLCJQYXJlbnRTdHlsZSI6eyIkcmVmIjoiOTIifX0sIkF1dG9TaXplIjowLCJGb3JlZ3JvdW5kIjp7IiRpZCI6IjM2OCIsIkNvbG9yIjp7IiRpZCI6IjM2OSIsIkEiOjI1NSwiUiI6MTI4LCJHIjoxNDEsIkIiOjE2OX19LCJNYXhXaWR0aCI6MjAwLjAsIk1heEhlaWdodCI6IkluZmluaXR5IiwiU21hcnRGb3JlZ3JvdW5kSXNBY3RpdmUiOmZhbHNlLCJIb3Jpem9udGFsQWxpZ25tZW50IjoxLCJWZXJ0aWNhbEFsaWdubWVudCI6MCwiU21hcnRGb3JlZ3JvdW5kIjpudWxsLCJCYWNrZ3JvdW5kRmlsbFR5cGUiOjAsIk1hcmdpbiI6eyIkcmVmIjoiOTUifSwiUGFkZGluZyI6eyIkcmVmIjoiOTYifSwiQmFja2dyb3VuZCI6eyIkcmVmIjoiOTcifSwiSXNWaXNpYmxlIjp0cnVlLCJXaWR0aCI6MC4wLCJIZWlnaHQiOjAuMCwiQm9yZGVyU3R5bGUiOnsiJGlkIjoiMzcwIiwiTGluZUNvbG9yIjpudWxsLCJMaW5lV2VpZ2h0IjowLjAsIkxpbmVUeXBlIjowLCJQYXJlbnRTdHlsZSI6bnVsbH0sIlBhcmVudFN0eWxlIjp7IiRyZWYiOiI5MSJ9fSwiSG9yaXpvbnRhbENvbm5lY3RvclN0eWxlIjp7IiRpZCI6IjM3MSIsIkxpbmVDb2xvciI6eyIkcmVmIjoiOTkifSwiTGluZVdlaWdodCI6MC4wLCJMaW5lVHlwZSI6MCwiUGFyZW50U3R5bGUiOnsiJHJlZiI6Ijk4In19LCJWZXJ0aWNhbENvbm5lY3RvclN0eWxlIjp7IiRpZCI6IjM3MiIsIkxpbmVDb2xvciI6eyIkcmVmIjoiMTAyIn0sIkxpbmVXZWlnaHQiOjEuMCwiTGluZVR5cGUiOjAsIlBhcmVudFN0eWxlIjp7IiRyZWYiOiIxMDEifX0sIk1hcmdpbiI6bnVsbCwiU3RhcnREYXRlUG9zaXRpb24iOjMsIkVuZERhdGVQb3NpdGlvbiI6MywiRGF0ZUlzVmlzaWJsZSI6dHJ1ZSwiVGl0bGVQb3NpdGlvbiI6NCwiRHVyYXRpb25Qb3NpdGlvbiI6MSwiUGVyY2VudGFnZUNvbXBsZXRlZFBvc2l0aW9uIjo2LCJTcGFjaW5nIjoyLCJJc0JlbG93VGltZWJhbmQiOmZhbHNlLCJQZXJjZW50YWdlQ29tcGxldGVTaGFwZU9wYWNpdHkiOjM1LCJTaGFwZVN0eWxlIjp7IiRpZCI6IjM3MyIsIk1hcmdpbiI6eyIkcmVmIjoiMTA1In0sIlBhZGRpbmciOnsiJHJlZiI6IjEwNiJ9LCJCYWNrZ3JvdW5kIjp7IiRpZCI6IjM3NCIsIkNvbG9yIjp7IiRpZCI6IjM3NSIsIkEiOjI1NSwiUiI6MTc4LCJHIjoxNCwiQiI6MTh9fSwiSXNWaXNpYmxlIjp0cnVlLCJXaWR0aCI6MC4wLCJIZWlnaHQiOjE2LjAsIkJvcmRlclN0eWxlIjp7IiRpZCI6IjM3NiIsIkxpbmVDb2xvciI6eyIkaWQiOiIzNzciLCIkdHlwZSI6Ik5MUkUuQ29tbW9uLkRvbS5Tb2xpZENvbG9yQnJ1c2gsIE5MUkUuQ29tbW9uIiwiQ29sb3IiOnsiJGlkIjoiMzc4IiwiQSI6MjU1LCJSIjoyNTUsIkciOjAsIkIiOjB9fSwiTGluZVdlaWdodCI6MC4wLCJMaW5lVHlwZSI6MCwiUGFyZW50U3R5bGUiOm51bGx9LCJQYXJlbnRTdHlsZSI6eyIkcmVmIjoiMTA0In19LCJUaXRsZVN0eWxlIjp7IiRpZCI6IjM3OSIsIkZvbnRTZXR0aW5ncyI6eyIkaWQiOiIzODAiLCJGb250U2l6ZSI6MTIsIkZvbnROYW1lIjoiQ2FsaWJyaSIsIklzQm9sZCI6dHJ1ZSwiSXNJdGFsaWMiOmZhbHNlLCJJc1VuZGVybGluZWQiOmZhbHNlLCJQYXJlbnRTdHlsZSI6eyIkcmVmIjoiMTEzIn19LCJBdXRvU2l6ZSI6MCwiRm9yZWdyb3VuZCI6eyIkaWQiOiIzODEiLCJDb2xvciI6eyIkaWQiOiIzODIiLCJBIjoyNTUsIlIiOjAsIkciOjAsIkIiOjB9fSwiTWF4V2lkdGgiOjU3LjM4NDk2MDE3NDU2MDU0NywiTWF4SGVpZ2h0IjoiSW5maW5pdHkiLCJTbWFydEZvcmVncm91bmRJc0FjdGl2ZSI6ZmFsc2UsIkhvcml6b250YWxBbGlnbm1lbnQiOjAsIlZlcnRpY2FsQWxpZ25tZW50IjowLCJTbWFydEZvcmVncm91bmQiOm51bGwsIkJhY2tncm91bmRGaWxsVHlwZSI6MCwiTWFyZ2luIjp7IiRyZWYiOiIxMTYifSwiUGFkZGluZyI6eyIkcmVmIjoiMTE3In0sIkJhY2tncm91bmQiOnsiJHJlZiI6IjExOCJ9LCJJc1Zpc2libGUiOnRydWUsIldpZHRoIjowLjAsIkhlaWdodCI6MC4wLCJCb3JkZXJTdHlsZSI6eyIkaWQiOiIzODMiLCJMaW5lQ29sb3IiOm51bGwsIkxpbmVXZWlnaHQiOjAuMCwiTGluZVR5cGUiOjAsIlBhcmVudFN0eWxlIjpudWxsfSwiUGFyZW50U3R5bGUiOnsiJHJlZiI6IjExMiJ9fSwiRGF0ZVN0eWxlIjp7IiRpZCI6IjM4NCIsIkZvbnRTZXR0aW5ncyI6eyIkaWQiOiIzODUiLCJGb250U2l6ZSI6MTAsIkZvbnROYW1lIjoiQ2FsaWJyaSIsIklzQm9sZCI6ZmFsc2UsIklzSXRhbGljIjpmYWxzZSwiSXNVbmRlcmxpbmVkIjpmYWxzZSwiUGFyZW50U3R5bGUiOnsiJHJlZiI6IjEyMCJ9fSwiQXV0b1NpemUiOjAsIkZvcmVncm91bmQiOnsiJGlkIjoiMzg2IiwiQ29sb3IiOnsiJGlkIjoiMzg3IiwiQSI6MjU1LCJSIjowLCJHIjowLCJCIjowfX0sIk1heFdpZHRoIjoyMDAuMCwiTWF4SGVpZ2h0IjoiSW5maW5pdHkiLCJTbWFydEZvcmVncm91bmRJc0FjdGl2ZSI6ZmFsc2UsIkhvcml6b250YWxBbGlnbm1lbnQiOjIsIlZlcnRpY2FsQWxpZ25tZW50IjowLCJTbWFydEZvcmVncm91bmQiOm51bGwsIkJhY2tncm91bmRGaWxsVHlwZSI6MCwiTWFyZ2luIjp7IiRyZWYiOiIxMjMifSwiUGFkZGluZyI6eyIkcmVmIjoiMTI0In0sIkJhY2tncm91bmQiOnsiJHJlZiI6IjEyNSJ9LCJJc1Zpc2libGUiOnRydWUsIldpZHRoIjowLjAsIkhlaWdodCI6MC4wLCJCb3JkZXJTdHlsZSI6eyIkaWQiOiIzODgiLCJMaW5lQ29sb3IiOm51bGwsIkxpbmVXZWlnaHQiOjAuMCwiTGluZVR5cGUiOjAsIlBhcmVudFN0eWxlIjpudWxsfSwiUGFyZW50U3R5bGUiOnsiJHJlZiI6IjExOSJ9fSwiRGF0ZUZvcm1hdCI6eyIkcmVmIjoiMTI2In0sIklzVmlzaWJsZSI6dHJ1ZSwiUGFyZW50U3R5bGUiOnsiJHJlZiI6IjgzIn19LCJJbmRleCI6MTEsIlNtYXJ0RHVyYXRpb25BY3RpdmF0ZWQiOmZhbHNlLCJEYXRlRm9ybWF0Ijp7IiRyZWYiOiIxMjYifSwiSWQiOiI0YzExM2Y3Yy1mNTdjLTRhMzMtODQxZC03Y2ExMjliMGI5NWUiLCJJbXBvcnRJZCI6bnVsbCwiVGl0bGUiOiJUYXNrIDQgSGVyZSIsIk5vdGUiOm51bGwsIkh5cGVybGluayI6eyIkaWQiOiIzODkiLCJBZGRyZXNzIjoiIiwiU3ViQWRkcmVzcyI6IiJ9LCJJc0NoYW5nZWQiOmZhbHNlLCJJc05ldyI6dHJ1ZX0seyIkaWQiOiIzOTAiLCJHcm91cE5hbWUiOm51bGwsIlN0YXJ0RGF0ZSI6IjIwMjAtMDktMTZUMDA6MDA6MDBaIiwiRW5kRGF0ZSI6IjIwMjAtMTAtMDJUMjM6NTk6MDBaIiwiUGVyY2VudGFnZUNvbXBsZXRlIjpudWxsLCJTdHlsZSI6eyIkaWQiOiIzOTEiLCJTaGFwZSI6MywiU2hhcGVUaGlja25lc3MiOjEsIkR1cmF0aW9uRm9ybWF0IjowLCJJbmNsdWRlTm9uV29ya2luZ0RheXNJbkR1cmF0aW9uIjp0cnVlLCJQZXJjZW50YWdlQ29tcGxldGVTdHlsZSI6eyIkaWQiOiIzOTIiLCJGb250U2V0dGluZ3MiOnsiJGlkIjoiMzkzIiwiRm9udFNpemUiOjEwLCJGb250TmFtZSI6IkNhbGlicmkiLCJJc0JvbGQiOmZhbHNlLCJJc0l0YWxpYyI6ZmFsc2UsIklzVW5kZXJsaW5lZCI6ZmFsc2UsIlBhcmVudFN0eWxlIjp7IiRyZWYiOiI4NSJ9fSwiQXV0b1NpemUiOjAsIkZvcmVncm91bmQiOnsiJHJlZiI6Ijg2In0sIk1heFdpZHRoIjoyMDAuMCwiTWF4SGVpZ2h0IjoiSW5maW5pdHkiLCJTbWFydEZvcmVncm91bmRJc0FjdGl2ZSI6ZmFsc2UsIkhvcml6b250YWxBbGlnbm1lbnQiOjAsIlZlcnRpY2FsQWxpZ25tZW50IjowLCJTbWFydEZvcmVncm91bmQiOm51bGwsIkJhY2tncm91bmRGaWxsVHlwZSI6MCwiTWFyZ2luIjp7IiRyZWYiOiI4OCJ9LCJQYWRkaW5nIjp7IiRyZWYiOiI4OSJ9LCJCYWNrZ3JvdW5kIjp7IiRyZWYiOiI5MCJ9LCJJc1Zpc2libGUiOnRydWUsIldpZHRoIjowLjAsIkhlaWdodCI6MC4wLCJCb3JkZXJTdHlsZSI6eyIkaWQiOiIzOTQiLCJMaW5lQ29sb3IiOm51bGwsIkxpbmVXZWlnaHQiOjAuMCwiTGluZVR5cGUiOjAsIlBhcmVudFN0eWxlIjpudWxsfSwiUGFyZW50U3R5bGUiOnsiJHJlZiI6Ijg0In19LCJEdXJhdGlvblN0eWxlIjp7IiRpZCI6IjM5NSIsIkZvbnRTZXR0aW5ncyI6eyIkaWQiOiIzOTYiLCJGb250U2l6ZSI6MTAsIkZvbnROYW1lIjoiQ2FsaWJyaSIsIklzQm9sZCI6dHJ1ZSwiSXNJdGFsaWMiOmZhbHNlLCJJc1VuZGVybGluZWQiOmZhbHNlLCJQYXJlbnRTdHlsZSI6eyIkcmVmIjoiOTIifX0sIkF1dG9TaXplIjowLCJGb3JlZ3JvdW5kIjp7IiRpZCI6IjM5NyIsIkNvbG9yIjp7IiRpZCI6IjM5OCIsIkEiOjI1NSwiUiI6MTI4LCJHIjoxNDEsIkIiOjE2OX19LCJNYXhXaWR0aCI6MjAwLjAsIk1heEhlaWdodCI6IkluZmluaXR5IiwiU21hcnRGb3JlZ3JvdW5kSXNBY3RpdmUiOmZhbHNlLCJIb3Jpem9udGFsQWxpZ25tZW50IjoxLCJWZXJ0aWNhbEFsaWdubWVudCI6MCwiU21hcnRGb3JlZ3JvdW5kIjpudWxsLCJCYWNrZ3JvdW5kRmlsbFR5cGUiOjAsIk1hcmdpbiI6eyIkcmVmIjoiOTUifSwiUGFkZGluZyI6eyIkcmVmIjoiOTYifSwiQmFja2dyb3VuZCI6eyIkcmVmIjoiOTcifSwiSXNWaXNpYmxlIjp0cnVlLCJXaWR0aCI6MC4wLCJIZWlnaHQiOjAuMCwiQm9yZGVyU3R5bGUiOnsiJGlkIjoiMzk5IiwiTGluZUNvbG9yIjpudWxsLCJMaW5lV2VpZ2h0IjowLjAsIkxpbmVUeXBlIjowLCJQYXJlbnRTdHlsZSI6bnVsbH0sIlBhcmVudFN0eWxlIjp7IiRyZWYiOiI5MSJ9fSwiSG9yaXpvbnRhbENvbm5lY3RvclN0eWxlIjp7IiRpZCI6IjQwMCIsIkxpbmVDb2xvciI6eyIkcmVmIjoiOTkifSwiTGluZVdlaWdodCI6MC4wLCJMaW5lVHlwZSI6MCwiUGFyZW50U3R5bGUiOnsiJHJlZiI6Ijk4In19LCJWZXJ0aWNhbENvbm5lY3RvclN0eWxlIjp7IiRpZCI6IjQwMSIsIkxpbmVDb2xvciI6eyIkcmVmIjoiMTAyIn0sIkxpbmVXZWlnaHQiOjEuMCwiTGluZVR5cGUiOjAsIlBhcmVudFN0eWxlIjp7IiRyZWYiOiIxMDEifX0sIk1hcmdpbiI6bnVsbCwiU3RhcnREYXRlUG9zaXRpb24iOjMsIkVuZERhdGVQb3NpdGlvbiI6MywiRGF0ZUlzVmlzaWJsZSI6dHJ1ZSwiVGl0bGVQb3NpdGlvbiI6NCwiRHVyYXRpb25Qb3NpdGlvbiI6MSwiUGVyY2VudGFnZUNvbXBsZXRlZFBvc2l0aW9uIjo2LCJTcGFjaW5nIjoyLCJJc0JlbG93VGltZWJhbmQiOnRydWUsIlBlcmNlbnRhZ2VDb21wbGV0ZVNoYXBlT3BhY2l0eSI6MzUsIlNoYXBlU3R5bGUiOnsiJGlkIjoiNDAyIiwiTWFyZ2luIjp7IiRyZWYiOiIxMDUifSwiUGFkZGluZyI6eyIkcmVmIjoiMTA2In0sIkJhY2tncm91bmQiOnsiJGlkIjoiNDAzIiwiQ29sb3IiOnsiJGlkIjoiNDA0IiwiQSI6MjU1LCJSIjoxNzMsIkciOjEsIkIiOjF9fSwiSXNWaXNpYmxlIjp0cnVlLCJXaWR0aCI6MC4wLCJIZWlnaHQiOjE2LjAsIkJvcmRlclN0eWxlIjp7IiRpZCI6IjQwNSIsIkxpbmVDb2xvciI6eyIkaWQiOiI0MDYiLCIkdHlwZSI6Ik5MUkUuQ29tbW9uLkRvbS5Tb2xpZENvbG9yQnJ1c2gsIE5MUkUuQ29tbW9uIiwiQ29sb3IiOnsiJGlkIjoiNDA3IiwiQSI6MjU1LCJSIjoyNTUsIkciOjAsIkIiOjB9fSwiTGluZVdlaWdodCI6MC4wLCJMaW5lVHlwZSI6MCwiUGFyZW50U3R5bGUiOm51bGx9LCJQYXJlbnRTdHlsZSI6eyIkcmVmIjoiMTA0In19LCJUaXRsZVN0eWxlIjp7IiRpZCI6IjQwOCIsIkZvbnRTZXR0aW5ncyI6eyIkaWQiOiI0MDkiLCJGb250U2l6ZSI6MTIsIkZvbnROYW1lIjoiQ2FsaWJyaSIsIklzQm9sZCI6dHJ1ZSwiSXNJdGFsaWMiOmZhbHNlLCJJc1VuZGVybGluZWQiOmZhbHNlLCJQYXJlbnRTdHlsZSI6eyIkcmVmIjoiMTEzIn19LCJBdXRvU2l6ZSI6MCwiRm9yZWdyb3VuZCI6eyIkaWQiOiI0MTAiLCJDb2xvciI6eyIkaWQiOiI0MTEiLCJBIjoyNTUsIlIiOjAsIkciOjAsIkIiOjB9fSwiTWF4V2lkdGgiOjU3LjM4NDk2MDE3NDU2MDU0NywiTWF4SGVpZ2h0IjoiSW5maW5pdHkiLCJTbWFydEZvcmVncm91bmRJc0FjdGl2ZSI6ZmFsc2UsIkhvcml6b250YWxBbGlnbm1lbnQiOjAsIlZlcnRpY2FsQWxpZ25tZW50IjowLCJTbWFydEZvcmVncm91bmQiOm51bGwsIkJhY2tncm91bmRGaWxsVHlwZSI6MCwiTWFyZ2luIjp7IiRyZWYiOiIxMTYifSwiUGFkZGluZyI6eyIkcmVmIjoiMTE3In0sIkJhY2tncm91bmQiOnsiJHJlZiI6IjExOCJ9LCJJc1Zpc2libGUiOnRydWUsIldpZHRoIjowLjAsIkhlaWdodCI6MC4wLCJCb3JkZXJTdHlsZSI6eyIkaWQiOiI0MTIiLCJMaW5lQ29sb3IiOm51bGwsIkxpbmVXZWlnaHQiOjAuMCwiTGluZVR5cGUiOjAsIlBhcmVudFN0eWxlIjpudWxsfSwiUGFyZW50U3R5bGUiOnsiJHJlZiI6IjExMiJ9fSwiRGF0ZVN0eWxlIjp7IiRpZCI6IjQxMyIsIkZvbnRTZXR0aW5ncyI6eyIkaWQiOiI0MTQiLCJGb250U2l6ZSI6MTAsIkZvbnROYW1lIjoiQ2FsaWJyaSIsIklzQm9sZCI6ZmFsc2UsIklzSXRhbGljIjpmYWxzZSwiSXNVbmRlcmxpbmVkIjpmYWxzZSwiUGFyZW50U3R5bGUiOnsiJHJlZiI6IjEyMCJ9fSwiQXV0b1NpemUiOjAsIkZvcmVncm91bmQiOnsiJGlkIjoiNDE1IiwiQ29sb3IiOnsiJGlkIjoiNDE2IiwiQSI6MjU1LCJSIjowLCJHIjowLCJCIjowfX0sIk1heFdpZHRoIjoyMDAuMCwiTWF4SGVpZ2h0IjoiSW5maW5pdHkiLCJTbWFydEZvcmVncm91bmRJc0FjdGl2ZSI6ZmFsc2UsIkhvcml6b250YWxBbGlnbm1lbnQiOjIsIlZlcnRpY2FsQWxpZ25tZW50IjowLCJTbWFydEZvcmVncm91bmQiOm51bGwsIkJhY2tncm91bmRGaWxsVHlwZSI6MCwiTWFyZ2luIjp7IiRyZWYiOiIxMjMifSwiUGFkZGluZyI6eyIkcmVmIjoiMTI0In0sIkJhY2tncm91bmQiOnsiJHJlZiI6IjEyNSJ9LCJJc1Zpc2libGUiOnRydWUsIldpZHRoIjowLjAsIkhlaWdodCI6MC4wLCJCb3JkZXJTdHlsZSI6eyIkaWQiOiI0MTciLCJMaW5lQ29sb3IiOm51bGwsIkxpbmVXZWlnaHQiOjAuMCwiTGluZVR5cGUiOjAsIlBhcmVudFN0eWxlIjpudWxsfSwiUGFyZW50U3R5bGUiOnsiJHJlZiI6IjExOSJ9fSwiRGF0ZUZvcm1hdCI6eyIkcmVmIjoiMTI2In0sIklzVmlzaWJsZSI6dHJ1ZSwiUGFyZW50U3R5bGUiOnsiJHJlZiI6IjgzIn19LCJJbmRleCI6OCwiU21hcnREdXJhdGlvbkFjdGl2YXRlZCI6ZmFsc2UsIkRhdGVGb3JtYXQiOnsiJHJlZiI6IjEyNiJ9LCJJZCI6IjFmM2MyNmIwLWRiNTctNGEwOC05MGE0LTg2OTg1OTg4M2Y1NSIsIkltcG9ydElkIjpudWxsLCJUaXRsZSI6IlRhc2sgMSBIZXJlIiwiTm90ZSI6bnVsbCwiSHlwZXJsaW5rIjp7IiRpZCI6IjQxOCIsIkFkZHJlc3MiOiIiLCJTdWJBZGRyZXNzIjoiIn0sIklzQ2hhbmdlZCI6ZmFsc2UsIklzTmV3Ijp0cnVlfSx7IiRpZCI6IjQxOSIsIkdyb3VwTmFtZSI6bnVsbCwiU3RhcnREYXRlIjoiMjAyMC0wOS0yN1QwMDowMDowMFoiLCJFbmREYXRlIjoiMjAyMC0xMC0yMFQyMzo1OTowMFoiLCJQZXJjZW50YWdlQ29tcGxldGUiOm51bGwsIlN0eWxlIjp7IiRpZCI6IjQyMCIsIlNoYXBlIjozLCJTaGFwZVRoaWNrbmVzcyI6MSwiRHVyYXRpb25Gb3JtYXQiOjAsIkluY2x1ZGVOb25Xb3JraW5nRGF5c0luRHVyYXRpb24iOnRydWUsIlBlcmNlbnRhZ2VDb21wbGV0ZVN0eWxlIjp7IiRpZCI6IjQyMSIsIkZvbnRTZXR0aW5ncyI6eyIkaWQiOiI0MjIiLCJGb250U2l6ZSI6MTAsIkZvbnROYW1lIjoiQ2FsaWJyaSIsIklzQm9sZCI6ZmFsc2UsIklzSXRhbGljIjpmYWxzZSwiSXNVbmRlcmxpbmVkIjpmYWxzZSwiUGFyZW50U3R5bGUiOnsiJHJlZiI6Ijg1In19LCJBdXRvU2l6ZSI6MCwiRm9yZWdyb3VuZCI6eyIkcmVmIjoiODYifSwiTWF4V2lkdGgiOjIwMC4wLCJNYXhIZWlnaHQiOiJJbmZpbml0eSIsIlNtYXJ0Rm9yZWdyb3VuZElzQWN0aXZlIjpmYWxzZSwiSG9yaXpvbnRhbEFsaWdubWVudCI6MCwiVmVydGljYWxBbGlnbm1lbnQiOjAsIlNtYXJ0Rm9yZWdyb3VuZCI6bnVsbCwiQmFja2dyb3VuZEZpbGxUeXBlIjowLCJNYXJnaW4iOnsiJHJlZiI6Ijg4In0sIlBhZGRpbmciOnsiJHJlZiI6Ijg5In0sIkJhY2tncm91bmQiOnsiJHJlZiI6IjkwIn0sIklzVmlzaWJsZSI6dHJ1ZSwiV2lkdGgiOjAuMCwiSGVpZ2h0IjowLjAsIkJvcmRlclN0eWxlIjp7IiRpZCI6IjQyMyIsIkxpbmVDb2xvciI6bnVsbCwiTGluZVdlaWdodCI6MC4wLCJMaW5lVHlwZSI6MCwiUGFyZW50U3R5bGUiOm51bGx9LCJQYXJlbnRTdHlsZSI6eyIkcmVmIjoiODQifX0sIkR1cmF0aW9uU3R5bGUiOnsiJGlkIjoiNDI0IiwiRm9udFNldHRpbmdzIjp7IiRpZCI6IjQyNSIsIkZvbnRTaXplIjoxMCwiRm9udE5hbWUiOiJDYWxpYnJpIiwiSXNCb2xkIjp0cnVlLCJJc0l0YWxpYyI6ZmFsc2UsIklzVW5kZXJsaW5lZCI6ZmFsc2UsIlBhcmVudFN0eWxlIjp7IiRyZWYiOiI5MiJ9fSwiQXV0b1NpemUiOjAsIkZvcmVncm91bmQiOnsiJGlkIjoiNDI2IiwiQ29sb3IiOnsiJGlkIjoiNDI3IiwiQSI6MjU1LCJSIjoxMjgsIkciOjE0MSwiQiI6MTY5fX0sIk1heFdpZHRoIjoyMDAuMCwiTWF4SGVpZ2h0IjoiSW5maW5pdHkiLCJTbWFydEZvcmVncm91bmRJc0FjdGl2ZSI6ZmFsc2UsIkhvcml6b250YWxBbGlnbm1lbnQiOjEsIlZlcnRpY2FsQWxpZ25tZW50IjowLCJTbWFydEZvcmVncm91bmQiOm51bGwsIkJhY2tncm91bmRGaWxsVHlwZSI6MCwiTWFyZ2luIjp7IiRyZWYiOiI5NSJ9LCJQYWRkaW5nIjp7IiRyZWYiOiI5NiJ9LCJCYWNrZ3JvdW5kIjp7IiRyZWYiOiI5NyJ9LCJJc1Zpc2libGUiOnRydWUsIldpZHRoIjowLjAsIkhlaWdodCI6MC4wLCJCb3JkZXJTdHlsZSI6eyIkaWQiOiI0MjgiLCJMaW5lQ29sb3IiOm51bGwsIkxpbmVXZWlnaHQiOjAuMCwiTGluZVR5cGUiOjAsIlBhcmVudFN0eWxlIjpudWxsfSwiUGFyZW50U3R5bGUiOnsiJHJlZiI6IjkxIn19LCJIb3Jpem9udGFsQ29ubmVjdG9yU3R5bGUiOnsiJGlkIjoiNDI5IiwiTGluZUNvbG9yIjp7IiRyZWYiOiI5OSJ9LCJMaW5lV2VpZ2h0IjowLjAsIkxpbmVUeXBlIjowLCJQYXJlbnRTdHlsZSI6eyIkcmVmIjoiOTgifX0sIlZlcnRpY2FsQ29ubmVjdG9yU3R5bGUiOnsiJGlkIjoiNDMwIiwiTGluZUNvbG9yIjp7IiRyZWYiOiIxMDIifSwiTGluZVdlaWdodCI6MS4wLCJMaW5lVHlwZSI6MCwiUGFyZW50U3R5bGUiOnsiJHJlZiI6IjEwMSJ9fSwiTWFyZ2luIjpudWxsLCJTdGFydERhdGVQb3NpdGlvbiI6MywiRW5kRGF0ZVBvc2l0aW9uIjozLCJEYXRlSXNWaXNpYmxlIjp0cnVlLCJUaXRsZVBvc2l0aW9uIjo0LCJEdXJhdGlvblBvc2l0aW9uIjoxLCJQZXJjZW50YWdlQ29tcGxldGVkUG9zaXRpb24iOjYsIlNwYWNpbmciOjIsIklzQmVsb3dUaW1lYmFuZCI6dHJ1ZSwiUGVyY2VudGFnZUNvbXBsZXRlU2hhcGVPcGFjaXR5IjozNSwiU2hhcGVTdHlsZSI6eyIkaWQiOiI0MzEiLCJNYXJnaW4iOnsiJHJlZiI6IjEwNSJ9LCJQYWRkaW5nIjp7IiRyZWYiOiIxMDYifSwiQmFja2dyb3VuZCI6eyIkaWQiOiI0MzIiLCJDb2xvciI6eyIkaWQiOiI0MzMiLCJBIjoyNTUsIlIiOjE3MywiRyI6MSwiQiI6MX19LCJJc1Zpc2libGUiOnRydWUsIldpZHRoIjowLjAsIkhlaWdodCI6MTYuMCwiQm9yZGVyU3R5bGUiOnsiJGlkIjoiNDM0IiwiTGluZUNvbG9yIjp7IiRpZCI6IjQzNSIsIiR0eXBlIjoiTkxSRS5Db21tb24uRG9tLlNvbGlkQ29sb3JCcnVzaCwgTkxSRS5Db21tb24iLCJDb2xvciI6eyIkaWQiOiI0MzYiLCJBIjoyNTUsIlIiOjI1NSwiRyI6MCwiQiI6MH19LCJMaW5lV2VpZ2h0IjowLjAsIkxpbmVUeXBlIjowLCJQYXJlbnRTdHlsZSI6bnVsbH0sIlBhcmVudFN0eWxlIjp7IiRyZWYiOiIxMDQifX0sIlRpdGxlU3R5bGUiOnsiJGlkIjoiNDM3IiwiRm9udFNldHRpbmdzIjp7IiRpZCI6IjQzOCIsIkZvbnRTaXplIjoxMiwiRm9udE5hbWUiOiJDYWxpYnJpIiwiSXNCb2xkIjp0cnVlLCJJc0l0YWxpYyI6ZmFsc2UsIklzVW5kZXJsaW5lZCI6ZmFsc2UsIlBhcmVudFN0eWxlIjp7IiRyZWYiOiIxMTMifX0sIkF1dG9TaXplIjowLCJGb3JlZ3JvdW5kIjp7IiRpZCI6IjQzOSIsIkNvbG9yIjp7IiRpZCI6IjQ0MCIsIkEiOjI1NSwiUiI6MCwiRyI6MCwiQiI6MH19LCJNYXhXaWR0aCI6NTcuMzg0OTYwMTc0NTYwNTQ3LCJNYXhIZWlnaHQiOiJJbmZpbml0eSIsIlNtYXJ0Rm9yZWdyb3VuZElzQWN0aXZlIjpmYWxzZSwiSG9yaXpvbnRhbEFsaWdubWVudCI6MCwiVmVydGljYWxBbGlnbm1lbnQiOjAsIlNtYXJ0Rm9yZWdyb3VuZCI6bnVsbCwiQmFja2dyb3VuZEZpbGxUeXBlIjowLCJNYXJnaW4iOnsiJHJlZiI6IjExNiJ9LCJQYWRkaW5nIjp7IiRyZWYiOiIxMTcifSwiQmFja2dyb3VuZCI6eyIkcmVmIjoiMTE4In0sIklzVmlzaWJsZSI6dHJ1ZSwiV2lkdGgiOjAuMCwiSGVpZ2h0IjowLjAsIkJvcmRlclN0eWxlIjp7IiRpZCI6IjQ0MSIsIkxpbmVDb2xvciI6bnVsbCwiTGluZVdlaWdodCI6MC4wLCJMaW5lVHlwZSI6MCwiUGFyZW50U3R5bGUiOm51bGx9LCJQYXJlbnRTdHlsZSI6eyIkcmVmIjoiMTEyIn19LCJEYXRlU3R5bGUiOnsiJGlkIjoiNDQyIiwiRm9udFNldHRpbmdzIjp7IiRpZCI6IjQ0MyIsIkZvbnRTaXplIjoxMCwiRm9udE5hbWUiOiJDYWxpYnJpIiwiSXNCb2xkIjpmYWxzZSwiSXNJdGFsaWMiOmZhbHNlLCJJc1VuZGVybGluZWQiOmZhbHNlLCJQYXJlbnRTdHlsZSI6eyIkcmVmIjoiMTIwIn19LCJBdXRvU2l6ZSI6MCwiRm9yZWdyb3VuZCI6eyIkaWQiOiI0NDQiLCJDb2xvciI6eyIkaWQiOiI0NDUiLCJBIjoyNTUsIlIiOjAsIkciOjAsIkIiOjB9fSwiTWF4V2lkdGgiOjIwMC4wLCJNYXhIZWlnaHQiOiJJbmZpbml0eSIsIlNtYXJ0Rm9yZWdyb3VuZElzQWN0aXZlIjpmYWxzZSwiSG9yaXpvbnRhbEFsaWdubWVudCI6MiwiVmVydGljYWxBbGlnbm1lbnQiOjAsIlNtYXJ0Rm9yZWdyb3VuZCI6bnVsbCwiQmFja2dyb3VuZEZpbGxUeXBlIjowLCJNYXJnaW4iOnsiJHJlZiI6IjEyMyJ9LCJQYWRkaW5nIjp7IiRyZWYiOiIxMjQifSwiQmFja2dyb3VuZCI6eyIkcmVmIjoiMTI1In0sIklzVmlzaWJsZSI6dHJ1ZSwiV2lkdGgiOjAuMCwiSGVpZ2h0IjowLjAsIkJvcmRlclN0eWxlIjp7IiRpZCI6IjQ0NiIsIkxpbmVDb2xvciI6bnVsbCwiTGluZVdlaWdodCI6MC4wLCJMaW5lVHlwZSI6MCwiUGFyZW50U3R5bGUiOm51bGx9LCJQYXJlbnRTdHlsZSI6eyIkcmVmIjoiMTE5In19LCJEYXRlRm9ybWF0Ijp7IiRyZWYiOiIxMjYifSwiSXNWaXNpYmxlIjp0cnVlLCJQYXJlbnRTdHlsZSI6eyIkcmVmIjoiODMifX0sIkluZGV4IjoxMCwiU21hcnREdXJhdGlvbkFjdGl2YXRlZCI6ZmFsc2UsIkRhdGVGb3JtYXQiOnsiJHJlZiI6IjEyNiJ9LCJJZCI6ImVjNDc3NWE3LWE5YjUtNGEzYy1iMzA4LWI5NDRiZGVkMmVlNiIsIkltcG9ydElkIjpudWxsLCJUaXRsZSI6IlRhc2sgMyBIZXJlIiwiTm90ZSI6bnVsbCwiSHlwZXJsaW5rIjp7IiRpZCI6IjQ0NyIsIkFkZHJlc3MiOiIiLCJTdWJBZGRyZXNzIjoiIn0sIklzQ2hhbmdlZCI6ZmFsc2UsIklzTmV3Ijp0cnVlfSx7IiRpZCI6IjQ0OCIsIkdyb3VwTmFtZSI6bnVsbCwiU3RhcnREYXRlIjoiMjAyMC0xMS0wMVQwMDowMDowMFoiLCJFbmREYXRlIjoiMjAyMC0xMS0yMFQyMzo1OTowMFoiLCJQZXJjZW50YWdlQ29tcGxldGUiOm51bGwsIlN0eWxlIjp7IiRpZCI6IjQ0OSIsIlNoYXBlIjozLCJTaGFwZVRoaWNrbmVzcyI6MSwiRHVyYXRpb25Gb3JtYXQiOjAsIkluY2x1ZGVOb25Xb3JraW5nRGF5c0luRHVyYXRpb24iOnRydWUsIlBlcmNlbnRhZ2VDb21wbGV0ZVN0eWxlIjp7IiRpZCI6IjQ1MCIsIkZvbnRTZXR0aW5ncyI6eyIkaWQiOiI0NTEiLCJGb250U2l6ZSI6MTAsIkZvbnROYW1lIjoiQ2FsaWJyaSIsIklzQm9sZCI6ZmFsc2UsIklzSXRhbGljIjpmYWxzZSwiSXNVbmRlcmxpbmVkIjpmYWxzZSwiUGFyZW50U3R5bGUiOnsiJHJlZiI6Ijg1In19LCJBdXRvU2l6ZSI6MCwiRm9yZWdyb3VuZCI6eyIkcmVmIjoiODYifSwiTWF4V2lkdGgiOjIwMC4wLCJNYXhIZWlnaHQiOiJJbmZpbml0eSIsIlNtYXJ0Rm9yZWdyb3VuZElzQWN0aXZlIjpmYWxzZSwiSG9yaXpvbnRhbEFsaWdubWVudCI6MCwiVmVydGljYWxBbGlnbm1lbnQiOjAsIlNtYXJ0Rm9yZWdyb3VuZCI6bnVsbCwiQmFja2dyb3VuZEZpbGxUeXBlIjowLCJNYXJnaW4iOnsiJHJlZiI6Ijg4In0sIlBhZGRpbmciOnsiJHJlZiI6Ijg5In0sIkJhY2tncm91bmQiOnsiJHJlZiI6IjkwIn0sIklzVmlzaWJsZSI6dHJ1ZSwiV2lkdGgiOjAuMCwiSGVpZ2h0IjowLjAsIkJvcmRlclN0eWxlIjp7IiRpZCI6IjQ1MiIsIkxpbmVDb2xvciI6bnVsbCwiTGluZVdlaWdodCI6MC4wLCJMaW5lVHlwZSI6MCwiUGFyZW50U3R5bGUiOm51bGx9LCJQYXJlbnRTdHlsZSI6eyIkcmVmIjoiODQifX0sIkR1cmF0aW9uU3R5bGUiOnsiJGlkIjoiNDUzIiwiRm9udFNldHRpbmdzIjp7IiRpZCI6IjQ1NCIsIkZvbnRTaXplIjoxMCwiRm9udE5hbWUiOiJDYWxpYnJpIiwiSXNCb2xkIjp0cnVlLCJJc0l0YWxpYyI6ZmFsc2UsIklzVW5kZXJsaW5lZCI6ZmFsc2UsIlBhcmVudFN0eWxlIjp7IiRyZWYiOiI5MiJ9fSwiQXV0b1NpemUiOjAsIkZvcmVncm91bmQiOnsiJGlkIjoiNDU1IiwiQ29sb3IiOnsiJGlkIjoiNDU2IiwiQSI6MjU1LCJSIjoxMjgsIkciOjE0MSwiQiI6MTY5fX0sIk1heFdpZHRoIjoyMDAuMCwiTWF4SGVpZ2h0IjoiSW5maW5pdHkiLCJTbWFydEZvcmVncm91bmRJc0FjdGl2ZSI6ZmFsc2UsIkhvcml6b250YWxBbGlnbm1lbnQiOjEsIlZlcnRpY2FsQWxpZ25tZW50IjowLCJTbWFydEZvcmVncm91bmQiOm51bGwsIkJhY2tncm91bmRGaWxsVHlwZSI6MCwiTWFyZ2luIjp7IiRyZWYiOiI5NSJ9LCJQYWRkaW5nIjp7IiRyZWYiOiI5NiJ9LCJCYWNrZ3JvdW5kIjp7IiRyZWYiOiI5NyJ9LCJJc1Zpc2libGUiOnRydWUsIldpZHRoIjowLjAsIkhlaWdodCI6MC4wLCJCb3JkZXJTdHlsZSI6eyIkaWQiOiI0NTciLCJMaW5lQ29sb3IiOm51bGwsIkxpbmVXZWlnaHQiOjAuMCwiTGluZVR5cGUiOjAsIlBhcmVudFN0eWxlIjpudWxsfSwiUGFyZW50U3R5bGUiOnsiJHJlZiI6IjkxIn19LCJIb3Jpem9udGFsQ29ubmVjdG9yU3R5bGUiOnsiJGlkIjoiNDU4IiwiTGluZUNvbG9yIjp7IiRyZWYiOiI5OSJ9LCJMaW5lV2VpZ2h0IjowLjAsIkxpbmVUeXBlIjowLCJQYXJlbnRTdHlsZSI6eyIkcmVmIjoiOTgifX0sIlZlcnRpY2FsQ29ubmVjdG9yU3R5bGUiOnsiJGlkIjoiNDU5IiwiTGluZUNvbG9yIjp7IiRyZWYiOiIxMDIifSwiTGluZVdlaWdodCI6MS4wLCJMaW5lVHlwZSI6MCwiUGFyZW50U3R5bGUiOnsiJHJlZiI6IjEwMSJ9fSwiTWFyZ2luIjpudWxsLCJTdGFydERhdGVQb3NpdGlvbiI6MywiRW5kRGF0ZVBvc2l0aW9uIjozLCJEYXRlSXNWaXNpYmxlIjp0cnVlLCJUaXRsZVBvc2l0aW9uIjo0LCJEdXJhdGlvblBvc2l0aW9uIjoxLCJQZXJjZW50YWdlQ29tcGxldGVkUG9zaXRpb24iOjYsIlNwYWNpbmciOjIsIklzQmVsb3dUaW1lYmFuZCI6dHJ1ZSwiUGVyY2VudGFnZUNvbXBsZXRlU2hhcGVPcGFjaXR5IjozNSwiU2hhcGVTdHlsZSI6eyIkaWQiOiI0NjAiLCJNYXJnaW4iOnsiJHJlZiI6IjEwNSJ9LCJQYWRkaW5nIjp7IiRyZWYiOiIxMDYifSwiQmFja2dyb3VuZCI6eyIkaWQiOiI0NjEiLCJDb2xvciI6eyIkaWQiOiI0NjIiLCJBIjoyNTUsIlIiOjE3OCwiRyI6MTQsIkIiOjE4fX0sIklzVmlzaWJsZSI6dHJ1ZSwiV2lkdGgiOjAuMCwiSGVpZ2h0IjoxNi4wLCJCb3JkZXJTdHlsZSI6eyIkaWQiOiI0NjMiLCJMaW5lQ29sb3IiOnsiJGlkIjoiNDY0IiwiJHR5cGUiOiJOTFJFLkNvbW1vbi5Eb20uU29saWRDb2xvckJydXNoLCBOTFJFLkNvbW1vbiIsIkNvbG9yIjp7IiRpZCI6IjQ2NSIsIkEiOjI1NSwiUiI6NjgsIkciOjg0LCJCIjoxMDZ9fSwiTGluZVdlaWdodCI6MC4wLCJMaW5lVHlwZSI6MCwiUGFyZW50U3R5bGUiOm51bGx9LCJQYXJlbnRTdHlsZSI6eyIkcmVmIjoiMTA0In19LCJUaXRsZVN0eWxlIjp7IiRpZCI6IjQ2NiIsIkZvbnRTZXR0aW5ncyI6eyIkaWQiOiI0NjciLCJGb250U2l6ZSI6MTIsIkZvbnROYW1lIjoiQ2FsaWJyaSIsIklzQm9sZCI6dHJ1ZSwiSXNJdGFsaWMiOmZhbHNlLCJJc1VuZGVybGluZWQiOmZhbHNlLCJQYXJlbnRTdHlsZSI6eyIkcmVmIjoiMTEzIn19LCJBdXRvU2l6ZSI6MCwiRm9yZWdyb3VuZCI6eyIkaWQiOiI0NjgiLCJDb2xvciI6eyIkaWQiOiI0NjkiLCJBIjoyNTUsIlIiOjAsIkciOjAsIkIiOjB9fSwiTWF4V2lkdGgiOjU3LjM4NDk2MDE3NDU2MDU0NywiTWF4SGVpZ2h0IjoiSW5maW5pdHkiLCJTbWFydEZvcmVncm91bmRJc0FjdGl2ZSI6ZmFsc2UsIkhvcml6b250YWxBbGlnbm1lbnQiOjAsIlZlcnRpY2FsQWxpZ25tZW50IjowLCJTbWFydEZvcmVncm91bmQiOm51bGwsIkJhY2tncm91bmRGaWxsVHlwZSI6MCwiTWFyZ2luIjp7IiRyZWYiOiIxMTYifSwiUGFkZGluZyI6eyIkcmVmIjoiMTE3In0sIkJhY2tncm91bmQiOnsiJHJlZiI6IjExOCJ9LCJJc1Zpc2libGUiOnRydWUsIldpZHRoIjowLjAsIkhlaWdodCI6MC4wLCJCb3JkZXJTdHlsZSI6eyIkaWQiOiI0NzAiLCJMaW5lQ29sb3IiOm51bGwsIkxpbmVXZWlnaHQiOjAuMCwiTGluZVR5cGUiOjAsIlBhcmVudFN0eWxlIjpudWxsfSwiUGFyZW50U3R5bGUiOnsiJHJlZiI6IjExMiJ9fSwiRGF0ZVN0eWxlIjp7IiRpZCI6IjQ3MSIsIkZvbnRTZXR0aW5ncyI6eyIkaWQiOiI0NzIiLCJGb250U2l6ZSI6MTAsIkZvbnROYW1lIjoiQ2FsaWJyaSIsIklzQm9sZCI6ZmFsc2UsIklzSXRhbGljIjpmYWxzZSwiSXNVbmRlcmxpbmVkIjpmYWxzZSwiUGFyZW50U3R5bGUiOnsiJHJlZiI6IjEyMCJ9fSwiQXV0b1NpemUiOjAsIkZvcmVncm91bmQiOnsiJGlkIjoiNDczIiwiQ29sb3IiOnsiJGlkIjoiNDc0IiwiQSI6MjU1LCJSIjowLCJHIjowLCJCIjowfX0sIk1heFdpZHRoIjoyMDAuMCwiTWF4SGVpZ2h0IjoiSW5maW5pdHkiLCJTbWFydEZvcmVncm91bmRJc0FjdGl2ZSI6ZmFsc2UsIkhvcml6b250YWxBbGlnbm1lbnQiOjIsIlZlcnRpY2FsQWxpZ25tZW50IjowLCJTbWFydEZvcmVncm91bmQiOm51bGwsIkJhY2tncm91bmRGaWxsVHlwZSI6MCwiTWFyZ2luIjp7IiRyZWYiOiIxMjMifSwiUGFkZGluZyI6eyIkcmVmIjoiMTI0In0sIkJhY2tncm91bmQiOnsiJHJlZiI6IjEyNSJ9LCJJc1Zpc2libGUiOnRydWUsIldpZHRoIjowLjAsIkhlaWdodCI6MC4wLCJCb3JkZXJTdHlsZSI6eyIkaWQiOiI0NzUiLCJMaW5lQ29sb3IiOm51bGwsIkxpbmVXZWlnaHQiOjAuMCwiTGluZVR5cGUiOjAsIlBhcmVudFN0eWxlIjpudWxsfSwiUGFyZW50U3R5bGUiOnsiJHJlZiI6IjExOSJ9fSwiRGF0ZUZvcm1hdCI6eyIkcmVmIjoiMTI2In0sIklzVmlzaWJsZSI6dHJ1ZSwiUGFyZW50U3R5bGUiOnsiJHJlZiI6IjgzIn19LCJJbmRleCI6MTIsIlNtYXJ0RHVyYXRpb25BY3RpdmF0ZWQiOmZhbHNlLCJEYXRlRm9ybWF0Ijp7IiRyZWYiOiIxMjYifSwiSWQiOiI5YTgwN2NiMC1lNGI0LTQ2OGItYTNlYS1jYzIyYzY2YzZhMDEiLCJJbXBvcnRJZCI6bnVsbCwiVGl0bGUiOiJUYXNrIDUgSGVyZSIsIk5vdGUiOm51bGwsIkh5cGVybGluayI6eyIkaWQiOiI0NzYiLCJBZGRyZXNzIjoiIiwiU3ViQWRkcmVzcyI6IiJ9LCJJc0NoYW5nZWQiOmZhbHNlLCJJc05ldyI6dHJ1ZX0seyIkaWQiOiI0NzciLCJHcm91cE5hbWUiOm51bGwsIlN0YXJ0RGF0ZSI6IjIwMjAtMTEtMTJUMDA6MDA6MDBaIiwiRW5kRGF0ZSI6IjIwMjAtMTEtMjhUMjM6NTk6MDBaIiwiUGVyY2VudGFnZUNvbXBsZXRlIjpudWxsLCJTdHlsZSI6eyIkaWQiOiI0NzgiLCJTaGFwZSI6MywiU2hhcGVUaGlja25lc3MiOjEsIkR1cmF0aW9uRm9ybWF0IjowLCJJbmNsdWRlTm9uV29ya2luZ0RheXNJbkR1cmF0aW9uIjp0cnVlLCJQZXJjZW50YWdlQ29tcGxldGVTdHlsZSI6eyIkaWQiOiI0NzkiLCJGb250U2V0dGluZ3MiOnsiJGlkIjoiNDgwIiwiRm9udFNpemUiOjEwLCJGb250TmFtZSI6IkNhbGlicmkiLCJJc0JvbGQiOmZhbHNlLCJJc0l0YWxpYyI6ZmFsc2UsIklzVW5kZXJsaW5lZCI6ZmFsc2UsIlBhcmVudFN0eWxlIjp7IiRyZWYiOiI4NSJ9fSwiQXV0b1NpemUiOjAsIkZvcmVncm91bmQiOnsiJHJlZiI6Ijg2In0sIk1heFdpZHRoIjoyMDAuMCwiTWF4SGVpZ2h0IjoiSW5maW5pdHkiLCJTbWFydEZvcmVncm91bmRJc0FjdGl2ZSI6ZmFsc2UsIkhvcml6b250YWxBbGlnbm1lbnQiOjAsIlZlcnRpY2FsQWxpZ25tZW50IjowLCJTbWFydEZvcmVncm91bmQiOm51bGwsIkJhY2tncm91bmRGaWxsVHlwZSI6MCwiTWFyZ2luIjp7IiRyZWYiOiI4OCJ9LCJQYWRkaW5nIjp7IiRyZWYiOiI4OSJ9LCJCYWNrZ3JvdW5kIjp7IiRyZWYiOiI5MCJ9LCJJc1Zpc2libGUiOnRydWUsIldpZHRoIjowLjAsIkhlaWdodCI6MC4wLCJCb3JkZXJTdHlsZSI6eyIkaWQiOiI0ODEiLCJMaW5lQ29sb3IiOm51bGwsIkxpbmVXZWlnaHQiOjAuMCwiTGluZVR5cGUiOjAsIlBhcmVudFN0eWxlIjpudWxsfSwiUGFyZW50U3R5bGUiOnsiJHJlZiI6Ijg0In19LCJEdXJhdGlvblN0eWxlIjp7IiRpZCI6IjQ4MiIsIkZvbnRTZXR0aW5ncyI6eyIkaWQiOiI0ODMiLCJGb250U2l6ZSI6MTAsIkZvbnROYW1lIjoiQ2FsaWJyaSIsIklzQm9sZCI6dHJ1ZSwiSXNJdGFsaWMiOmZhbHNlLCJJc1VuZGVybGluZWQiOmZhbHNlLCJQYXJlbnRTdHlsZSI6eyIkcmVmIjoiOTIifX0sIkF1dG9TaXplIjowLCJGb3JlZ3JvdW5kIjp7IiRpZCI6IjQ4NCIsIkNvbG9yIjp7IiRpZCI6IjQ4NSIsIkEiOjI1NSwiUiI6MTI4LCJHIjoxNDEsIkIiOjE2OX19LCJNYXhXaWR0aCI6MjAwLjAsIk1heEhlaWdodCI6IkluZmluaXR5IiwiU21hcnRGb3JlZ3JvdW5kSXNBY3RpdmUiOmZhbHNlLCJIb3Jpem9udGFsQWxpZ25tZW50IjoxLCJWZXJ0aWNhbEFsaWdubWVudCI6MCwiU21hcnRGb3JlZ3JvdW5kIjpudWxsLCJCYWNrZ3JvdW5kRmlsbFR5cGUiOjAsIk1hcmdpbiI6eyIkcmVmIjoiOTUifSwiUGFkZGluZyI6eyIkcmVmIjoiOTYifSwiQmFja2dyb3VuZCI6eyIkcmVmIjoiOTcifSwiSXNWaXNpYmxlIjp0cnVlLCJXaWR0aCI6MC4wLCJIZWlnaHQiOjAuMCwiQm9yZGVyU3R5bGUiOnsiJGlkIjoiNDg2IiwiTGluZUNvbG9yIjpudWxsLCJMaW5lV2VpZ2h0IjowLjAsIkxpbmVUeXBlIjowLCJQYXJlbnRTdHlsZSI6bnVsbH0sIlBhcmVudFN0eWxlIjp7IiRyZWYiOiI5MSJ9fSwiSG9yaXpvbnRhbENvbm5lY3RvclN0eWxlIjp7IiRpZCI6IjQ4NyIsIkxpbmVDb2xvciI6eyIkcmVmIjoiOTkifSwiTGluZVdlaWdodCI6MC4wLCJMaW5lVHlwZSI6MCwiUGFyZW50U3R5bGUiOnsiJHJlZiI6Ijk4In19LCJWZXJ0aWNhbENvbm5lY3RvclN0eWxlIjp7IiRpZCI6IjQ4OCIsIkxpbmVDb2xvciI6eyIkaWQiOiI0ODkiLCIkdHlwZSI6Ik5MUkUuQ29tbW9uLkRvbS5Tb2xpZENvbG9yQnJ1c2gsIE5MUkUuQ29tbW9uIiwiQ29sb3IiOnsiJGlkIjoiNDkwIiwiQSI6MjU1LCJSIjoyMDQsIkciOjIwNCwiQiI6MjA0fX0sIkxpbmVXZWlnaHQiOjEuMCwiTGluZVR5cGUiOjAsIlBhcmVudFN0eWxlIjp7IiRyZWYiOiIxMDEifX0sIk1hcmdpbiI6bnVsbCwiU3RhcnREYXRlUG9zaXRpb24iOjMsIkVuZERhdGVQb3NpdGlvbiI6MywiRGF0ZUlzVmlzaWJsZSI6dHJ1ZSwiVGl0bGVQb3NpdGlvbiI6NCwiRHVyYXRpb25Qb3NpdGlvbiI6MSwiUGVyY2VudGFnZUNvbXBsZXRlZFBvc2l0aW9uIjo2LCJTcGFjaW5nIjoyLCJJc0JlbG93VGltZWJhbmQiOnRydWUsIlBlcmNlbnRhZ2VDb21wbGV0ZVNoYXBlT3BhY2l0eSI6MzUsIlNoYXBlU3R5bGUiOnsiJGlkIjoiNDkxIiwiTWFyZ2luIjp7IiRyZWYiOiIxMDUifSwiUGFkZGluZyI6eyIkcmVmIjoiMTA2In0sIkJhY2tncm91bmQiOnsiJGlkIjoiNDkyIiwiQ29sb3IiOnsiJGlkIjoiNDkzIiwiQSI6MjU1LCJSIjoxNzgsIkciOjE0LCJCIjoxOH19LCJJc1Zpc2libGUiOnRydWUsIldpZHRoIjowLjAsIkhlaWdodCI6MTYuMCwiQm9yZGVyU3R5bGUiOnsiJGlkIjoiNDk0IiwiTGluZUNvbG9yIjp7IiRpZCI6IjQ5NSIsIiR0eXBlIjoiTkxSRS5Db21tb24uRG9tLlNvbGlkQ29sb3JCcnVzaCwgTkxSRS5Db21tb24iLCJDb2xvciI6eyIkaWQiOiI0OTYiLCJBIjoyNTUsIlIiOjI1NSwiRyI6MCwiQiI6MH19LCJMaW5lV2VpZ2h0IjowLjAsIkxpbmVUeXBlIjowLCJQYXJlbnRTdHlsZSI6bnVsbH0sIlBhcmVudFN0eWxlIjp7IiRyZWYiOiIxMDQifX0sIlRpdGxlU3R5bGUiOnsiJGlkIjoiNDk3IiwiRm9udFNldHRpbmdzIjp7IiRpZCI6IjQ5OCIsIkZvbnRTaXplIjoxMiwiRm9udE5hbWUiOiJDYWxpYnJpIiwiSXNCb2xkIjp0cnVlLCJJc0l0YWxpYyI6ZmFsc2UsIklzVW5kZXJsaW5lZCI6ZmFsc2UsIlBhcmVudFN0eWxlIjp7IiRyZWYiOiIxMTMifX0sIkF1dG9TaXplIjowLCJGb3JlZ3JvdW5kIjp7IiRpZCI6IjQ5OSIsIkNvbG9yIjp7IiRpZCI6IjUwMCIsIkEiOjI1NSwiUiI6MCwiRyI6MCwiQiI6MH19LCJNYXhXaWR0aCI6NTcuMzg0OTYwMTc0NTYwNTQ3LCJNYXhIZWlnaHQiOiJJbmZpbml0eSIsIlNtYXJ0Rm9yZWdyb3VuZElzQWN0aXZlIjpmYWxzZSwiSG9yaXpvbnRhbEFsaWdubWVudCI6MCwiVmVydGljYWxBbGlnbm1lbnQiOjAsIlNtYXJ0Rm9yZWdyb3VuZCI6bnVsbCwiQmFja2dyb3VuZEZpbGxUeXBlIjowLCJNYXJnaW4iOnsiJHJlZiI6IjExNiJ9LCJQYWRkaW5nIjp7IiRyZWYiOiIxMTcifSwiQmFja2dyb3VuZCI6eyIkcmVmIjoiMTE4In0sIklzVmlzaWJsZSI6dHJ1ZSwiV2lkdGgiOjAuMCwiSGVpZ2h0IjowLjAsIkJvcmRlclN0eWxlIjp7IiRpZCI6IjUwMSIsIkxpbmVDb2xvciI6bnVsbCwiTGluZVdlaWdodCI6MC4wLCJMaW5lVHlwZSI6MCwiUGFyZW50U3R5bGUiOm51bGx9LCJQYXJlbnRTdHlsZSI6eyIkcmVmIjoiMTEyIn19LCJEYXRlU3R5bGUiOnsiJGlkIjoiNTAyIiwiRm9udFNldHRpbmdzIjp7IiRpZCI6IjUwMyIsIkZvbnRTaXplIjoxMCwiRm9udE5hbWUiOiJDYWxpYnJpIiwiSXNCb2xkIjpmYWxzZSwiSXNJdGFsaWMiOmZhbHNlLCJJc1VuZGVybGluZWQiOmZhbHNlLCJQYXJlbnRTdHlsZSI6eyIkcmVmIjoiMTIwIn19LCJBdXRvU2l6ZSI6MCwiRm9yZWdyb3VuZCI6eyIkaWQiOiI1MDQiLCJDb2xvciI6eyIkaWQiOiI1MDUiLCJBIjoyNTUsIlIiOjAsIkciOjAsIkIiOjB9fSwiTWF4V2lkdGgiOjIwMC4wLCJNYXhIZWlnaHQiOiJJbmZpbml0eSIsIlNtYXJ0Rm9yZWdyb3VuZElzQWN0aXZlIjpmYWxzZSwiSG9yaXpvbnRhbEFsaWdubWVudCI6MiwiVmVydGljYWxBbGlnbm1lbnQiOjAsIlNtYXJ0Rm9yZWdyb3VuZCI6bnVsbCwiQmFja2dyb3VuZEZpbGxUeXBlIjowLCJNYXJnaW4iOnsiJHJlZiI6IjEyMyJ9LCJQYWRkaW5nIjp7IiRyZWYiOiIxMjQifSwiQmFja2dyb3VuZCI6eyIkcmVmIjoiMTI1In0sIklzVmlzaWJsZSI6dHJ1ZSwiV2lkdGgiOjAuMCwiSGVpZ2h0IjowLjAsIkJvcmRlclN0eWxlIjp7IiRpZCI6IjUwNiIsIkxpbmVDb2xvciI6bnVsbCwiTGluZVdlaWdodCI6MC4wLCJMaW5lVHlwZSI6MCwiUGFyZW50U3R5bGUiOm51bGx9LCJQYXJlbnRTdHlsZSI6eyIkcmVmIjoiMTE5In19LCJEYXRlRm9ybWF0Ijp7IiRyZWYiOiIxMjYifSwiSXNWaXNpYmxlIjp0cnVlLCJQYXJlbnRTdHlsZSI6eyIkcmVmIjoiODMifX0sIkluZGV4IjoxMywiU21hcnREdXJhdGlvbkFjdGl2YXRlZCI6ZmFsc2UsIkRhdGVGb3JtYXQiOnsiJHJlZiI6IjEyNiJ9LCJJZCI6ImMwMmNmMTNjLWQ0YWMtNGJjNC1hMDg1LThmMjJhZDNkOTgxOSIsIkltcG9ydElkIjpudWxsLCJUaXRsZSI6IlRhc2sgNiBIZXJlIiwiTm90ZSI6bnVsbCwiSHlwZXJsaW5rIjp7IiRpZCI6IjUwNyIsIkFkZHJlc3MiOiIiLCJTdWJBZGRyZXNzIjoiIn0sIklzQ2hhbmdlZCI6ZmFsc2UsIklzTmV3Ijp0cnVlfV0sIlN3aW1sYW5lcyI6W10sIk1zUHJvamVjdEl0ZW1zVHJlZSI6eyIkaWQiOiI1MDgiLCJSb290Ijp7IkltcG9ydElkIjpudWxsLCJJc0ltcG9ydGVkIjpmYWxzZSwiQ2hpbGRyZW4iOltdfX0sIk1ldGFkYXRhIjp7IiRpZCI6IjUwOSIsIlJlY2VudENvbG9yc0NvbGxlY3Rpb24iOiJbXSJ9LCJTZXR0aW5ncyI6eyIkaWQiOiI1MTAiLCJJbXBhT3B0aW9ucyI6bnVsbCwiVXNlQ29tcHJlc3Npb24iOmZhbHNlLCJDb21wcmVzaW9uUGVyY2VudGFnZSI6NTAuMCwiSW5hY3RpdmVJbnRlcnZhbFdpZHRoVGhyZXNob2xkIjozMC4wLCJJbmFjdGl2ZUludGVydmFsV2lkdGgiOjEuMCwiU3BsaXRUYXNrcyI6ZmFsc2UsIlVzZUNsdXN0ZXIiOmZhbHNlLCJFcHNpbG9uIjowLjAsIk1pblBvaW50c1RvRm9ybUFDbHVzdGVyIjoyLCJHZW5lcmF0ZUludmlzaWJsZVNoYXBlcyI6dHJ1ZSwiU21hcnRUaW1lbGluZVRhc2tQZXJjZW50YWdlRml0IjpmYWxzZX0sIklzTmV3IjpmYWxzZSwiSW1wb3J0VHlwZSI6MCwiRmlsZVBhdGgiOm51bGwsIlRpbWVDb25maWd1cmF0aW9uIjp7IiRpZCI6IjUxMSIsIlVzZVRpbWUiOmZhbHNlLCJXb3JrRGF5U3RhcnQiOiIwMDowMDowMCIsIldvcmtEYXlFbmQiOiIyMzo1OTowMCJ9LCJMYXN0VXNlZFRlbXBsYXRlSWQiOiJjYzI2Zjg2My0yN2NlLTQ4MGUtYTU4OS1iM2YxMmYyZDZlYjAifQ=="/>
  <p:tag name="__MASTER" val="__part_0"/>
</p:tagLst>
</file>

<file path=ppt/tags/tag10.xml><?xml version="1.0" encoding="utf-8"?>
<p:tagLst xmlns:a="http://schemas.openxmlformats.org/drawingml/2006/main" xmlns:r="http://schemas.openxmlformats.org/officeDocument/2006/relationships" xmlns:p="http://schemas.openxmlformats.org/presentationml/2006/main">
  <p:tag name="OTLMARKERSHAPE" val="OTL"/>
</p:tagLst>
</file>

<file path=ppt/tags/tag11.xml><?xml version="1.0" encoding="utf-8"?>
<p:tagLst xmlns:a="http://schemas.openxmlformats.org/drawingml/2006/main" xmlns:r="http://schemas.openxmlformats.org/officeDocument/2006/relationships" xmlns:p="http://schemas.openxmlformats.org/presentationml/2006/main">
  <p:tag name="OTLMARKERSHAPE" val="OTL"/>
</p:tagLst>
</file>

<file path=ppt/tags/tag12.xml><?xml version="1.0" encoding="utf-8"?>
<p:tagLst xmlns:a="http://schemas.openxmlformats.org/drawingml/2006/main" xmlns:r="http://schemas.openxmlformats.org/officeDocument/2006/relationships" xmlns:p="http://schemas.openxmlformats.org/presentationml/2006/main">
  <p:tag name="OTLMARKERSHAPE" val="OTL"/>
</p:tagLst>
</file>

<file path=ppt/tags/tag13.xml><?xml version="1.0" encoding="utf-8"?>
<p:tagLst xmlns:a="http://schemas.openxmlformats.org/drawingml/2006/main" xmlns:r="http://schemas.openxmlformats.org/officeDocument/2006/relationships" xmlns:p="http://schemas.openxmlformats.org/presentationml/2006/main">
  <p:tag name="OTLMARKERSHAPE" val="OTL"/>
</p:tagLst>
</file>

<file path=ppt/tags/tag14.xml><?xml version="1.0" encoding="utf-8"?>
<p:tagLst xmlns:a="http://schemas.openxmlformats.org/drawingml/2006/main" xmlns:r="http://schemas.openxmlformats.org/officeDocument/2006/relationships" xmlns:p="http://schemas.openxmlformats.org/presentationml/2006/main">
  <p:tag name="OTLMARKERSHAPE" val="OTL"/>
</p:tagLst>
</file>

<file path=ppt/tags/tag15.xml><?xml version="1.0" encoding="utf-8"?>
<p:tagLst xmlns:a="http://schemas.openxmlformats.org/drawingml/2006/main" xmlns:r="http://schemas.openxmlformats.org/officeDocument/2006/relationships" xmlns:p="http://schemas.openxmlformats.org/presentationml/2006/main">
  <p:tag name="OTLMARKERSHAPE" val="OTL"/>
</p:tagLst>
</file>

<file path=ppt/tags/tag16.xml><?xml version="1.0" encoding="utf-8"?>
<p:tagLst xmlns:a="http://schemas.openxmlformats.org/drawingml/2006/main" xmlns:r="http://schemas.openxmlformats.org/officeDocument/2006/relationships" xmlns:p="http://schemas.openxmlformats.org/presentationml/2006/main">
  <p:tag name="OTLMARKERSHAPE" val="OTL"/>
</p:tagLst>
</file>

<file path=ppt/tags/tag17.xml><?xml version="1.0" encoding="utf-8"?>
<p:tagLst xmlns:a="http://schemas.openxmlformats.org/drawingml/2006/main" xmlns:r="http://schemas.openxmlformats.org/officeDocument/2006/relationships" xmlns:p="http://schemas.openxmlformats.org/presentationml/2006/main">
  <p:tag name="OTLMARKERSHAPE" val="OTL"/>
</p:tagLst>
</file>

<file path=ppt/tags/tag18.xml><?xml version="1.0" encoding="utf-8"?>
<p:tagLst xmlns:a="http://schemas.openxmlformats.org/drawingml/2006/main" xmlns:r="http://schemas.openxmlformats.org/officeDocument/2006/relationships" xmlns:p="http://schemas.openxmlformats.org/presentationml/2006/main">
  <p:tag name="OTLMARKERSHAPE" val="OTL"/>
</p:tagLst>
</file>

<file path=ppt/tags/tag19.xml><?xml version="1.0" encoding="utf-8"?>
<p:tagLst xmlns:a="http://schemas.openxmlformats.org/drawingml/2006/main" xmlns:r="http://schemas.openxmlformats.org/officeDocument/2006/relationships" xmlns:p="http://schemas.openxmlformats.org/presentationml/2006/main">
  <p:tag name="OTLMARKERSHAPE" val="OTL"/>
</p:tagLst>
</file>

<file path=ppt/tags/tag2.xml><?xml version="1.0" encoding="utf-8"?>
<p:tagLst xmlns:a="http://schemas.openxmlformats.org/drawingml/2006/main" xmlns:r="http://schemas.openxmlformats.org/officeDocument/2006/relationships" xmlns:p="http://schemas.openxmlformats.org/presentationml/2006/main">
  <p:tag name="OTLMARKERSHAPE" val="OTL"/>
</p:tagLst>
</file>

<file path=ppt/tags/tag20.xml><?xml version="1.0" encoding="utf-8"?>
<p:tagLst xmlns:a="http://schemas.openxmlformats.org/drawingml/2006/main" xmlns:r="http://schemas.openxmlformats.org/officeDocument/2006/relationships" xmlns:p="http://schemas.openxmlformats.org/presentationml/2006/main">
  <p:tag name="OTLMARKERSHAPE" val="OTL"/>
</p:tagLst>
</file>

<file path=ppt/tags/tag21.xml><?xml version="1.0" encoding="utf-8"?>
<p:tagLst xmlns:a="http://schemas.openxmlformats.org/drawingml/2006/main" xmlns:r="http://schemas.openxmlformats.org/officeDocument/2006/relationships" xmlns:p="http://schemas.openxmlformats.org/presentationml/2006/main">
  <p:tag name="OTLMARKERSHAPE" val="OTL"/>
</p:tagLst>
</file>

<file path=ppt/tags/tag22.xml><?xml version="1.0" encoding="utf-8"?>
<p:tagLst xmlns:a="http://schemas.openxmlformats.org/drawingml/2006/main" xmlns:r="http://schemas.openxmlformats.org/officeDocument/2006/relationships" xmlns:p="http://schemas.openxmlformats.org/presentationml/2006/main">
  <p:tag name="OTLMARKERSHAPE" val="OTL"/>
</p:tagLst>
</file>

<file path=ppt/tags/tag23.xml><?xml version="1.0" encoding="utf-8"?>
<p:tagLst xmlns:a="http://schemas.openxmlformats.org/drawingml/2006/main" xmlns:r="http://schemas.openxmlformats.org/officeDocument/2006/relationships" xmlns:p="http://schemas.openxmlformats.org/presentationml/2006/main">
  <p:tag name="OTLMARKERSHAPE" val="OTL"/>
</p:tagLst>
</file>

<file path=ppt/tags/tag24.xml><?xml version="1.0" encoding="utf-8"?>
<p:tagLst xmlns:a="http://schemas.openxmlformats.org/drawingml/2006/main" xmlns:r="http://schemas.openxmlformats.org/officeDocument/2006/relationships" xmlns:p="http://schemas.openxmlformats.org/presentationml/2006/main">
  <p:tag name="OTLMARKERSHAPE" val="OTL"/>
</p:tagLst>
</file>

<file path=ppt/tags/tag25.xml><?xml version="1.0" encoding="utf-8"?>
<p:tagLst xmlns:a="http://schemas.openxmlformats.org/drawingml/2006/main" xmlns:r="http://schemas.openxmlformats.org/officeDocument/2006/relationships" xmlns:p="http://schemas.openxmlformats.org/presentationml/2006/main">
  <p:tag name="OTLMARKERSHAPE" val="OTL"/>
</p:tagLst>
</file>

<file path=ppt/tags/tag26.xml><?xml version="1.0" encoding="utf-8"?>
<p:tagLst xmlns:a="http://schemas.openxmlformats.org/drawingml/2006/main" xmlns:r="http://schemas.openxmlformats.org/officeDocument/2006/relationships" xmlns:p="http://schemas.openxmlformats.org/presentationml/2006/main">
  <p:tag name="OTLMARKERSHAPE" val="OTL"/>
</p:tagLst>
</file>

<file path=ppt/tags/tag27.xml><?xml version="1.0" encoding="utf-8"?>
<p:tagLst xmlns:a="http://schemas.openxmlformats.org/drawingml/2006/main" xmlns:r="http://schemas.openxmlformats.org/officeDocument/2006/relationships" xmlns:p="http://schemas.openxmlformats.org/presentationml/2006/main">
  <p:tag name="OTLMARKERSHAPE" val="OTL"/>
</p:tagLst>
</file>

<file path=ppt/tags/tag28.xml><?xml version="1.0" encoding="utf-8"?>
<p:tagLst xmlns:a="http://schemas.openxmlformats.org/drawingml/2006/main" xmlns:r="http://schemas.openxmlformats.org/officeDocument/2006/relationships" xmlns:p="http://schemas.openxmlformats.org/presentationml/2006/main">
  <p:tag name="OTLMARKERSHAPE" val="OTL"/>
</p:tagLst>
</file>

<file path=ppt/tags/tag29.xml><?xml version="1.0" encoding="utf-8"?>
<p:tagLst xmlns:a="http://schemas.openxmlformats.org/drawingml/2006/main" xmlns:r="http://schemas.openxmlformats.org/officeDocument/2006/relationships" xmlns:p="http://schemas.openxmlformats.org/presentationml/2006/main">
  <p:tag name="OTLMARKERSHAPE" val="OTL"/>
</p:tagLst>
</file>

<file path=ppt/tags/tag3.xml><?xml version="1.0" encoding="utf-8"?>
<p:tagLst xmlns:a="http://schemas.openxmlformats.org/drawingml/2006/main" xmlns:r="http://schemas.openxmlformats.org/officeDocument/2006/relationships" xmlns:p="http://schemas.openxmlformats.org/presentationml/2006/main">
  <p:tag name="OTLMARKERSHAPE" val="OTL"/>
</p:tagLst>
</file>

<file path=ppt/tags/tag30.xml><?xml version="1.0" encoding="utf-8"?>
<p:tagLst xmlns:a="http://schemas.openxmlformats.org/drawingml/2006/main" xmlns:r="http://schemas.openxmlformats.org/officeDocument/2006/relationships" xmlns:p="http://schemas.openxmlformats.org/presentationml/2006/main">
  <p:tag name="OTLMARKERSHAPE" val="OTL"/>
</p:tagLst>
</file>

<file path=ppt/tags/tag31.xml><?xml version="1.0" encoding="utf-8"?>
<p:tagLst xmlns:a="http://schemas.openxmlformats.org/drawingml/2006/main" xmlns:r="http://schemas.openxmlformats.org/officeDocument/2006/relationships" xmlns:p="http://schemas.openxmlformats.org/presentationml/2006/main">
  <p:tag name="OTLMARKERSHAPE" val="OTL"/>
</p:tagLst>
</file>

<file path=ppt/tags/tag32.xml><?xml version="1.0" encoding="utf-8"?>
<p:tagLst xmlns:a="http://schemas.openxmlformats.org/drawingml/2006/main" xmlns:r="http://schemas.openxmlformats.org/officeDocument/2006/relationships" xmlns:p="http://schemas.openxmlformats.org/presentationml/2006/main">
  <p:tag name="OTLMARKERSHAPE" val="OTL"/>
</p:tagLst>
</file>

<file path=ppt/tags/tag33.xml><?xml version="1.0" encoding="utf-8"?>
<p:tagLst xmlns:a="http://schemas.openxmlformats.org/drawingml/2006/main" xmlns:r="http://schemas.openxmlformats.org/officeDocument/2006/relationships" xmlns:p="http://schemas.openxmlformats.org/presentationml/2006/main">
  <p:tag name="OTLMARKERSHAPE" val="OTL"/>
</p:tagLst>
</file>

<file path=ppt/tags/tag34.xml><?xml version="1.0" encoding="utf-8"?>
<p:tagLst xmlns:a="http://schemas.openxmlformats.org/drawingml/2006/main" xmlns:r="http://schemas.openxmlformats.org/officeDocument/2006/relationships" xmlns:p="http://schemas.openxmlformats.org/presentationml/2006/main">
  <p:tag name="OTLMARKERSHAPE" val="OTL"/>
</p:tagLst>
</file>

<file path=ppt/tags/tag35.xml><?xml version="1.0" encoding="utf-8"?>
<p:tagLst xmlns:a="http://schemas.openxmlformats.org/drawingml/2006/main" xmlns:r="http://schemas.openxmlformats.org/officeDocument/2006/relationships" xmlns:p="http://schemas.openxmlformats.org/presentationml/2006/main">
  <p:tag name="OTLMARKERSHAPE" val="OTL"/>
</p:tagLst>
</file>

<file path=ppt/tags/tag36.xml><?xml version="1.0" encoding="utf-8"?>
<p:tagLst xmlns:a="http://schemas.openxmlformats.org/drawingml/2006/main" xmlns:r="http://schemas.openxmlformats.org/officeDocument/2006/relationships" xmlns:p="http://schemas.openxmlformats.org/presentationml/2006/main">
  <p:tag name="OTLMARKERSHAPE" val="OTL"/>
</p:tagLst>
</file>

<file path=ppt/tags/tag37.xml><?xml version="1.0" encoding="utf-8"?>
<p:tagLst xmlns:a="http://schemas.openxmlformats.org/drawingml/2006/main" xmlns:r="http://schemas.openxmlformats.org/officeDocument/2006/relationships" xmlns:p="http://schemas.openxmlformats.org/presentationml/2006/main">
  <p:tag name="OTLMARKERSHAPE" val="OTL"/>
</p:tagLst>
</file>

<file path=ppt/tags/tag38.xml><?xml version="1.0" encoding="utf-8"?>
<p:tagLst xmlns:a="http://schemas.openxmlformats.org/drawingml/2006/main" xmlns:r="http://schemas.openxmlformats.org/officeDocument/2006/relationships" xmlns:p="http://schemas.openxmlformats.org/presentationml/2006/main">
  <p:tag name="OTLMARKERSHAPE" val="OTL"/>
</p:tagLst>
</file>

<file path=ppt/tags/tag39.xml><?xml version="1.0" encoding="utf-8"?>
<p:tagLst xmlns:a="http://schemas.openxmlformats.org/drawingml/2006/main" xmlns:r="http://schemas.openxmlformats.org/officeDocument/2006/relationships" xmlns:p="http://schemas.openxmlformats.org/presentationml/2006/main">
  <p:tag name="OTLMARKERSHAPE" val="OTL"/>
</p:tagLst>
</file>

<file path=ppt/tags/tag4.xml><?xml version="1.0" encoding="utf-8"?>
<p:tagLst xmlns:a="http://schemas.openxmlformats.org/drawingml/2006/main" xmlns:r="http://schemas.openxmlformats.org/officeDocument/2006/relationships" xmlns:p="http://schemas.openxmlformats.org/presentationml/2006/main">
  <p:tag name="OTLMARKERSHAPE" val="OTL"/>
</p:tagLst>
</file>

<file path=ppt/tags/tag40.xml><?xml version="1.0" encoding="utf-8"?>
<p:tagLst xmlns:a="http://schemas.openxmlformats.org/drawingml/2006/main" xmlns:r="http://schemas.openxmlformats.org/officeDocument/2006/relationships" xmlns:p="http://schemas.openxmlformats.org/presentationml/2006/main">
  <p:tag name="OTLMARKERSHAPE" val="OTL"/>
</p:tagLst>
</file>

<file path=ppt/tags/tag41.xml><?xml version="1.0" encoding="utf-8"?>
<p:tagLst xmlns:a="http://schemas.openxmlformats.org/drawingml/2006/main" xmlns:r="http://schemas.openxmlformats.org/officeDocument/2006/relationships" xmlns:p="http://schemas.openxmlformats.org/presentationml/2006/main">
  <p:tag name="OTLMARKERSHAPE" val="OTL"/>
</p:tagLst>
</file>

<file path=ppt/tags/tag42.xml><?xml version="1.0" encoding="utf-8"?>
<p:tagLst xmlns:a="http://schemas.openxmlformats.org/drawingml/2006/main" xmlns:r="http://schemas.openxmlformats.org/officeDocument/2006/relationships" xmlns:p="http://schemas.openxmlformats.org/presentationml/2006/main">
  <p:tag name="OTLMARKERSHAPE" val="OTL"/>
</p:tagLst>
</file>

<file path=ppt/tags/tag43.xml><?xml version="1.0" encoding="utf-8"?>
<p:tagLst xmlns:a="http://schemas.openxmlformats.org/drawingml/2006/main" xmlns:r="http://schemas.openxmlformats.org/officeDocument/2006/relationships" xmlns:p="http://schemas.openxmlformats.org/presentationml/2006/main">
  <p:tag name="OTLMARKERSHAPE" val="OTL"/>
</p:tagLst>
</file>

<file path=ppt/tags/tag44.xml><?xml version="1.0" encoding="utf-8"?>
<p:tagLst xmlns:a="http://schemas.openxmlformats.org/drawingml/2006/main" xmlns:r="http://schemas.openxmlformats.org/officeDocument/2006/relationships" xmlns:p="http://schemas.openxmlformats.org/presentationml/2006/main">
  <p:tag name="OTLMARKERSHAPE" val="OTL"/>
</p:tagLst>
</file>

<file path=ppt/tags/tag45.xml><?xml version="1.0" encoding="utf-8"?>
<p:tagLst xmlns:a="http://schemas.openxmlformats.org/drawingml/2006/main" xmlns:r="http://schemas.openxmlformats.org/officeDocument/2006/relationships" xmlns:p="http://schemas.openxmlformats.org/presentationml/2006/main">
  <p:tag name="OTLMARKERSHAPE" val="OTL"/>
</p:tagLst>
</file>

<file path=ppt/tags/tag46.xml><?xml version="1.0" encoding="utf-8"?>
<p:tagLst xmlns:a="http://schemas.openxmlformats.org/drawingml/2006/main" xmlns:r="http://schemas.openxmlformats.org/officeDocument/2006/relationships" xmlns:p="http://schemas.openxmlformats.org/presentationml/2006/main">
  <p:tag name="OTLMARKERSHAPE" val="OTL"/>
</p:tagLst>
</file>

<file path=ppt/tags/tag47.xml><?xml version="1.0" encoding="utf-8"?>
<p:tagLst xmlns:a="http://schemas.openxmlformats.org/drawingml/2006/main" xmlns:r="http://schemas.openxmlformats.org/officeDocument/2006/relationships" xmlns:p="http://schemas.openxmlformats.org/presentationml/2006/main">
  <p:tag name="OTLMARKERSHAPE" val="OTL"/>
</p:tagLst>
</file>

<file path=ppt/tags/tag48.xml><?xml version="1.0" encoding="utf-8"?>
<p:tagLst xmlns:a="http://schemas.openxmlformats.org/drawingml/2006/main" xmlns:r="http://schemas.openxmlformats.org/officeDocument/2006/relationships" xmlns:p="http://schemas.openxmlformats.org/presentationml/2006/main">
  <p:tag name="OTLMARKERSHAPE" val="OTL"/>
</p:tagLst>
</file>

<file path=ppt/tags/tag49.xml><?xml version="1.0" encoding="utf-8"?>
<p:tagLst xmlns:a="http://schemas.openxmlformats.org/drawingml/2006/main" xmlns:r="http://schemas.openxmlformats.org/officeDocument/2006/relationships" xmlns:p="http://schemas.openxmlformats.org/presentationml/2006/main">
  <p:tag name="OTLMARKERSHAPE" val="OTL"/>
</p:tagLst>
</file>

<file path=ppt/tags/tag5.xml><?xml version="1.0" encoding="utf-8"?>
<p:tagLst xmlns:a="http://schemas.openxmlformats.org/drawingml/2006/main" xmlns:r="http://schemas.openxmlformats.org/officeDocument/2006/relationships" xmlns:p="http://schemas.openxmlformats.org/presentationml/2006/main">
  <p:tag name="OTLMARKERSHAPE" val="OTL"/>
</p:tagLst>
</file>

<file path=ppt/tags/tag50.xml><?xml version="1.0" encoding="utf-8"?>
<p:tagLst xmlns:a="http://schemas.openxmlformats.org/drawingml/2006/main" xmlns:r="http://schemas.openxmlformats.org/officeDocument/2006/relationships" xmlns:p="http://schemas.openxmlformats.org/presentationml/2006/main">
  <p:tag name="OTLMARKERSHAPE" val="OTL"/>
</p:tagLst>
</file>

<file path=ppt/tags/tag51.xml><?xml version="1.0" encoding="utf-8"?>
<p:tagLst xmlns:a="http://schemas.openxmlformats.org/drawingml/2006/main" xmlns:r="http://schemas.openxmlformats.org/officeDocument/2006/relationships" xmlns:p="http://schemas.openxmlformats.org/presentationml/2006/main">
  <p:tag name="OTLMARKERSHAPE" val="OTL"/>
</p:tagLst>
</file>

<file path=ppt/tags/tag52.xml><?xml version="1.0" encoding="utf-8"?>
<p:tagLst xmlns:a="http://schemas.openxmlformats.org/drawingml/2006/main" xmlns:r="http://schemas.openxmlformats.org/officeDocument/2006/relationships" xmlns:p="http://schemas.openxmlformats.org/presentationml/2006/main">
  <p:tag name="OTLMARKERSHAPE" val="OTL"/>
</p:tagLst>
</file>

<file path=ppt/tags/tag53.xml><?xml version="1.0" encoding="utf-8"?>
<p:tagLst xmlns:a="http://schemas.openxmlformats.org/drawingml/2006/main" xmlns:r="http://schemas.openxmlformats.org/officeDocument/2006/relationships" xmlns:p="http://schemas.openxmlformats.org/presentationml/2006/main">
  <p:tag name="OTLMARKERSHAPE" val="OTL"/>
</p:tagLst>
</file>

<file path=ppt/tags/tag54.xml><?xml version="1.0" encoding="utf-8"?>
<p:tagLst xmlns:a="http://schemas.openxmlformats.org/drawingml/2006/main" xmlns:r="http://schemas.openxmlformats.org/officeDocument/2006/relationships" xmlns:p="http://schemas.openxmlformats.org/presentationml/2006/main">
  <p:tag name="OTLMARKERSHAPE" val="OTL"/>
</p:tagLst>
</file>

<file path=ppt/tags/tag55.xml><?xml version="1.0" encoding="utf-8"?>
<p:tagLst xmlns:a="http://schemas.openxmlformats.org/drawingml/2006/main" xmlns:r="http://schemas.openxmlformats.org/officeDocument/2006/relationships" xmlns:p="http://schemas.openxmlformats.org/presentationml/2006/main">
  <p:tag name="OTLMARKERSHAPE" val="OTL"/>
</p:tagLst>
</file>

<file path=ppt/tags/tag56.xml><?xml version="1.0" encoding="utf-8"?>
<p:tagLst xmlns:a="http://schemas.openxmlformats.org/drawingml/2006/main" xmlns:r="http://schemas.openxmlformats.org/officeDocument/2006/relationships" xmlns:p="http://schemas.openxmlformats.org/presentationml/2006/main">
  <p:tag name="OTLMARKERSHAPE" val="OTL"/>
</p:tagLst>
</file>

<file path=ppt/tags/tag57.xml><?xml version="1.0" encoding="utf-8"?>
<p:tagLst xmlns:a="http://schemas.openxmlformats.org/drawingml/2006/main" xmlns:r="http://schemas.openxmlformats.org/officeDocument/2006/relationships" xmlns:p="http://schemas.openxmlformats.org/presentationml/2006/main">
  <p:tag name="OTLMARKERSHAPE" val="OTL"/>
</p:tagLst>
</file>

<file path=ppt/tags/tag58.xml><?xml version="1.0" encoding="utf-8"?>
<p:tagLst xmlns:a="http://schemas.openxmlformats.org/drawingml/2006/main" xmlns:r="http://schemas.openxmlformats.org/officeDocument/2006/relationships" xmlns:p="http://schemas.openxmlformats.org/presentationml/2006/main">
  <p:tag name="OTLMARKERSHAPE" val="OTL"/>
</p:tagLst>
</file>

<file path=ppt/tags/tag59.xml><?xml version="1.0" encoding="utf-8"?>
<p:tagLst xmlns:a="http://schemas.openxmlformats.org/drawingml/2006/main" xmlns:r="http://schemas.openxmlformats.org/officeDocument/2006/relationships" xmlns:p="http://schemas.openxmlformats.org/presentationml/2006/main">
  <p:tag name="OTLMARKERSHAPE" val="OTL"/>
</p:tagLst>
</file>

<file path=ppt/tags/tag6.xml><?xml version="1.0" encoding="utf-8"?>
<p:tagLst xmlns:a="http://schemas.openxmlformats.org/drawingml/2006/main" xmlns:r="http://schemas.openxmlformats.org/officeDocument/2006/relationships" xmlns:p="http://schemas.openxmlformats.org/presentationml/2006/main">
  <p:tag name="OTLMARKERSHAPE" val="OTL"/>
</p:tagLst>
</file>

<file path=ppt/tags/tag60.xml><?xml version="1.0" encoding="utf-8"?>
<p:tagLst xmlns:a="http://schemas.openxmlformats.org/drawingml/2006/main" xmlns:r="http://schemas.openxmlformats.org/officeDocument/2006/relationships" xmlns:p="http://schemas.openxmlformats.org/presentationml/2006/main">
  <p:tag name="OTLMARKERSHAPE" val="OTL"/>
</p:tagLst>
</file>

<file path=ppt/tags/tag61.xml><?xml version="1.0" encoding="utf-8"?>
<p:tagLst xmlns:a="http://schemas.openxmlformats.org/drawingml/2006/main" xmlns:r="http://schemas.openxmlformats.org/officeDocument/2006/relationships" xmlns:p="http://schemas.openxmlformats.org/presentationml/2006/main">
  <p:tag name="OTLMARKERSHAPE" val="OTL"/>
</p:tagLst>
</file>

<file path=ppt/tags/tag62.xml><?xml version="1.0" encoding="utf-8"?>
<p:tagLst xmlns:a="http://schemas.openxmlformats.org/drawingml/2006/main" xmlns:r="http://schemas.openxmlformats.org/officeDocument/2006/relationships" xmlns:p="http://schemas.openxmlformats.org/presentationml/2006/main">
  <p:tag name="OTLMARKERSHAPE" val="OTL"/>
</p:tagLst>
</file>

<file path=ppt/tags/tag7.xml><?xml version="1.0" encoding="utf-8"?>
<p:tagLst xmlns:a="http://schemas.openxmlformats.org/drawingml/2006/main" xmlns:r="http://schemas.openxmlformats.org/officeDocument/2006/relationships" xmlns:p="http://schemas.openxmlformats.org/presentationml/2006/main">
  <p:tag name="OTLMARKERSHAPE" val="OTL"/>
</p:tagLst>
</file>

<file path=ppt/tags/tag8.xml><?xml version="1.0" encoding="utf-8"?>
<p:tagLst xmlns:a="http://schemas.openxmlformats.org/drawingml/2006/main" xmlns:r="http://schemas.openxmlformats.org/officeDocument/2006/relationships" xmlns:p="http://schemas.openxmlformats.org/presentationml/2006/main">
  <p:tag name="OTLMARKERSHAPE" val="OTL"/>
</p:tagLst>
</file>

<file path=ppt/tags/tag9.xml><?xml version="1.0" encoding="utf-8"?>
<p:tagLst xmlns:a="http://schemas.openxmlformats.org/drawingml/2006/main" xmlns:r="http://schemas.openxmlformats.org/officeDocument/2006/relationships" xmlns:p="http://schemas.openxmlformats.org/presentationml/2006/main">
  <p:tag name="OTLMARKERSHAPE" val="OTL"/>
</p:tagLst>
</file>

<file path=ppt/theme/theme1.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{9351CDB9-F0F8-0345-8734-03C13F79A7A4}tf10001120</Template>
  <TotalTime>3867</TotalTime>
  <Words>10718</Words>
  <Application>Microsoft Macintosh PowerPoint</Application>
  <PresentationFormat>Widescreen</PresentationFormat>
  <Paragraphs>808</Paragraphs>
  <Slides>57</Slides>
  <Notes>52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57</vt:i4>
      </vt:variant>
    </vt:vector>
  </HeadingPairs>
  <TitlesOfParts>
    <vt:vector size="63" baseType="lpstr">
      <vt:lpstr>ＭＳ Ｐゴシック</vt:lpstr>
      <vt:lpstr>American Typewriter</vt:lpstr>
      <vt:lpstr>Arial</vt:lpstr>
      <vt:lpstr>Calibri</vt:lpstr>
      <vt:lpstr>Gill Sans MT</vt:lpstr>
      <vt:lpstr>Parcel</vt:lpstr>
      <vt:lpstr>Historical Transitions &amp; Contemporary Connections in Glassmaking</vt:lpstr>
      <vt:lpstr>Introduction</vt:lpstr>
      <vt:lpstr>art, craft, design, medium &amp; the object</vt:lpstr>
      <vt:lpstr>The intersection or interaction   how do you see it?</vt:lpstr>
      <vt:lpstr>Timeline and Movements</vt:lpstr>
      <vt:lpstr>Timeline with overlap of movements</vt:lpstr>
      <vt:lpstr>Leading up to the turn of the 20th century</vt:lpstr>
      <vt:lpstr>Arts &amp; Craft Movements USA c1870-c1915 UK c1860-1920 ***dates are approximate and may differ between sources***</vt:lpstr>
      <vt:lpstr>Louis Comfort Tiffany</vt:lpstr>
      <vt:lpstr>Art Nouveau 1890-1905 These dates are approximate and may differ between sources. It is obvious that this movement extends beyond the end date listed.</vt:lpstr>
      <vt:lpstr>Maurice Marinot</vt:lpstr>
      <vt:lpstr>JUGENDSTIL 1895-c1914 These dates are approximate and may differ between sources. </vt:lpstr>
      <vt:lpstr>Peter Behrens</vt:lpstr>
      <vt:lpstr>Leopold Bauer 1872-1938</vt:lpstr>
      <vt:lpstr>The Vienna Secession &amp;  The Wiener Werkstätte</vt:lpstr>
      <vt:lpstr>The Vienna Secession 1897-present(?) Also known as the Secessionist in art speak ***dates are approximate and may differ between sources***</vt:lpstr>
      <vt:lpstr>Ideas Addressed</vt:lpstr>
      <vt:lpstr>PowerPoint Presentation</vt:lpstr>
      <vt:lpstr>Gustav Klimt 1862-1918</vt:lpstr>
      <vt:lpstr>Joseph Olbrich</vt:lpstr>
      <vt:lpstr>Attributed to: J. &amp; L. Lobmeyr </vt:lpstr>
      <vt:lpstr>Josef Hoffmann</vt:lpstr>
      <vt:lpstr>Otto Prtuscher Designer</vt:lpstr>
      <vt:lpstr>Weiner Werkstätte 1903-1832 These dates are approximate and may differ between sources. </vt:lpstr>
      <vt:lpstr>Adolf Beckert</vt:lpstr>
      <vt:lpstr>Michael Powolny  (Austrian, 1871–1954)</vt:lpstr>
      <vt:lpstr>Firms/Factories &amp; Schools Associated with the Vienna Secession &amp; Wiener Werkstätte with the connected artists ***hyperlinks have been added***</vt:lpstr>
      <vt:lpstr>Leading up to the Bauhuas</vt:lpstr>
      <vt:lpstr>Deutscher Werkbund 1907-1934 / Reestablished in 1949 a foundation for the Bauhaus (pun intended) ***These dates are approximate and may differ between sources***  </vt:lpstr>
      <vt:lpstr>Deutscher Werkbund</vt:lpstr>
      <vt:lpstr>BAUHAUS Ideas, implementation</vt:lpstr>
      <vt:lpstr>Josef Albers</vt:lpstr>
      <vt:lpstr>Wilhelm Wagenfeld</vt:lpstr>
      <vt:lpstr>Studio Glass</vt:lpstr>
      <vt:lpstr>Stanislav Libenský  &amp; Jaroslava Brychtová</vt:lpstr>
      <vt:lpstr>Stanislav Libenský</vt:lpstr>
      <vt:lpstr>René Roubíček</vt:lpstr>
      <vt:lpstr>René Roubíček– Stanislav Libenský</vt:lpstr>
      <vt:lpstr>Václav Cígler</vt:lpstr>
      <vt:lpstr>Contemporary Glass and what led to it</vt:lpstr>
      <vt:lpstr>The Birth of a Movement</vt:lpstr>
      <vt:lpstr>Harvey K. Littleton</vt:lpstr>
      <vt:lpstr>Dominick Labino</vt:lpstr>
      <vt:lpstr>Littleton’s Students</vt:lpstr>
      <vt:lpstr>Dale Chihuly</vt:lpstr>
      <vt:lpstr>Fritz Dreisbach</vt:lpstr>
      <vt:lpstr>Michael taylor</vt:lpstr>
      <vt:lpstr>Christopher Ries</vt:lpstr>
      <vt:lpstr>Paul MArioni</vt:lpstr>
      <vt:lpstr>Mark Peiser</vt:lpstr>
      <vt:lpstr>Charles Parriott</vt:lpstr>
      <vt:lpstr>Select List of Contemporary Artists Using Glass</vt:lpstr>
      <vt:lpstr>Links to my current body of work</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Glass From The past</dc:title>
  <dc:creator>Microsoft Office User</dc:creator>
  <cp:lastModifiedBy>Chad Holliday</cp:lastModifiedBy>
  <cp:revision>99</cp:revision>
  <dcterms:created xsi:type="dcterms:W3CDTF">2020-03-24T12:47:23Z</dcterms:created>
  <dcterms:modified xsi:type="dcterms:W3CDTF">2021-04-08T14:31:46Z</dcterms:modified>
</cp:coreProperties>
</file>